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96" r:id="rId1"/>
  </p:sldMasterIdLst>
  <p:notesMasterIdLst>
    <p:notesMasterId r:id="rId35"/>
  </p:notesMasterIdLst>
  <p:sldIdLst>
    <p:sldId id="691" r:id="rId2"/>
    <p:sldId id="692" r:id="rId3"/>
    <p:sldId id="693" r:id="rId4"/>
    <p:sldId id="694" r:id="rId5"/>
    <p:sldId id="695" r:id="rId6"/>
    <p:sldId id="658" r:id="rId7"/>
    <p:sldId id="644" r:id="rId8"/>
    <p:sldId id="647" r:id="rId9"/>
    <p:sldId id="631" r:id="rId10"/>
    <p:sldId id="685" r:id="rId11"/>
    <p:sldId id="663" r:id="rId12"/>
    <p:sldId id="659" r:id="rId13"/>
    <p:sldId id="660" r:id="rId14"/>
    <p:sldId id="661" r:id="rId15"/>
    <p:sldId id="662" r:id="rId16"/>
    <p:sldId id="696" r:id="rId17"/>
    <p:sldId id="700" r:id="rId18"/>
    <p:sldId id="630" r:id="rId19"/>
    <p:sldId id="676" r:id="rId20"/>
    <p:sldId id="687" r:id="rId21"/>
    <p:sldId id="690" r:id="rId22"/>
    <p:sldId id="677" r:id="rId23"/>
    <p:sldId id="678" r:id="rId24"/>
    <p:sldId id="679" r:id="rId25"/>
    <p:sldId id="680" r:id="rId26"/>
    <p:sldId id="681" r:id="rId27"/>
    <p:sldId id="683" r:id="rId28"/>
    <p:sldId id="684" r:id="rId29"/>
    <p:sldId id="688" r:id="rId30"/>
    <p:sldId id="689" r:id="rId31"/>
    <p:sldId id="698" r:id="rId32"/>
    <p:sldId id="699" r:id="rId33"/>
    <p:sldId id="68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a Mastry" initials="OM" lastIdx="55" clrIdx="0">
    <p:extLst/>
  </p:cmAuthor>
  <p:cmAuthor id="2" name="Jennifer  Colburn" initials="JC" lastIdx="29"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A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737" autoAdjust="0"/>
  </p:normalViewPr>
  <p:slideViewPr>
    <p:cSldViewPr snapToGrid="0" snapToObjects="1">
      <p:cViewPr>
        <p:scale>
          <a:sx n="107" d="100"/>
          <a:sy n="107" d="100"/>
        </p:scale>
        <p:origin x="-1740" y="180"/>
      </p:cViewPr>
      <p:guideLst>
        <p:guide orient="horz" pos="2160"/>
        <p:guide pos="2880"/>
      </p:guideLst>
    </p:cSldViewPr>
  </p:slideViewPr>
  <p:outlineViewPr>
    <p:cViewPr>
      <p:scale>
        <a:sx n="33" d="100"/>
        <a:sy n="33" d="100"/>
      </p:scale>
      <p:origin x="0" y="-9788"/>
    </p:cViewPr>
  </p:outlineViewPr>
  <p:notesTextViewPr>
    <p:cViewPr>
      <p:scale>
        <a:sx n="150" d="100"/>
        <a:sy n="150" d="100"/>
      </p:scale>
      <p:origin x="0" y="0"/>
    </p:cViewPr>
  </p:notesTextViewPr>
  <p:sorterViewPr>
    <p:cViewPr varScale="1">
      <p:scale>
        <a:sx n="1" d="1"/>
        <a:sy n="1" d="1"/>
      </p:scale>
      <p:origin x="0" y="-11044"/>
    </p:cViewPr>
  </p:sorterViewPr>
  <p:notesViewPr>
    <p:cSldViewPr snapToGrid="0" snapToObjects="1">
      <p:cViewPr varScale="1">
        <p:scale>
          <a:sx n="62" d="100"/>
          <a:sy n="62" d="100"/>
        </p:scale>
        <p:origin x="271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https://collectiveactionlab-my.sharepoint.com/personal/olivia_collectiveactionlab_com/Documents/Leading%20Age%20Phase%202/2.0%20Drafts/Pathways%20chart%20edits%20120915-J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collectiveactionlab-my.sharepoint.com/personal/olivia_collectiveactionlab_com/Documents/Leading%20Age%20Phase%202/2.0%20Drafts/Pathways%20chart%20edits%20120915-J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a:t>New insurance- Offsets versus Medicaid Baseline</a:t>
            </a:r>
          </a:p>
        </c:rich>
      </c:tx>
      <c:layout/>
      <c:overlay val="0"/>
    </c:title>
    <c:autoTitleDeleted val="0"/>
    <c:plotArea>
      <c:layout/>
      <c:barChart>
        <c:barDir val="col"/>
        <c:grouping val="stacked"/>
        <c:varyColors val="0"/>
        <c:ser>
          <c:idx val="0"/>
          <c:order val="0"/>
          <c:tx>
            <c:strRef>
              <c:f>'New Insurance options impact '!$A$54</c:f>
              <c:strCache>
                <c:ptCount val="1"/>
                <c:pt idx="0">
                  <c:v>Medicaid Mandadory Comp </c:v>
                </c:pt>
              </c:strCache>
            </c:strRef>
          </c:tx>
          <c:spPr>
            <a:solidFill>
              <a:srgbClr val="3C5F2D"/>
            </a:solidFill>
          </c:spPr>
          <c:invertIfNegative val="0"/>
          <c:dLbls>
            <c:spPr>
              <a:noFill/>
              <a:ln>
                <a:noFill/>
              </a:ln>
              <a:effectLst/>
            </c:spPr>
            <c:txPr>
              <a:bodyPr/>
              <a:lstStyle/>
              <a:p>
                <a:pPr>
                  <a:defRPr sz="1100" b="1" i="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'New Insurance options impact '!$B$53:$D$53</c:f>
              <c:numCache>
                <c:formatCode>General</c:formatCode>
                <c:ptCount val="3"/>
                <c:pt idx="0">
                  <c:v>2050</c:v>
                </c:pt>
                <c:pt idx="1">
                  <c:v>2060</c:v>
                </c:pt>
                <c:pt idx="2">
                  <c:v>2070</c:v>
                </c:pt>
              </c:numCache>
            </c:numRef>
          </c:cat>
          <c:val>
            <c:numRef>
              <c:f>'New Insurance options impact '!$B$54:$D$54</c:f>
              <c:numCache>
                <c:formatCode>"$"#,##0;[Red]"$"#,##0</c:formatCode>
                <c:ptCount val="3"/>
                <c:pt idx="0">
                  <c:v>177.6</c:v>
                </c:pt>
                <c:pt idx="1">
                  <c:v>275.60000000000002</c:v>
                </c:pt>
                <c:pt idx="2">
                  <c:v>445.5</c:v>
                </c:pt>
              </c:numCache>
            </c:numRef>
          </c:val>
          <c:extLst xmlns:c16r2="http://schemas.microsoft.com/office/drawing/2015/06/chart">
            <c:ext xmlns:c16="http://schemas.microsoft.com/office/drawing/2014/chart" uri="{C3380CC4-5D6E-409C-BE32-E72D297353CC}">
              <c16:uniqueId val="{00000000-5AC0-4BD6-9BCC-99EEA419A274}"/>
            </c:ext>
          </c:extLst>
        </c:ser>
        <c:ser>
          <c:idx val="1"/>
          <c:order val="1"/>
          <c:tx>
            <c:strRef>
              <c:f>'New Insurance options impact '!$A$55</c:f>
              <c:strCache>
                <c:ptCount val="1"/>
                <c:pt idx="0">
                  <c:v>Medicaid Mandatory FE </c:v>
                </c:pt>
              </c:strCache>
            </c:strRef>
          </c:tx>
          <c:spPr>
            <a:solidFill>
              <a:srgbClr val="6C9A3F"/>
            </a:solidFill>
          </c:spPr>
          <c:invertIfNegative val="0"/>
          <c:dLbls>
            <c:spPr>
              <a:noFill/>
              <a:ln>
                <a:noFill/>
              </a:ln>
              <a:effectLst/>
            </c:spPr>
            <c:txPr>
              <a:bodyPr/>
              <a:lstStyle/>
              <a:p>
                <a:pPr>
                  <a:defRPr sz="1100" b="1" i="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'New Insurance options impact '!$B$53:$D$53</c:f>
              <c:numCache>
                <c:formatCode>General</c:formatCode>
                <c:ptCount val="3"/>
                <c:pt idx="0">
                  <c:v>2050</c:v>
                </c:pt>
                <c:pt idx="1">
                  <c:v>2060</c:v>
                </c:pt>
                <c:pt idx="2">
                  <c:v>2070</c:v>
                </c:pt>
              </c:numCache>
            </c:numRef>
          </c:cat>
          <c:val>
            <c:numRef>
              <c:f>'New Insurance options impact '!$B$55:$D$55</c:f>
              <c:numCache>
                <c:formatCode>"$"#,##0;[Red]"$"#,##0</c:formatCode>
                <c:ptCount val="3"/>
                <c:pt idx="0">
                  <c:v>46.399999999999977</c:v>
                </c:pt>
                <c:pt idx="1">
                  <c:v>56.5</c:v>
                </c:pt>
                <c:pt idx="2">
                  <c:v>92.5</c:v>
                </c:pt>
              </c:numCache>
            </c:numRef>
          </c:val>
          <c:extLst xmlns:c16r2="http://schemas.microsoft.com/office/drawing/2015/06/chart">
            <c:ext xmlns:c16="http://schemas.microsoft.com/office/drawing/2014/chart" uri="{C3380CC4-5D6E-409C-BE32-E72D297353CC}">
              <c16:uniqueId val="{00000001-5AC0-4BD6-9BCC-99EEA419A274}"/>
            </c:ext>
          </c:extLst>
        </c:ser>
        <c:ser>
          <c:idx val="2"/>
          <c:order val="2"/>
          <c:tx>
            <c:strRef>
              <c:f>'New Insurance options impact '!$A$56</c:f>
              <c:strCache>
                <c:ptCount val="1"/>
                <c:pt idx="0">
                  <c:v>Medicaid Mandatory 2 yr BE </c:v>
                </c:pt>
              </c:strCache>
            </c:strRef>
          </c:tx>
          <c:spPr>
            <a:solidFill>
              <a:srgbClr val="B3C586"/>
            </a:solidFill>
          </c:spPr>
          <c:invertIfNegative val="0"/>
          <c:dLbls>
            <c:spPr>
              <a:noFill/>
              <a:ln>
                <a:noFill/>
              </a:ln>
              <a:effectLst/>
            </c:spPr>
            <c:txPr>
              <a:bodyPr/>
              <a:lstStyle/>
              <a:p>
                <a:pPr>
                  <a:defRPr sz="1100" b="1" i="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'New Insurance options impact '!$B$53:$D$53</c:f>
              <c:numCache>
                <c:formatCode>General</c:formatCode>
                <c:ptCount val="3"/>
                <c:pt idx="0">
                  <c:v>2050</c:v>
                </c:pt>
                <c:pt idx="1">
                  <c:v>2060</c:v>
                </c:pt>
                <c:pt idx="2">
                  <c:v>2070</c:v>
                </c:pt>
              </c:numCache>
            </c:numRef>
          </c:cat>
          <c:val>
            <c:numRef>
              <c:f>'New Insurance options impact '!$B$56:$D$56</c:f>
              <c:numCache>
                <c:formatCode>"$"#,##0;[Red]"$"#,##0</c:formatCode>
                <c:ptCount val="3"/>
                <c:pt idx="0">
                  <c:v>153.80000000000001</c:v>
                </c:pt>
                <c:pt idx="1">
                  <c:v>246.5</c:v>
                </c:pt>
                <c:pt idx="2">
                  <c:v>401.6</c:v>
                </c:pt>
              </c:numCache>
            </c:numRef>
          </c:val>
          <c:extLst xmlns:c16r2="http://schemas.microsoft.com/office/drawing/2015/06/chart">
            <c:ext xmlns:c16="http://schemas.microsoft.com/office/drawing/2014/chart" uri="{C3380CC4-5D6E-409C-BE32-E72D297353CC}">
              <c16:uniqueId val="{00000002-5AC0-4BD6-9BCC-99EEA419A274}"/>
            </c:ext>
          </c:extLst>
        </c:ser>
        <c:dLbls>
          <c:showLegendKey val="0"/>
          <c:showVal val="1"/>
          <c:showCatName val="0"/>
          <c:showSerName val="0"/>
          <c:showPercent val="0"/>
          <c:showBubbleSize val="0"/>
        </c:dLbls>
        <c:gapWidth val="75"/>
        <c:overlap val="100"/>
        <c:axId val="38910976"/>
        <c:axId val="44477056"/>
      </c:barChart>
      <c:catAx>
        <c:axId val="38910976"/>
        <c:scaling>
          <c:orientation val="minMax"/>
        </c:scaling>
        <c:delete val="0"/>
        <c:axPos val="b"/>
        <c:numFmt formatCode="General" sourceLinked="1"/>
        <c:majorTickMark val="none"/>
        <c:minorTickMark val="none"/>
        <c:tickLblPos val="nextTo"/>
        <c:crossAx val="44477056"/>
        <c:crosses val="autoZero"/>
        <c:auto val="1"/>
        <c:lblAlgn val="ctr"/>
        <c:lblOffset val="100"/>
        <c:noMultiLvlLbl val="0"/>
      </c:catAx>
      <c:valAx>
        <c:axId val="44477056"/>
        <c:scaling>
          <c:orientation val="minMax"/>
        </c:scaling>
        <c:delete val="0"/>
        <c:axPos val="l"/>
        <c:numFmt formatCode="&quot;$&quot;#,##0;[Red]&quot;$&quot;#,##0" sourceLinked="1"/>
        <c:majorTickMark val="none"/>
        <c:minorTickMark val="none"/>
        <c:tickLblPos val="nextTo"/>
        <c:crossAx val="38910976"/>
        <c:crosses val="autoZero"/>
        <c:crossBetween val="between"/>
      </c:valAx>
    </c:plotArea>
    <c:legend>
      <c:legendPos val="b"/>
      <c:layout>
        <c:manualLayout>
          <c:xMode val="edge"/>
          <c:yMode val="edge"/>
          <c:x val="8.3266944573104837E-2"/>
          <c:y val="0.9129093786940754"/>
          <c:w val="0.85307395399104524"/>
          <c:h val="6.9278916471318952E-2"/>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a:t>New insurance- Offsets versus OOP Baseline</a:t>
            </a:r>
          </a:p>
        </c:rich>
      </c:tx>
      <c:layout/>
      <c:overlay val="0"/>
    </c:title>
    <c:autoTitleDeleted val="0"/>
    <c:plotArea>
      <c:layout/>
      <c:barChart>
        <c:barDir val="col"/>
        <c:grouping val="stacked"/>
        <c:varyColors val="0"/>
        <c:ser>
          <c:idx val="0"/>
          <c:order val="0"/>
          <c:tx>
            <c:strRef>
              <c:f>'New Insurance options impact '!$A$95</c:f>
              <c:strCache>
                <c:ptCount val="1"/>
                <c:pt idx="0">
                  <c:v>Out of Pocket front end </c:v>
                </c:pt>
              </c:strCache>
            </c:strRef>
          </c:tx>
          <c:spPr>
            <a:solidFill>
              <a:srgbClr val="3C5F2D"/>
            </a:solidFill>
          </c:spPr>
          <c:invertIfNegative val="0"/>
          <c:dLbls>
            <c:spPr>
              <a:noFill/>
              <a:ln>
                <a:noFill/>
              </a:ln>
              <a:effectLst/>
            </c:spPr>
            <c:txPr>
              <a:bodyPr/>
              <a:lstStyle/>
              <a:p>
                <a:pPr>
                  <a:defRPr sz="1100" b="1" i="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'New Insurance options impact '!$B$94:$D$94</c:f>
              <c:numCache>
                <c:formatCode>General</c:formatCode>
                <c:ptCount val="3"/>
                <c:pt idx="0">
                  <c:v>2050</c:v>
                </c:pt>
                <c:pt idx="1">
                  <c:v>2060</c:v>
                </c:pt>
                <c:pt idx="2">
                  <c:v>2070</c:v>
                </c:pt>
              </c:numCache>
            </c:numRef>
          </c:cat>
          <c:val>
            <c:numRef>
              <c:f>'New Insurance options impact '!$B$95:$D$95</c:f>
              <c:numCache>
                <c:formatCode>"$"#,##0;[Red]"$"#,##0</c:formatCode>
                <c:ptCount val="3"/>
                <c:pt idx="0">
                  <c:v>108.3</c:v>
                </c:pt>
                <c:pt idx="1">
                  <c:v>169.3</c:v>
                </c:pt>
                <c:pt idx="2">
                  <c:v>275.9999999999992</c:v>
                </c:pt>
              </c:numCache>
            </c:numRef>
          </c:val>
          <c:extLst xmlns:c16r2="http://schemas.microsoft.com/office/drawing/2015/06/chart">
            <c:ext xmlns:c16="http://schemas.microsoft.com/office/drawing/2014/chart" uri="{C3380CC4-5D6E-409C-BE32-E72D297353CC}">
              <c16:uniqueId val="{00000000-4332-4363-AEAB-74D1DF044EC7}"/>
            </c:ext>
          </c:extLst>
        </c:ser>
        <c:ser>
          <c:idx val="1"/>
          <c:order val="1"/>
          <c:tx>
            <c:strRef>
              <c:f>'New Insurance options impact '!$A$96</c:f>
              <c:strCache>
                <c:ptCount val="1"/>
                <c:pt idx="0">
                  <c:v>OOP Mandadory Comp </c:v>
                </c:pt>
              </c:strCache>
            </c:strRef>
          </c:tx>
          <c:spPr>
            <a:solidFill>
              <a:srgbClr val="6C9A3F"/>
            </a:solidFill>
          </c:spPr>
          <c:invertIfNegative val="0"/>
          <c:dLbls>
            <c:spPr>
              <a:noFill/>
              <a:ln>
                <a:noFill/>
              </a:ln>
              <a:effectLst/>
            </c:spPr>
            <c:txPr>
              <a:bodyPr/>
              <a:lstStyle/>
              <a:p>
                <a:pPr>
                  <a:defRPr sz="1100" b="1" i="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'New Insurance options impact '!$B$94:$D$94</c:f>
              <c:numCache>
                <c:formatCode>General</c:formatCode>
                <c:ptCount val="3"/>
                <c:pt idx="0">
                  <c:v>2050</c:v>
                </c:pt>
                <c:pt idx="1">
                  <c:v>2060</c:v>
                </c:pt>
                <c:pt idx="2">
                  <c:v>2070</c:v>
                </c:pt>
              </c:numCache>
            </c:numRef>
          </c:cat>
          <c:val>
            <c:numRef>
              <c:f>'New Insurance options impact '!$B$96:$D$96</c:f>
              <c:numCache>
                <c:formatCode>"$"#,##0;[Red]"$"#,##0</c:formatCode>
                <c:ptCount val="3"/>
                <c:pt idx="0">
                  <c:v>189.6</c:v>
                </c:pt>
                <c:pt idx="1">
                  <c:v>294.29999999999961</c:v>
                </c:pt>
                <c:pt idx="2">
                  <c:v>497.79999999999961</c:v>
                </c:pt>
              </c:numCache>
            </c:numRef>
          </c:val>
          <c:extLst xmlns:c16r2="http://schemas.microsoft.com/office/drawing/2015/06/chart">
            <c:ext xmlns:c16="http://schemas.microsoft.com/office/drawing/2014/chart" uri="{C3380CC4-5D6E-409C-BE32-E72D297353CC}">
              <c16:uniqueId val="{00000001-4332-4363-AEAB-74D1DF044EC7}"/>
            </c:ext>
          </c:extLst>
        </c:ser>
        <c:ser>
          <c:idx val="2"/>
          <c:order val="2"/>
          <c:tx>
            <c:strRef>
              <c:f>'New Insurance options impact '!$A$97</c:f>
              <c:strCache>
                <c:ptCount val="1"/>
                <c:pt idx="0">
                  <c:v>Out of Pocket 2 year BE</c:v>
                </c:pt>
              </c:strCache>
            </c:strRef>
          </c:tx>
          <c:spPr>
            <a:solidFill>
              <a:srgbClr val="B3C586"/>
            </a:solidFill>
          </c:spPr>
          <c:invertIfNegative val="0"/>
          <c:dLbls>
            <c:spPr>
              <a:noFill/>
              <a:ln>
                <a:noFill/>
              </a:ln>
              <a:effectLst/>
            </c:spPr>
            <c:txPr>
              <a:bodyPr/>
              <a:lstStyle/>
              <a:p>
                <a:pPr>
                  <a:defRPr sz="1100" b="1" i="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'New Insurance options impact '!$B$94:$D$94</c:f>
              <c:numCache>
                <c:formatCode>General</c:formatCode>
                <c:ptCount val="3"/>
                <c:pt idx="0">
                  <c:v>2050</c:v>
                </c:pt>
                <c:pt idx="1">
                  <c:v>2060</c:v>
                </c:pt>
                <c:pt idx="2">
                  <c:v>2070</c:v>
                </c:pt>
              </c:numCache>
            </c:numRef>
          </c:cat>
          <c:val>
            <c:numRef>
              <c:f>'New Insurance options impact '!$B$97:$D$97</c:f>
              <c:numCache>
                <c:formatCode>"$"#,##0;[Red]"$"#,##0</c:formatCode>
                <c:ptCount val="3"/>
                <c:pt idx="0">
                  <c:v>130</c:v>
                </c:pt>
                <c:pt idx="1">
                  <c:v>205.1</c:v>
                </c:pt>
                <c:pt idx="2">
                  <c:v>351.89999999999952</c:v>
                </c:pt>
              </c:numCache>
            </c:numRef>
          </c:val>
          <c:extLst xmlns:c16r2="http://schemas.microsoft.com/office/drawing/2015/06/chart">
            <c:ext xmlns:c16="http://schemas.microsoft.com/office/drawing/2014/chart" uri="{C3380CC4-5D6E-409C-BE32-E72D297353CC}">
              <c16:uniqueId val="{00000002-4332-4363-AEAB-74D1DF044EC7}"/>
            </c:ext>
          </c:extLst>
        </c:ser>
        <c:dLbls>
          <c:showLegendKey val="0"/>
          <c:showVal val="1"/>
          <c:showCatName val="0"/>
          <c:showSerName val="0"/>
          <c:showPercent val="0"/>
          <c:showBubbleSize val="0"/>
        </c:dLbls>
        <c:gapWidth val="75"/>
        <c:overlap val="100"/>
        <c:axId val="20820736"/>
        <c:axId val="20822272"/>
      </c:barChart>
      <c:catAx>
        <c:axId val="20820736"/>
        <c:scaling>
          <c:orientation val="minMax"/>
        </c:scaling>
        <c:delete val="0"/>
        <c:axPos val="b"/>
        <c:numFmt formatCode="General" sourceLinked="1"/>
        <c:majorTickMark val="none"/>
        <c:minorTickMark val="none"/>
        <c:tickLblPos val="nextTo"/>
        <c:crossAx val="20822272"/>
        <c:crosses val="autoZero"/>
        <c:auto val="1"/>
        <c:lblAlgn val="ctr"/>
        <c:lblOffset val="100"/>
        <c:noMultiLvlLbl val="0"/>
      </c:catAx>
      <c:valAx>
        <c:axId val="20822272"/>
        <c:scaling>
          <c:orientation val="minMax"/>
        </c:scaling>
        <c:delete val="0"/>
        <c:axPos val="l"/>
        <c:title>
          <c:tx>
            <c:rich>
              <a:bodyPr rot="0" vert="horz"/>
              <a:lstStyle/>
              <a:p>
                <a:pPr>
                  <a:defRPr/>
                </a:pPr>
                <a:r>
                  <a:rPr lang="en-US" dirty="0"/>
                  <a:t>Millions</a:t>
                </a:r>
              </a:p>
            </c:rich>
          </c:tx>
          <c:layout/>
          <c:overlay val="0"/>
        </c:title>
        <c:numFmt formatCode="&quot;$&quot;#,##0;[Red]&quot;$&quot;#,##0" sourceLinked="1"/>
        <c:majorTickMark val="none"/>
        <c:minorTickMark val="none"/>
        <c:tickLblPos val="nextTo"/>
        <c:crossAx val="20820736"/>
        <c:crosses val="autoZero"/>
        <c:crossBetween val="between"/>
      </c:valAx>
      <c:spPr>
        <a:noFill/>
        <a:ln w="25400">
          <a:noFill/>
        </a:ln>
      </c:spPr>
    </c:plotArea>
    <c:legend>
      <c:legendPos val="b"/>
      <c:layout>
        <c:manualLayout>
          <c:xMode val="edge"/>
          <c:yMode val="edge"/>
          <c:x val="6.4285770576395396E-2"/>
          <c:y val="0.93343899890698667"/>
          <c:w val="0.9087482263426534"/>
          <c:h val="4.5452817288101154E-2"/>
        </c:manualLayout>
      </c:layout>
      <c:overlay val="0"/>
      <c:txPr>
        <a:bodyPr/>
        <a:lstStyle/>
        <a:p>
          <a:pPr>
            <a:defRPr sz="14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E9A3C-7796-46FE-A6C7-A80E766BB800}"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88E81EFC-D78E-4C05-8284-BD49649CF145}">
      <dgm:prSet phldrT="[Text]"/>
      <dgm:spPr/>
      <dgm:t>
        <a:bodyPr/>
        <a:lstStyle/>
        <a:p>
          <a:r>
            <a:rPr lang="en-US" b="1" dirty="0"/>
            <a:t>Public Awareness</a:t>
          </a:r>
        </a:p>
      </dgm:t>
    </dgm:pt>
    <dgm:pt modelId="{39FB2859-94A8-46DD-9732-0DE2E57E084C}" type="parTrans" cxnId="{3DFDB9B4-3237-41E4-AF02-73FC8E2FDD4C}">
      <dgm:prSet/>
      <dgm:spPr/>
      <dgm:t>
        <a:bodyPr/>
        <a:lstStyle/>
        <a:p>
          <a:endParaRPr lang="en-US"/>
        </a:p>
      </dgm:t>
    </dgm:pt>
    <dgm:pt modelId="{88F2D68B-1ECB-4D3C-8065-87814329CF10}" type="sibTrans" cxnId="{3DFDB9B4-3237-41E4-AF02-73FC8E2FDD4C}">
      <dgm:prSet/>
      <dgm:spPr/>
      <dgm:t>
        <a:bodyPr/>
        <a:lstStyle/>
        <a:p>
          <a:endParaRPr lang="en-US"/>
        </a:p>
      </dgm:t>
    </dgm:pt>
    <dgm:pt modelId="{B43EC20D-EFC1-4051-97AB-A5CCA6ED1D68}">
      <dgm:prSet phldrT="[Text]"/>
      <dgm:spPr/>
      <dgm:t>
        <a:bodyPr/>
        <a:lstStyle/>
        <a:p>
          <a:r>
            <a:rPr lang="en-US" b="1" dirty="0"/>
            <a:t>Education Campaign and Call to Action</a:t>
          </a:r>
          <a:endParaRPr lang="en-US" dirty="0"/>
        </a:p>
      </dgm:t>
    </dgm:pt>
    <dgm:pt modelId="{9F6F9EC1-4362-4260-AF8D-264BDC8D7ED8}" type="parTrans" cxnId="{CAC2E346-4F6B-477A-82E7-05EEC6215185}">
      <dgm:prSet/>
      <dgm:spPr/>
      <dgm:t>
        <a:bodyPr/>
        <a:lstStyle/>
        <a:p>
          <a:endParaRPr lang="en-US"/>
        </a:p>
      </dgm:t>
    </dgm:pt>
    <dgm:pt modelId="{965FF8DD-0737-4755-BE1A-9AC8622E1CA4}" type="sibTrans" cxnId="{CAC2E346-4F6B-477A-82E7-05EEC6215185}">
      <dgm:prSet/>
      <dgm:spPr/>
      <dgm:t>
        <a:bodyPr/>
        <a:lstStyle/>
        <a:p>
          <a:endParaRPr lang="en-US"/>
        </a:p>
      </dgm:t>
    </dgm:pt>
    <dgm:pt modelId="{20B812FE-3AF3-4BC5-BD86-6CF82915E4AB}">
      <dgm:prSet phldrT="[Text]"/>
      <dgm:spPr/>
      <dgm:t>
        <a:bodyPr/>
        <a:lstStyle/>
        <a:p>
          <a:r>
            <a:rPr lang="en-US" b="1" dirty="0"/>
            <a:t>Responsive Options/Incentives</a:t>
          </a:r>
        </a:p>
      </dgm:t>
    </dgm:pt>
    <dgm:pt modelId="{349AE449-F061-4A26-874D-AF7FC11E359E}" type="parTrans" cxnId="{127DFBE4-A84A-463A-A967-83D98E010DFB}">
      <dgm:prSet/>
      <dgm:spPr/>
      <dgm:t>
        <a:bodyPr/>
        <a:lstStyle/>
        <a:p>
          <a:endParaRPr lang="en-US"/>
        </a:p>
      </dgm:t>
    </dgm:pt>
    <dgm:pt modelId="{7D453CE4-F096-4274-B45A-B7F23D67931A}" type="sibTrans" cxnId="{127DFBE4-A84A-463A-A967-83D98E010DFB}">
      <dgm:prSet/>
      <dgm:spPr/>
      <dgm:t>
        <a:bodyPr/>
        <a:lstStyle/>
        <a:p>
          <a:endParaRPr lang="en-US"/>
        </a:p>
      </dgm:t>
    </dgm:pt>
    <dgm:pt modelId="{13B120F3-6F11-4008-B441-825FB21809BB}">
      <dgm:prSet phldrT="[Text]"/>
      <dgm:spPr/>
      <dgm:t>
        <a:bodyPr/>
        <a:lstStyle/>
        <a:p>
          <a:r>
            <a:rPr lang="en-US" b="1" dirty="0"/>
            <a:t>Offer People Options that Meet Initial and Catastrophic Need</a:t>
          </a:r>
          <a:endParaRPr lang="en-US" dirty="0"/>
        </a:p>
      </dgm:t>
    </dgm:pt>
    <dgm:pt modelId="{89AE9CEA-B21A-4023-B663-69375AB98E39}" type="parTrans" cxnId="{08DF4DF3-19F0-4CA2-9E03-58790340C4E0}">
      <dgm:prSet/>
      <dgm:spPr/>
      <dgm:t>
        <a:bodyPr/>
        <a:lstStyle/>
        <a:p>
          <a:endParaRPr lang="en-US"/>
        </a:p>
      </dgm:t>
    </dgm:pt>
    <dgm:pt modelId="{5814AE9B-906E-4470-9DD5-3EF82C1FEFE8}" type="sibTrans" cxnId="{08DF4DF3-19F0-4CA2-9E03-58790340C4E0}">
      <dgm:prSet/>
      <dgm:spPr/>
      <dgm:t>
        <a:bodyPr/>
        <a:lstStyle/>
        <a:p>
          <a:endParaRPr lang="en-US"/>
        </a:p>
      </dgm:t>
    </dgm:pt>
    <dgm:pt modelId="{92A960C6-FC4E-4BF1-A660-DD0EBE9FB986}">
      <dgm:prSet phldrT="[Text]"/>
      <dgm:spPr/>
      <dgm:t>
        <a:bodyPr/>
        <a:lstStyle/>
        <a:p>
          <a:r>
            <a:rPr lang="en-US" b="1" dirty="0"/>
            <a:t>Opportunity to Act </a:t>
          </a:r>
        </a:p>
      </dgm:t>
    </dgm:pt>
    <dgm:pt modelId="{320C6998-C16F-4DA4-B623-0EACED6E520B}" type="parTrans" cxnId="{01D0C7A8-F720-4EA6-9A18-8830B51A0C40}">
      <dgm:prSet/>
      <dgm:spPr/>
      <dgm:t>
        <a:bodyPr/>
        <a:lstStyle/>
        <a:p>
          <a:endParaRPr lang="en-US"/>
        </a:p>
      </dgm:t>
    </dgm:pt>
    <dgm:pt modelId="{5A42B126-E1C9-4754-AEE8-04BC5D339567}" type="sibTrans" cxnId="{01D0C7A8-F720-4EA6-9A18-8830B51A0C40}">
      <dgm:prSet/>
      <dgm:spPr/>
      <dgm:t>
        <a:bodyPr/>
        <a:lstStyle/>
        <a:p>
          <a:endParaRPr lang="en-US"/>
        </a:p>
      </dgm:t>
    </dgm:pt>
    <dgm:pt modelId="{9674F5AD-F34B-4AAA-89E4-E6399265F569}">
      <dgm:prSet phldrT="[Text]"/>
      <dgm:spPr/>
      <dgm:t>
        <a:bodyPr/>
        <a:lstStyle/>
        <a:p>
          <a:r>
            <a:rPr lang="en-US" b="1" dirty="0"/>
            <a:t>Incent Action and offer When People are Making Similar Decisions</a:t>
          </a:r>
        </a:p>
      </dgm:t>
    </dgm:pt>
    <dgm:pt modelId="{00A9AFA4-17B9-412F-A323-6C725FB20AFD}" type="parTrans" cxnId="{5D27BCE0-5E79-4BEA-9209-A1FE80655190}">
      <dgm:prSet/>
      <dgm:spPr/>
      <dgm:t>
        <a:bodyPr/>
        <a:lstStyle/>
        <a:p>
          <a:endParaRPr lang="en-US"/>
        </a:p>
      </dgm:t>
    </dgm:pt>
    <dgm:pt modelId="{2159148D-69BA-44A9-AF36-6230C1770B0F}" type="sibTrans" cxnId="{5D27BCE0-5E79-4BEA-9209-A1FE80655190}">
      <dgm:prSet/>
      <dgm:spPr/>
      <dgm:t>
        <a:bodyPr/>
        <a:lstStyle/>
        <a:p>
          <a:endParaRPr lang="en-US"/>
        </a:p>
      </dgm:t>
    </dgm:pt>
    <dgm:pt modelId="{3842C846-A831-470A-BFA9-686E7FB764B6}" type="pres">
      <dgm:prSet presAssocID="{B84E9A3C-7796-46FE-A6C7-A80E766BB800}" presName="Name0" presStyleCnt="0">
        <dgm:presLayoutVars>
          <dgm:chMax val="5"/>
          <dgm:chPref val="5"/>
          <dgm:dir/>
          <dgm:animLvl val="lvl"/>
        </dgm:presLayoutVars>
      </dgm:prSet>
      <dgm:spPr/>
      <dgm:t>
        <a:bodyPr/>
        <a:lstStyle/>
        <a:p>
          <a:endParaRPr lang="en-US"/>
        </a:p>
      </dgm:t>
    </dgm:pt>
    <dgm:pt modelId="{6EB1AEF8-9612-488B-8A3C-A52481128607}" type="pres">
      <dgm:prSet presAssocID="{88E81EFC-D78E-4C05-8284-BD49649CF145}" presName="parentText1" presStyleLbl="node1" presStyleIdx="0" presStyleCnt="3" custLinFactNeighborX="3361" custLinFactNeighborY="-2606">
        <dgm:presLayoutVars>
          <dgm:chMax/>
          <dgm:chPref val="3"/>
          <dgm:bulletEnabled val="1"/>
        </dgm:presLayoutVars>
      </dgm:prSet>
      <dgm:spPr/>
      <dgm:t>
        <a:bodyPr/>
        <a:lstStyle/>
        <a:p>
          <a:endParaRPr lang="en-US"/>
        </a:p>
      </dgm:t>
    </dgm:pt>
    <dgm:pt modelId="{21A866C7-2FE8-471D-A070-A0BD41533C46}" type="pres">
      <dgm:prSet presAssocID="{88E81EFC-D78E-4C05-8284-BD49649CF145}" presName="childText1" presStyleLbl="solidAlignAcc1" presStyleIdx="0" presStyleCnt="3" custScaleX="95825" custLinFactNeighborY="-2995">
        <dgm:presLayoutVars>
          <dgm:chMax val="0"/>
          <dgm:chPref val="0"/>
          <dgm:bulletEnabled val="1"/>
        </dgm:presLayoutVars>
      </dgm:prSet>
      <dgm:spPr/>
      <dgm:t>
        <a:bodyPr/>
        <a:lstStyle/>
        <a:p>
          <a:endParaRPr lang="en-US"/>
        </a:p>
      </dgm:t>
    </dgm:pt>
    <dgm:pt modelId="{5B51471B-8CBB-4E55-8554-18A28C97298E}" type="pres">
      <dgm:prSet presAssocID="{20B812FE-3AF3-4BC5-BD86-6CF82915E4AB}" presName="parentText2" presStyleLbl="node1" presStyleIdx="1" presStyleCnt="3">
        <dgm:presLayoutVars>
          <dgm:chMax/>
          <dgm:chPref val="3"/>
          <dgm:bulletEnabled val="1"/>
        </dgm:presLayoutVars>
      </dgm:prSet>
      <dgm:spPr/>
      <dgm:t>
        <a:bodyPr/>
        <a:lstStyle/>
        <a:p>
          <a:endParaRPr lang="en-US"/>
        </a:p>
      </dgm:t>
    </dgm:pt>
    <dgm:pt modelId="{8DD89936-B833-4761-BE9B-283F21FD9010}" type="pres">
      <dgm:prSet presAssocID="{20B812FE-3AF3-4BC5-BD86-6CF82915E4AB}" presName="childText2" presStyleLbl="solidAlignAcc1" presStyleIdx="1" presStyleCnt="3">
        <dgm:presLayoutVars>
          <dgm:chMax val="0"/>
          <dgm:chPref val="0"/>
          <dgm:bulletEnabled val="1"/>
        </dgm:presLayoutVars>
      </dgm:prSet>
      <dgm:spPr/>
      <dgm:t>
        <a:bodyPr/>
        <a:lstStyle/>
        <a:p>
          <a:endParaRPr lang="en-US"/>
        </a:p>
      </dgm:t>
    </dgm:pt>
    <dgm:pt modelId="{BB1A1593-D6BB-4A9B-8CAD-5152743EBDFA}" type="pres">
      <dgm:prSet presAssocID="{92A960C6-FC4E-4BF1-A660-DD0EBE9FB986}" presName="parentText3" presStyleLbl="node1" presStyleIdx="2" presStyleCnt="3" custLinFactNeighborX="0" custLinFactNeighborY="13182">
        <dgm:presLayoutVars>
          <dgm:chMax/>
          <dgm:chPref val="3"/>
          <dgm:bulletEnabled val="1"/>
        </dgm:presLayoutVars>
      </dgm:prSet>
      <dgm:spPr/>
      <dgm:t>
        <a:bodyPr/>
        <a:lstStyle/>
        <a:p>
          <a:endParaRPr lang="en-US"/>
        </a:p>
      </dgm:t>
    </dgm:pt>
    <dgm:pt modelId="{D27F7679-6301-484E-8249-B6B47A7EEF6A}" type="pres">
      <dgm:prSet presAssocID="{92A960C6-FC4E-4BF1-A660-DD0EBE9FB986}" presName="childText3" presStyleLbl="solidAlignAcc1" presStyleIdx="2" presStyleCnt="3" custScaleY="83117" custLinFactNeighborX="644" custLinFactNeighborY="-1000">
        <dgm:presLayoutVars>
          <dgm:chMax val="0"/>
          <dgm:chPref val="0"/>
          <dgm:bulletEnabled val="1"/>
        </dgm:presLayoutVars>
      </dgm:prSet>
      <dgm:spPr/>
      <dgm:t>
        <a:bodyPr/>
        <a:lstStyle/>
        <a:p>
          <a:endParaRPr lang="en-US"/>
        </a:p>
      </dgm:t>
    </dgm:pt>
  </dgm:ptLst>
  <dgm:cxnLst>
    <dgm:cxn modelId="{93EBB730-AB56-49A4-A27F-07E52419D9ED}" type="presOf" srcId="{13B120F3-6F11-4008-B441-825FB21809BB}" destId="{8DD89936-B833-4761-BE9B-283F21FD9010}" srcOrd="0" destOrd="0" presId="urn:microsoft.com/office/officeart/2009/3/layout/IncreasingArrowsProcess"/>
    <dgm:cxn modelId="{0C07A469-7D03-42F7-AAD0-FE92A71F47BA}" type="presOf" srcId="{20B812FE-3AF3-4BC5-BD86-6CF82915E4AB}" destId="{5B51471B-8CBB-4E55-8554-18A28C97298E}" srcOrd="0" destOrd="0" presId="urn:microsoft.com/office/officeart/2009/3/layout/IncreasingArrowsProcess"/>
    <dgm:cxn modelId="{AFB7D97D-5F9E-46E2-A05F-2FA0703FA1A8}" type="presOf" srcId="{92A960C6-FC4E-4BF1-A660-DD0EBE9FB986}" destId="{BB1A1593-D6BB-4A9B-8CAD-5152743EBDFA}" srcOrd="0" destOrd="0" presId="urn:microsoft.com/office/officeart/2009/3/layout/IncreasingArrowsProcess"/>
    <dgm:cxn modelId="{08DF4DF3-19F0-4CA2-9E03-58790340C4E0}" srcId="{20B812FE-3AF3-4BC5-BD86-6CF82915E4AB}" destId="{13B120F3-6F11-4008-B441-825FB21809BB}" srcOrd="0" destOrd="0" parTransId="{89AE9CEA-B21A-4023-B663-69375AB98E39}" sibTransId="{5814AE9B-906E-4470-9DD5-3EF82C1FEFE8}"/>
    <dgm:cxn modelId="{4EC02174-4BDC-4214-8A80-42ADA5FF19E3}" type="presOf" srcId="{9674F5AD-F34B-4AAA-89E4-E6399265F569}" destId="{D27F7679-6301-484E-8249-B6B47A7EEF6A}" srcOrd="0" destOrd="0" presId="urn:microsoft.com/office/officeart/2009/3/layout/IncreasingArrowsProcess"/>
    <dgm:cxn modelId="{CAC2E346-4F6B-477A-82E7-05EEC6215185}" srcId="{88E81EFC-D78E-4C05-8284-BD49649CF145}" destId="{B43EC20D-EFC1-4051-97AB-A5CCA6ED1D68}" srcOrd="0" destOrd="0" parTransId="{9F6F9EC1-4362-4260-AF8D-264BDC8D7ED8}" sibTransId="{965FF8DD-0737-4755-BE1A-9AC8622E1CA4}"/>
    <dgm:cxn modelId="{C989E5A9-C215-4064-8918-2B75B8E07064}" type="presOf" srcId="{B43EC20D-EFC1-4051-97AB-A5CCA6ED1D68}" destId="{21A866C7-2FE8-471D-A070-A0BD41533C46}" srcOrd="0" destOrd="0" presId="urn:microsoft.com/office/officeart/2009/3/layout/IncreasingArrowsProcess"/>
    <dgm:cxn modelId="{2CEF30D4-C752-42BA-BE80-A3FBFEDBF3F7}" type="presOf" srcId="{88E81EFC-D78E-4C05-8284-BD49649CF145}" destId="{6EB1AEF8-9612-488B-8A3C-A52481128607}" srcOrd="0" destOrd="0" presId="urn:microsoft.com/office/officeart/2009/3/layout/IncreasingArrowsProcess"/>
    <dgm:cxn modelId="{432E88B7-4231-4EF1-AAA8-C8B30332D88A}" type="presOf" srcId="{B84E9A3C-7796-46FE-A6C7-A80E766BB800}" destId="{3842C846-A831-470A-BFA9-686E7FB764B6}" srcOrd="0" destOrd="0" presId="urn:microsoft.com/office/officeart/2009/3/layout/IncreasingArrowsProcess"/>
    <dgm:cxn modelId="{3DFDB9B4-3237-41E4-AF02-73FC8E2FDD4C}" srcId="{B84E9A3C-7796-46FE-A6C7-A80E766BB800}" destId="{88E81EFC-D78E-4C05-8284-BD49649CF145}" srcOrd="0" destOrd="0" parTransId="{39FB2859-94A8-46DD-9732-0DE2E57E084C}" sibTransId="{88F2D68B-1ECB-4D3C-8065-87814329CF10}"/>
    <dgm:cxn modelId="{5D27BCE0-5E79-4BEA-9209-A1FE80655190}" srcId="{92A960C6-FC4E-4BF1-A660-DD0EBE9FB986}" destId="{9674F5AD-F34B-4AAA-89E4-E6399265F569}" srcOrd="0" destOrd="0" parTransId="{00A9AFA4-17B9-412F-A323-6C725FB20AFD}" sibTransId="{2159148D-69BA-44A9-AF36-6230C1770B0F}"/>
    <dgm:cxn modelId="{01D0C7A8-F720-4EA6-9A18-8830B51A0C40}" srcId="{B84E9A3C-7796-46FE-A6C7-A80E766BB800}" destId="{92A960C6-FC4E-4BF1-A660-DD0EBE9FB986}" srcOrd="2" destOrd="0" parTransId="{320C6998-C16F-4DA4-B623-0EACED6E520B}" sibTransId="{5A42B126-E1C9-4754-AEE8-04BC5D339567}"/>
    <dgm:cxn modelId="{127DFBE4-A84A-463A-A967-83D98E010DFB}" srcId="{B84E9A3C-7796-46FE-A6C7-A80E766BB800}" destId="{20B812FE-3AF3-4BC5-BD86-6CF82915E4AB}" srcOrd="1" destOrd="0" parTransId="{349AE449-F061-4A26-874D-AF7FC11E359E}" sibTransId="{7D453CE4-F096-4274-B45A-B7F23D67931A}"/>
    <dgm:cxn modelId="{E27AD6E4-F6B7-44ED-A2ED-D7DCFC61B707}" type="presParOf" srcId="{3842C846-A831-470A-BFA9-686E7FB764B6}" destId="{6EB1AEF8-9612-488B-8A3C-A52481128607}" srcOrd="0" destOrd="0" presId="urn:microsoft.com/office/officeart/2009/3/layout/IncreasingArrowsProcess"/>
    <dgm:cxn modelId="{F0024F0C-0AA2-4EC2-A803-DB65A02EC26F}" type="presParOf" srcId="{3842C846-A831-470A-BFA9-686E7FB764B6}" destId="{21A866C7-2FE8-471D-A070-A0BD41533C46}" srcOrd="1" destOrd="0" presId="urn:microsoft.com/office/officeart/2009/3/layout/IncreasingArrowsProcess"/>
    <dgm:cxn modelId="{B95070FC-1131-4737-A9BC-53CEB9743732}" type="presParOf" srcId="{3842C846-A831-470A-BFA9-686E7FB764B6}" destId="{5B51471B-8CBB-4E55-8554-18A28C97298E}" srcOrd="2" destOrd="0" presId="urn:microsoft.com/office/officeart/2009/3/layout/IncreasingArrowsProcess"/>
    <dgm:cxn modelId="{04EED50B-6FA4-4217-9E89-CFC739CD433B}" type="presParOf" srcId="{3842C846-A831-470A-BFA9-686E7FB764B6}" destId="{8DD89936-B833-4761-BE9B-283F21FD9010}" srcOrd="3" destOrd="0" presId="urn:microsoft.com/office/officeart/2009/3/layout/IncreasingArrowsProcess"/>
    <dgm:cxn modelId="{517C5F9B-F65E-4EF2-AB11-6770A6B0F12E}" type="presParOf" srcId="{3842C846-A831-470A-BFA9-686E7FB764B6}" destId="{BB1A1593-D6BB-4A9B-8CAD-5152743EBDFA}" srcOrd="4" destOrd="0" presId="urn:microsoft.com/office/officeart/2009/3/layout/IncreasingArrowsProcess"/>
    <dgm:cxn modelId="{D767EF7E-F0A6-4287-90F5-35982EA37745}" type="presParOf" srcId="{3842C846-A831-470A-BFA9-686E7FB764B6}" destId="{D27F7679-6301-484E-8249-B6B47A7EEF6A}"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1AEF8-9612-488B-8A3C-A52481128607}">
      <dsp:nvSpPr>
        <dsp:cNvPr id="0" name=""/>
        <dsp:cNvSpPr/>
      </dsp:nvSpPr>
      <dsp:spPr>
        <a:xfrm>
          <a:off x="0" y="869757"/>
          <a:ext cx="8801101" cy="128177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03482" numCol="1" spcCol="1270" anchor="ctr" anchorCtr="0">
          <a:noAutofit/>
        </a:bodyPr>
        <a:lstStyle/>
        <a:p>
          <a:pPr lvl="0" algn="l" defTabSz="1155700">
            <a:lnSpc>
              <a:spcPct val="90000"/>
            </a:lnSpc>
            <a:spcBef>
              <a:spcPct val="0"/>
            </a:spcBef>
            <a:spcAft>
              <a:spcPct val="35000"/>
            </a:spcAft>
          </a:pPr>
          <a:r>
            <a:rPr lang="en-US" sz="2600" b="1" kern="1200" dirty="0"/>
            <a:t>Public Awareness</a:t>
          </a:r>
        </a:p>
      </dsp:txBody>
      <dsp:txXfrm>
        <a:off x="0" y="1190201"/>
        <a:ext cx="8480657" cy="640887"/>
      </dsp:txXfrm>
    </dsp:sp>
    <dsp:sp modelId="{21A866C7-2FE8-471D-A070-A0BD41533C46}">
      <dsp:nvSpPr>
        <dsp:cNvPr id="0" name=""/>
        <dsp:cNvSpPr/>
      </dsp:nvSpPr>
      <dsp:spPr>
        <a:xfrm>
          <a:off x="56586" y="1817643"/>
          <a:ext cx="2597565" cy="246917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1" kern="1200" dirty="0"/>
            <a:t>Education Campaign and Call to Action</a:t>
          </a:r>
          <a:endParaRPr lang="en-US" sz="2600" kern="1200" dirty="0"/>
        </a:p>
      </dsp:txBody>
      <dsp:txXfrm>
        <a:off x="56586" y="1817643"/>
        <a:ext cx="2597565" cy="2469171"/>
      </dsp:txXfrm>
    </dsp:sp>
    <dsp:sp modelId="{5B51471B-8CBB-4E55-8554-18A28C97298E}">
      <dsp:nvSpPr>
        <dsp:cNvPr id="0" name=""/>
        <dsp:cNvSpPr/>
      </dsp:nvSpPr>
      <dsp:spPr>
        <a:xfrm>
          <a:off x="2710739" y="1330419"/>
          <a:ext cx="6090361" cy="128177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03482" numCol="1" spcCol="1270" anchor="ctr" anchorCtr="0">
          <a:noAutofit/>
        </a:bodyPr>
        <a:lstStyle/>
        <a:p>
          <a:pPr lvl="0" algn="l" defTabSz="1155700">
            <a:lnSpc>
              <a:spcPct val="90000"/>
            </a:lnSpc>
            <a:spcBef>
              <a:spcPct val="0"/>
            </a:spcBef>
            <a:spcAft>
              <a:spcPct val="35000"/>
            </a:spcAft>
          </a:pPr>
          <a:r>
            <a:rPr lang="en-US" sz="2600" b="1" kern="1200" dirty="0"/>
            <a:t>Responsive Options/Incentives</a:t>
          </a:r>
        </a:p>
      </dsp:txBody>
      <dsp:txXfrm>
        <a:off x="2710739" y="1650863"/>
        <a:ext cx="5769917" cy="640887"/>
      </dsp:txXfrm>
    </dsp:sp>
    <dsp:sp modelId="{8DD89936-B833-4761-BE9B-283F21FD9010}">
      <dsp:nvSpPr>
        <dsp:cNvPr id="0" name=""/>
        <dsp:cNvSpPr/>
      </dsp:nvSpPr>
      <dsp:spPr>
        <a:xfrm>
          <a:off x="2710739" y="2318853"/>
          <a:ext cx="2710739" cy="246917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1" kern="1200" dirty="0"/>
            <a:t>Offer People Options that Meet Initial and Catastrophic Need</a:t>
          </a:r>
          <a:endParaRPr lang="en-US" sz="2600" kern="1200" dirty="0"/>
        </a:p>
      </dsp:txBody>
      <dsp:txXfrm>
        <a:off x="2710739" y="2318853"/>
        <a:ext cx="2710739" cy="2469171"/>
      </dsp:txXfrm>
    </dsp:sp>
    <dsp:sp modelId="{BB1A1593-D6BB-4A9B-8CAD-5152743EBDFA}">
      <dsp:nvSpPr>
        <dsp:cNvPr id="0" name=""/>
        <dsp:cNvSpPr/>
      </dsp:nvSpPr>
      <dsp:spPr>
        <a:xfrm>
          <a:off x="5421478" y="1926641"/>
          <a:ext cx="3379622" cy="128177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03482" numCol="1" spcCol="1270" anchor="ctr" anchorCtr="0">
          <a:noAutofit/>
        </a:bodyPr>
        <a:lstStyle/>
        <a:p>
          <a:pPr lvl="0" algn="l" defTabSz="1155700">
            <a:lnSpc>
              <a:spcPct val="90000"/>
            </a:lnSpc>
            <a:spcBef>
              <a:spcPct val="0"/>
            </a:spcBef>
            <a:spcAft>
              <a:spcPct val="35000"/>
            </a:spcAft>
          </a:pPr>
          <a:r>
            <a:rPr lang="en-US" sz="2600" b="1" kern="1200" dirty="0"/>
            <a:t>Opportunity to Act </a:t>
          </a:r>
        </a:p>
      </dsp:txBody>
      <dsp:txXfrm>
        <a:off x="5421478" y="2247085"/>
        <a:ext cx="3059178" cy="640887"/>
      </dsp:txXfrm>
    </dsp:sp>
    <dsp:sp modelId="{D27F7679-6301-484E-8249-B6B47A7EEF6A}">
      <dsp:nvSpPr>
        <dsp:cNvPr id="0" name=""/>
        <dsp:cNvSpPr/>
      </dsp:nvSpPr>
      <dsp:spPr>
        <a:xfrm>
          <a:off x="5438935" y="2927166"/>
          <a:ext cx="2710739" cy="202226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1" kern="1200" dirty="0"/>
            <a:t>Incent Action and offer When People are Making Similar Decisions</a:t>
          </a:r>
        </a:p>
      </dsp:txBody>
      <dsp:txXfrm>
        <a:off x="5438935" y="2927166"/>
        <a:ext cx="2710739" cy="2022266"/>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27C37A-ABE3-9C44-8749-F864ACB4E8E8}" type="datetimeFigureOut">
              <a:rPr lang="en-US" smtClean="0"/>
              <a:pPr/>
              <a:t>12/28/2016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CDFAB8-D776-8943-9812-13A6F933019C}" type="slidenum">
              <a:rPr lang="en-US" smtClean="0"/>
              <a:pPr/>
              <a:t>‹#›</a:t>
            </a:fld>
            <a:endParaRPr lang="en-US"/>
          </a:p>
        </p:txBody>
      </p:sp>
    </p:spTree>
    <p:extLst>
      <p:ext uri="{BB962C8B-B14F-4D97-AF65-F5344CB8AC3E}">
        <p14:creationId xmlns:p14="http://schemas.microsoft.com/office/powerpoint/2010/main" val="42697256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ontent.healthaffairs.org/content/early/2015/11/13/hlthaff.2015.1226.full.pdf+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a:t>
            </a:r>
            <a:r>
              <a:rPr lang="en-US" baseline="0" dirty="0"/>
              <a:t> designed to support state level reform conversations for financing long term services and supports.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CDFAB8-D776-8943-9812-13A6F93301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7317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Voluntary programs are much more expensive because</a:t>
            </a:r>
            <a:r>
              <a:rPr lang="en-US" baseline="0" dirty="0"/>
              <a:t> fewer people enroll</a:t>
            </a:r>
            <a:endParaRPr lang="en-US" dirty="0"/>
          </a:p>
        </p:txBody>
      </p:sp>
      <p:sp>
        <p:nvSpPr>
          <p:cNvPr id="4" name="Slide Number Placeholder 3"/>
          <p:cNvSpPr>
            <a:spLocks noGrp="1"/>
          </p:cNvSpPr>
          <p:nvPr>
            <p:ph type="sldNum" sz="quarter" idx="10"/>
          </p:nvPr>
        </p:nvSpPr>
        <p:spPr/>
        <p:txBody>
          <a:bodyPr/>
          <a:lstStyle/>
          <a:p>
            <a:fld id="{B6CDFAB8-D776-8943-9812-13A6F933019C}" type="slidenum">
              <a:rPr lang="en-US" smtClean="0"/>
              <a:pPr/>
              <a:t>13</a:t>
            </a:fld>
            <a:endParaRPr lang="en-US"/>
          </a:p>
        </p:txBody>
      </p:sp>
    </p:spTree>
    <p:extLst>
      <p:ext uri="{BB962C8B-B14F-4D97-AF65-F5344CB8AC3E}">
        <p14:creationId xmlns:p14="http://schemas.microsoft.com/office/powerpoint/2010/main" val="1732341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modeling also shows us that back-end/comprehensive coverage that begins after a person has 2 years of high need LTSS, will have a significant impact in offsetting Medicaid expenditures from 2050 on. In fact, the savings impact of the two-year back end option on Medicaid is almost equal to the savings of the comprehensive plan, at about half the cost.  Two-year back-end coverage can also reduce out of pocket costs for families after their first two years of need. Front-end coverage will help to offset out of pocket costs during the first two years of need and provide an additional funding source to help finance unmet LTSS needs that up to now have placed an increasingly unsustainable burden on unpaid family caregivers.  </a:t>
            </a:r>
          </a:p>
          <a:p>
            <a:pPr marL="171450" indent="-171450">
              <a:buFont typeface="Arial" panose="020B0604020202020204" pitchFamily="34" charset="0"/>
              <a:buChar char="•"/>
            </a:pPr>
            <a:r>
              <a:rPr lang="en-US" sz="1200" kern="1200" dirty="0" err="1">
                <a:solidFill>
                  <a:schemeClr val="tx1"/>
                </a:solidFill>
                <a:effectLst/>
                <a:latin typeface="+mn-lt"/>
                <a:ea typeface="+mn-ea"/>
                <a:cs typeface="+mn-cs"/>
              </a:rPr>
              <a:t>Favreault</a:t>
            </a:r>
            <a:r>
              <a:rPr lang="en-US" sz="1200" kern="1200" dirty="0">
                <a:solidFill>
                  <a:schemeClr val="tx1"/>
                </a:solidFill>
                <a:effectLst/>
                <a:latin typeface="+mn-lt"/>
                <a:ea typeface="+mn-ea"/>
                <a:cs typeface="+mn-cs"/>
              </a:rPr>
              <a:t> M, &amp; Johnson R, Microsimulation Analysis of Financing Options for Long-Term Services and Supports November, 2015, Urban Institute</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9F3933E-21D3-4CB1-A901-92F8D4748D51}" type="slidenum">
              <a:rPr lang="en-US" smtClean="0"/>
              <a:pPr/>
              <a:t>14</a:t>
            </a:fld>
            <a:endParaRPr lang="en-US"/>
          </a:p>
        </p:txBody>
      </p:sp>
    </p:spTree>
    <p:extLst>
      <p:ext uri="{BB962C8B-B14F-4D97-AF65-F5344CB8AC3E}">
        <p14:creationId xmlns:p14="http://schemas.microsoft.com/office/powerpoint/2010/main" val="2667314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Front-end coverage will help to offset out of pocket costs during the first two years of need and provide an additional funding source to help finance unmet LTSS needs that up to now have placed an increasingly unsustainable burden on unpaid family caregivers.  Two-year back-end coverage can also reduce out of pocket costs for families after their first two years of need. </a:t>
            </a:r>
          </a:p>
          <a:p>
            <a:pPr marL="171450" indent="-171450">
              <a:buFont typeface="Arial" panose="020B0604020202020204" pitchFamily="34" charset="0"/>
              <a:buChar char="•"/>
            </a:pPr>
            <a:r>
              <a:rPr lang="en-US" sz="1200" kern="1200" dirty="0" err="1">
                <a:solidFill>
                  <a:schemeClr val="tx1"/>
                </a:solidFill>
                <a:effectLst/>
                <a:latin typeface="+mn-lt"/>
                <a:ea typeface="+mn-ea"/>
                <a:cs typeface="+mn-cs"/>
              </a:rPr>
              <a:t>Favreault</a:t>
            </a:r>
            <a:r>
              <a:rPr lang="en-US" sz="1200" kern="1200" dirty="0">
                <a:solidFill>
                  <a:schemeClr val="tx1"/>
                </a:solidFill>
                <a:effectLst/>
                <a:latin typeface="+mn-lt"/>
                <a:ea typeface="+mn-ea"/>
                <a:cs typeface="+mn-cs"/>
              </a:rPr>
              <a:t> M, &amp; Johnson R, Microsimulation Analysis of Financing Options for Long-Term Services and Supports November, 2015, Urban Institute</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9F3933E-21D3-4CB1-A901-92F8D4748D51}" type="slidenum">
              <a:rPr lang="en-US" smtClean="0"/>
              <a:pPr/>
              <a:t>15</a:t>
            </a:fld>
            <a:endParaRPr lang="en-US"/>
          </a:p>
        </p:txBody>
      </p:sp>
    </p:spTree>
    <p:extLst>
      <p:ext uri="{BB962C8B-B14F-4D97-AF65-F5344CB8AC3E}">
        <p14:creationId xmlns:p14="http://schemas.microsoft.com/office/powerpoint/2010/main" val="3777203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likely need </a:t>
            </a:r>
            <a:r>
              <a:rPr lang="en-US" baseline="0" dirty="0"/>
              <a:t>a packaged approach to reach our intended impact.  It needs to include an awareness/education component, offer realistic and affordable options, and activate people at a time when they are already thinking about other benefit decisions.  It also must be combined with other reforms such as delivery innovation and rebalancing from institutional to HCB settings.  Next steps for Pathways is to conduct more modeling about variations of the pathways and pursue reforms at federal and state levels.</a:t>
            </a:r>
            <a:endParaRPr lang="en-US" dirty="0"/>
          </a:p>
        </p:txBody>
      </p:sp>
      <p:sp>
        <p:nvSpPr>
          <p:cNvPr id="4" name="Slide Number Placeholder 3"/>
          <p:cNvSpPr>
            <a:spLocks noGrp="1"/>
          </p:cNvSpPr>
          <p:nvPr>
            <p:ph type="sldNum" sz="quarter" idx="10"/>
          </p:nvPr>
        </p:nvSpPr>
        <p:spPr/>
        <p:txBody>
          <a:bodyPr/>
          <a:lstStyle/>
          <a:p>
            <a:fld id="{B6CDFAB8-D776-8943-9812-13A6F933019C}" type="slidenum">
              <a:rPr lang="en-US" smtClean="0"/>
              <a:pPr/>
              <a:t>18</a:t>
            </a:fld>
            <a:endParaRPr lang="en-US"/>
          </a:p>
        </p:txBody>
      </p:sp>
    </p:spTree>
    <p:extLst>
      <p:ext uri="{BB962C8B-B14F-4D97-AF65-F5344CB8AC3E}">
        <p14:creationId xmlns:p14="http://schemas.microsoft.com/office/powerpoint/2010/main" val="3125185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short term (e.g. for the first 10 years) the Partnership program was anticipated</a:t>
            </a:r>
            <a:r>
              <a:rPr lang="en-US" baseline="0" dirty="0" smtClean="0"/>
              <a:t> to have minimal impacts on both costs and savings to the Medicaid program.  </a:t>
            </a:r>
            <a:endParaRPr lang="en-US" dirty="0"/>
          </a:p>
        </p:txBody>
      </p:sp>
      <p:sp>
        <p:nvSpPr>
          <p:cNvPr id="4" name="Slide Number Placeholder 3"/>
          <p:cNvSpPr>
            <a:spLocks noGrp="1"/>
          </p:cNvSpPr>
          <p:nvPr>
            <p:ph type="sldNum" sz="quarter" idx="10"/>
          </p:nvPr>
        </p:nvSpPr>
        <p:spPr/>
        <p:txBody>
          <a:bodyPr/>
          <a:lstStyle/>
          <a:p>
            <a:fld id="{B6CDFAB8-D776-8943-9812-13A6F933019C}" type="slidenum">
              <a:rPr lang="en-US" smtClean="0"/>
              <a:pPr/>
              <a:t>19</a:t>
            </a:fld>
            <a:endParaRPr lang="en-US"/>
          </a:p>
        </p:txBody>
      </p:sp>
    </p:spTree>
    <p:extLst>
      <p:ext uri="{BB962C8B-B14F-4D97-AF65-F5344CB8AC3E}">
        <p14:creationId xmlns:p14="http://schemas.microsoft.com/office/powerpoint/2010/main" val="796730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PP is a policy tool designed to increase the number of person who pre-fund their long term care needs, thereby preserving Medicaid for those who truly need public assistance</a:t>
            </a:r>
            <a:endParaRPr lang="en-US" dirty="0"/>
          </a:p>
        </p:txBody>
      </p:sp>
      <p:sp>
        <p:nvSpPr>
          <p:cNvPr id="4" name="Slide Number Placeholder 3"/>
          <p:cNvSpPr>
            <a:spLocks noGrp="1"/>
          </p:cNvSpPr>
          <p:nvPr>
            <p:ph type="sldNum" sz="quarter" idx="10"/>
          </p:nvPr>
        </p:nvSpPr>
        <p:spPr/>
        <p:txBody>
          <a:bodyPr/>
          <a:lstStyle/>
          <a:p>
            <a:fld id="{B6CDFAB8-D776-8943-9812-13A6F933019C}" type="slidenum">
              <a:rPr lang="en-US" smtClean="0"/>
              <a:pPr/>
              <a:t>20</a:t>
            </a:fld>
            <a:endParaRPr lang="en-US"/>
          </a:p>
        </p:txBody>
      </p:sp>
    </p:spTree>
    <p:extLst>
      <p:ext uri="{BB962C8B-B14F-4D97-AF65-F5344CB8AC3E}">
        <p14:creationId xmlns:p14="http://schemas.microsoft.com/office/powerpoint/2010/main" val="796730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the short term (e.g. for the first 10 years) the Partnership program was anticipated</a:t>
            </a:r>
            <a:r>
              <a:rPr lang="en-US" baseline="0" dirty="0" smtClean="0"/>
              <a:t> to have minimal impacts on both costs and savings to the Medicaid program.  </a:t>
            </a:r>
          </a:p>
          <a:p>
            <a:r>
              <a:rPr lang="en-US" baseline="0" dirty="0" smtClean="0"/>
              <a:t>The PP is a policy tool designed to increase the number of person who pre-fund their long term care needs, thereby preserving Medicaid for those who truly need public assistance</a:t>
            </a:r>
            <a:endParaRPr lang="en-US" dirty="0"/>
          </a:p>
        </p:txBody>
      </p:sp>
      <p:sp>
        <p:nvSpPr>
          <p:cNvPr id="4" name="Slide Number Placeholder 3"/>
          <p:cNvSpPr>
            <a:spLocks noGrp="1"/>
          </p:cNvSpPr>
          <p:nvPr>
            <p:ph type="sldNum" sz="quarter" idx="10"/>
          </p:nvPr>
        </p:nvSpPr>
        <p:spPr/>
        <p:txBody>
          <a:bodyPr/>
          <a:lstStyle/>
          <a:p>
            <a:fld id="{B6CDFAB8-D776-8943-9812-13A6F933019C}" type="slidenum">
              <a:rPr lang="en-US" smtClean="0"/>
              <a:pPr/>
              <a:t>21</a:t>
            </a:fld>
            <a:endParaRPr lang="en-US"/>
          </a:p>
        </p:txBody>
      </p:sp>
    </p:spTree>
    <p:extLst>
      <p:ext uri="{BB962C8B-B14F-4D97-AF65-F5344CB8AC3E}">
        <p14:creationId xmlns:p14="http://schemas.microsoft.com/office/powerpoint/2010/main" val="796730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vital that individuals who are eligible for Medicaid asset disregard don’t fall through the cracks and fail to claim their asset disregard at the time they apply for </a:t>
            </a:r>
            <a:r>
              <a:rPr lang="en-US" dirty="0" err="1" smtClean="0"/>
              <a:t>medicaid</a:t>
            </a:r>
            <a:r>
              <a:rPr lang="en-US" dirty="0" smtClean="0"/>
              <a:t>.</a:t>
            </a:r>
            <a:endParaRPr lang="en-US" dirty="0"/>
          </a:p>
        </p:txBody>
      </p:sp>
      <p:sp>
        <p:nvSpPr>
          <p:cNvPr id="4" name="Slide Number Placeholder 3"/>
          <p:cNvSpPr>
            <a:spLocks noGrp="1"/>
          </p:cNvSpPr>
          <p:nvPr>
            <p:ph type="sldNum" sz="quarter" idx="10"/>
          </p:nvPr>
        </p:nvSpPr>
        <p:spPr/>
        <p:txBody>
          <a:bodyPr/>
          <a:lstStyle/>
          <a:p>
            <a:fld id="{B6CDFAB8-D776-8943-9812-13A6F933019C}" type="slidenum">
              <a:rPr lang="en-US" smtClean="0"/>
              <a:pPr/>
              <a:t>30</a:t>
            </a:fld>
            <a:endParaRPr lang="en-US"/>
          </a:p>
        </p:txBody>
      </p:sp>
    </p:spTree>
    <p:extLst>
      <p:ext uri="{BB962C8B-B14F-4D97-AF65-F5344CB8AC3E}">
        <p14:creationId xmlns:p14="http://schemas.microsoft.com/office/powerpoint/2010/main" val="1283221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likely need </a:t>
            </a:r>
            <a:r>
              <a:rPr lang="en-US" baseline="0" dirty="0"/>
              <a:t>a packaged approach to reach our intended impact.  It needs to include an awareness/education component, offer realistic and affordable options, and activate people at a time when they are already thinking about other benefit decisions.  It also must be combined with other reforms such as delivery innovation and rebalancing from institutional to HCB settings.  Next steps for Pathways is to conduct more modeling about variations of the pathways and pursue reforms at federal and state levels.</a:t>
            </a:r>
            <a:endParaRPr lang="en-US" dirty="0"/>
          </a:p>
        </p:txBody>
      </p:sp>
      <p:sp>
        <p:nvSpPr>
          <p:cNvPr id="4" name="Slide Number Placeholder 3"/>
          <p:cNvSpPr>
            <a:spLocks noGrp="1"/>
          </p:cNvSpPr>
          <p:nvPr>
            <p:ph type="sldNum" sz="quarter" idx="10"/>
          </p:nvPr>
        </p:nvSpPr>
        <p:spPr/>
        <p:txBody>
          <a:bodyPr/>
          <a:lstStyle/>
          <a:p>
            <a:fld id="{B6CDFAB8-D776-8943-9812-13A6F933019C}" type="slidenum">
              <a:rPr lang="en-US" smtClean="0"/>
              <a:pPr/>
              <a:t>33</a:t>
            </a:fld>
            <a:endParaRPr lang="en-US"/>
          </a:p>
        </p:txBody>
      </p:sp>
    </p:spTree>
    <p:extLst>
      <p:ext uri="{BB962C8B-B14F-4D97-AF65-F5344CB8AC3E}">
        <p14:creationId xmlns:p14="http://schemas.microsoft.com/office/powerpoint/2010/main" val="3089542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6CDFAB8-D776-8943-9812-13A6F933019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5636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6CDFAB8-D776-8943-9812-13A6F933019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29426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learned a number</a:t>
            </a:r>
            <a:r>
              <a:rPr lang="en-US" baseline="0" dirty="0"/>
              <a:t> of things from the modeling project</a:t>
            </a:r>
            <a:endParaRPr lang="en-US" dirty="0"/>
          </a:p>
        </p:txBody>
      </p:sp>
      <p:sp>
        <p:nvSpPr>
          <p:cNvPr id="4" name="Slide Number Placeholder 3"/>
          <p:cNvSpPr>
            <a:spLocks noGrp="1"/>
          </p:cNvSpPr>
          <p:nvPr>
            <p:ph type="sldNum" sz="quarter" idx="10"/>
          </p:nvPr>
        </p:nvSpPr>
        <p:spPr/>
        <p:txBody>
          <a:bodyPr/>
          <a:lstStyle/>
          <a:p>
            <a:fld id="{B6CDFAB8-D776-8943-9812-13A6F933019C}" type="slidenum">
              <a:rPr lang="en-US" smtClean="0"/>
              <a:pPr/>
              <a:t>6</a:t>
            </a:fld>
            <a:endParaRPr lang="en-US"/>
          </a:p>
        </p:txBody>
      </p:sp>
    </p:spTree>
    <p:extLst>
      <p:ext uri="{BB962C8B-B14F-4D97-AF65-F5344CB8AC3E}">
        <p14:creationId xmlns:p14="http://schemas.microsoft.com/office/powerpoint/2010/main" val="19055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we isolate LTSS planning from any other type of planning that we do,</a:t>
            </a:r>
            <a:r>
              <a:rPr lang="en-US" baseline="0" dirty="0"/>
              <a:t> separating it from life transition moments and employment benefit decisions when we are likely to make such decisions.  This has a negative impact on uptake and planning.</a:t>
            </a:r>
            <a:endParaRPr lang="en-US" dirty="0"/>
          </a:p>
        </p:txBody>
      </p:sp>
      <p:sp>
        <p:nvSpPr>
          <p:cNvPr id="4" name="Slide Number Placeholder 3"/>
          <p:cNvSpPr>
            <a:spLocks noGrp="1"/>
          </p:cNvSpPr>
          <p:nvPr>
            <p:ph type="sldNum" sz="quarter" idx="10"/>
          </p:nvPr>
        </p:nvSpPr>
        <p:spPr/>
        <p:txBody>
          <a:bodyPr/>
          <a:lstStyle/>
          <a:p>
            <a:fld id="{B6CDFAB8-D776-8943-9812-13A6F933019C}" type="slidenum">
              <a:rPr lang="en-US" smtClean="0"/>
              <a:pPr/>
              <a:t>7</a:t>
            </a:fld>
            <a:endParaRPr lang="en-US"/>
          </a:p>
        </p:txBody>
      </p:sp>
    </p:spTree>
    <p:extLst>
      <p:ext uri="{BB962C8B-B14F-4D97-AF65-F5344CB8AC3E}">
        <p14:creationId xmlns:p14="http://schemas.microsoft.com/office/powerpoint/2010/main" val="3633750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There are fewer ways for middle income families to protect themselves financially given that private market insurance products are not affordable for them, these families are not eligible for Medicaid initially, and their financial assets are too limited to satisfy LTSS needs. </a:t>
            </a:r>
          </a:p>
          <a:p>
            <a:pPr marL="285750" indent="-285750">
              <a:buFont typeface="Arial"/>
              <a:buChar char="•"/>
            </a:pPr>
            <a:r>
              <a:rPr lang="en-US" dirty="0"/>
              <a:t>As a result insurance sales have only</a:t>
            </a:r>
            <a:r>
              <a:rPr lang="en-US" baseline="0" dirty="0"/>
              <a:t> increased in upper income consumer brackets</a:t>
            </a:r>
            <a:endParaRPr lang="en-US" dirty="0"/>
          </a:p>
        </p:txBody>
      </p:sp>
      <p:sp>
        <p:nvSpPr>
          <p:cNvPr id="4" name="Slide Number Placeholder 3"/>
          <p:cNvSpPr>
            <a:spLocks noGrp="1"/>
          </p:cNvSpPr>
          <p:nvPr>
            <p:ph type="sldNum" sz="quarter" idx="10"/>
          </p:nvPr>
        </p:nvSpPr>
        <p:spPr/>
        <p:txBody>
          <a:bodyPr/>
          <a:lstStyle/>
          <a:p>
            <a:fld id="{B6CDFAB8-D776-8943-9812-13A6F933019C}" type="slidenum">
              <a:rPr lang="en-US" smtClean="0"/>
              <a:pPr/>
              <a:t>8</a:t>
            </a:fld>
            <a:endParaRPr lang="en-US"/>
          </a:p>
        </p:txBody>
      </p:sp>
    </p:spTree>
    <p:extLst>
      <p:ext uri="{BB962C8B-B14F-4D97-AF65-F5344CB8AC3E}">
        <p14:creationId xmlns:p14="http://schemas.microsoft.com/office/powerpoint/2010/main" val="2730723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To learn more about the impact of different</a:t>
            </a:r>
            <a:r>
              <a:rPr lang="en-US" sz="1200" kern="1200" baseline="0" dirty="0">
                <a:solidFill>
                  <a:schemeClr val="tx1"/>
                </a:solidFill>
                <a:effectLst/>
                <a:latin typeface="+mn-lt"/>
                <a:ea typeface="+mn-ea"/>
                <a:cs typeface="+mn-cs"/>
              </a:rPr>
              <a:t> LTSS financing options, </a:t>
            </a:r>
            <a:r>
              <a:rPr lang="en-US" sz="1200" kern="1200" dirty="0">
                <a:solidFill>
                  <a:schemeClr val="tx1"/>
                </a:solidFill>
                <a:effectLst/>
                <a:latin typeface="+mn-lt"/>
                <a:ea typeface="+mn-ea"/>
                <a:cs typeface="+mn-cs"/>
              </a:rPr>
              <a:t>LeadingAge, The SCAN Foundation, and AARP jointly funded an economic and actuarial analysis consistent with but not specific to the Pathways relating to the Private Market, Front-End, Catastrophic (back-end),  and  Comprehensive coverage options.</a:t>
            </a:r>
          </a:p>
          <a:p>
            <a:pPr marL="171450" indent="-171450">
              <a:buFont typeface="Arial" panose="020B0604020202020204" pitchFamily="34" charset="0"/>
              <a:buChar char="•"/>
            </a:pPr>
            <a:r>
              <a:rPr lang="en-US" sz="1200" dirty="0"/>
              <a:t>The modeling included three new insurance options, all with the same benefit structure. </a:t>
            </a:r>
          </a:p>
          <a:p>
            <a:pPr marL="171450" indent="-171450">
              <a:buFont typeface="Arial" panose="020B0604020202020204" pitchFamily="34" charset="0"/>
              <a:buChar char="•"/>
            </a:pPr>
            <a:r>
              <a:rPr lang="en-US" sz="1200" b="1" dirty="0"/>
              <a:t>Initial (front-end) coverage</a:t>
            </a:r>
            <a:r>
              <a:rPr lang="en-US" sz="1200" dirty="0"/>
              <a:t>: Insurance that helps cover the first two years of a person’s services and supports expenditures once they have high need LTSS; this will address most people’s needs;</a:t>
            </a:r>
          </a:p>
          <a:p>
            <a:pPr marL="171450" indent="-171450">
              <a:buFont typeface="Arial" panose="020B0604020202020204" pitchFamily="34" charset="0"/>
              <a:buChar char="•"/>
            </a:pPr>
            <a:r>
              <a:rPr lang="en-US" sz="1200" b="1" dirty="0"/>
              <a:t>Catastrophic (back-end) coverage</a:t>
            </a:r>
            <a:r>
              <a:rPr lang="en-US" sz="1200" dirty="0"/>
              <a:t>: For those with a long duration need, coverage that will begin after experiencing more than two years of high need LTSS;</a:t>
            </a:r>
          </a:p>
          <a:p>
            <a:pPr marL="171450" indent="-171450">
              <a:buFont typeface="Arial" panose="020B0604020202020204" pitchFamily="34" charset="0"/>
              <a:buChar char="•"/>
            </a:pPr>
            <a:r>
              <a:rPr lang="en-US" sz="1200" b="1" dirty="0"/>
              <a:t>Full duration coverage (comprehensive): </a:t>
            </a:r>
            <a:r>
              <a:rPr lang="en-US" sz="1200" dirty="0"/>
              <a:t>Insurance coverage that will help pay LTSS costs from the beginning of a high-need LTSS situation through the duration of that need.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Each option was modeled as voluntary insurance and as a universal, mandatory program. Voluntary options included both subsidized and unsubsidized versions, with full subsidy occurring at 150% of the federal poverty line (FPL) or below and gradually phasing out at 200% of FPL.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All New insurance options had the following common designs elements: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$100 daily benefit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Cash versus re-imbursement structure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3% benefit inflation per year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Front end and Comprehensive had a 90 day waiting period;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Catastrophic had a 2 year waiting period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Front end 2 year benefit duration; others uncapped</a:t>
            </a:r>
          </a:p>
          <a:p>
            <a:r>
              <a:rPr lang="en-US" sz="1200" kern="1200" dirty="0" err="1">
                <a:solidFill>
                  <a:schemeClr val="tx1"/>
                </a:solidFill>
                <a:effectLst/>
                <a:latin typeface="+mn-lt"/>
                <a:ea typeface="+mn-ea"/>
                <a:cs typeface="+mn-cs"/>
              </a:rPr>
              <a:t>Favreault</a:t>
            </a:r>
            <a:r>
              <a:rPr lang="en-US" sz="1200" kern="1200" dirty="0">
                <a:solidFill>
                  <a:schemeClr val="tx1"/>
                </a:solidFill>
                <a:effectLst/>
                <a:latin typeface="+mn-lt"/>
                <a:ea typeface="+mn-ea"/>
                <a:cs typeface="+mn-cs"/>
              </a:rPr>
              <a:t> M, Gleckman H, &amp; Johnson R, Financing Long-Term Services And Supports: Options Reflect Trade-Offs For Older Americans And Federal Spending, </a:t>
            </a:r>
            <a:r>
              <a:rPr lang="en-US" sz="1200" i="1" kern="1200" dirty="0">
                <a:solidFill>
                  <a:schemeClr val="tx1"/>
                </a:solidFill>
                <a:effectLst/>
                <a:latin typeface="+mn-lt"/>
                <a:ea typeface="+mn-ea"/>
                <a:cs typeface="+mn-cs"/>
              </a:rPr>
              <a:t>Health Affairs, </a:t>
            </a:r>
            <a:r>
              <a:rPr lang="en-US" sz="1200" kern="1200" dirty="0">
                <a:solidFill>
                  <a:schemeClr val="tx1"/>
                </a:solidFill>
                <a:effectLst/>
                <a:latin typeface="+mn-lt"/>
                <a:ea typeface="+mn-ea"/>
                <a:cs typeface="+mn-cs"/>
              </a:rPr>
              <a:t>no. 2015. </a:t>
            </a:r>
            <a:r>
              <a:rPr lang="en-US" sz="1200" u="sng" kern="1200" dirty="0">
                <a:solidFill>
                  <a:schemeClr val="tx1"/>
                </a:solidFill>
                <a:effectLst/>
                <a:latin typeface="+mn-lt"/>
                <a:ea typeface="+mn-ea"/>
                <a:cs typeface="+mn-cs"/>
                <a:hlinkClick r:id="rId3"/>
              </a:rPr>
              <a:t>http://content.healthaffairs.org/content/early/2015/11/13/hlthaff.2015.1226.full.pdf+html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9F3933E-21D3-4CB1-A901-92F8D4748D51}" type="slidenum">
              <a:rPr lang="en-US" smtClean="0"/>
              <a:pPr/>
              <a:t>9</a:t>
            </a:fld>
            <a:endParaRPr lang="en-US"/>
          </a:p>
        </p:txBody>
      </p:sp>
    </p:spTree>
    <p:extLst>
      <p:ext uri="{BB962C8B-B14F-4D97-AF65-F5344CB8AC3E}">
        <p14:creationId xmlns:p14="http://schemas.microsoft.com/office/powerpoint/2010/main" val="387602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modeling analyzed three new insurance options (front-end, back-end and comprehensive benefits). Each option was modeled as voluntary insurance and as a universal, mandatory program. Voluntary options included both subsidized and unsubsidized versions, with full subsidy occurring at 150% of the federal poverty line (FPL) or below and gradually phasing out at 200% of FPL.   The modeling used a consistent benefit set as described below: </a:t>
            </a:r>
          </a:p>
          <a:p>
            <a:pPr lvl="0"/>
            <a:r>
              <a:rPr lang="en-US" sz="1200" kern="1200" dirty="0">
                <a:solidFill>
                  <a:schemeClr val="tx1"/>
                </a:solidFill>
                <a:effectLst/>
                <a:latin typeface="+mn-lt"/>
                <a:ea typeface="+mn-ea"/>
                <a:cs typeface="+mn-cs"/>
              </a:rPr>
              <a:t>A daily cash benefit of $100 that increases 3 percent per year. </a:t>
            </a:r>
          </a:p>
          <a:p>
            <a:pPr lvl="0"/>
            <a:r>
              <a:rPr lang="en-US" sz="1200" kern="1200" dirty="0">
                <a:solidFill>
                  <a:schemeClr val="tx1"/>
                </a:solidFill>
                <a:effectLst/>
                <a:latin typeface="+mn-lt"/>
                <a:ea typeface="+mn-ea"/>
                <a:cs typeface="+mn-cs"/>
              </a:rPr>
              <a:t>Benefits can be used for both traditional and non-traditional services, such as paying family caregivers, purchasing transportation, or modifying a home. </a:t>
            </a:r>
          </a:p>
          <a:p>
            <a:pPr lvl="0"/>
            <a:r>
              <a:rPr lang="en-US" sz="1200" kern="1200" dirty="0">
                <a:solidFill>
                  <a:schemeClr val="tx1"/>
                </a:solidFill>
                <a:effectLst/>
                <a:latin typeface="+mn-lt"/>
                <a:ea typeface="+mn-ea"/>
                <a:cs typeface="+mn-cs"/>
              </a:rPr>
              <a:t>Enrollees qualify for benefits if a health care provider certifies that they need help with two or more ADLs or have severe cognitive impairment, what we describe in this report as high-need level of LTSS, which aligns with the HIPAA benefit trigger for private long-term care insurance benefits. </a:t>
            </a:r>
          </a:p>
          <a:p>
            <a:pPr lvl="0"/>
            <a:r>
              <a:rPr lang="en-US" sz="1200" kern="1200" dirty="0">
                <a:solidFill>
                  <a:schemeClr val="tx1"/>
                </a:solidFill>
                <a:effectLst/>
                <a:latin typeface="+mn-lt"/>
                <a:ea typeface="+mn-ea"/>
                <a:cs typeface="+mn-cs"/>
              </a:rPr>
              <a:t>The programs differ, however, by when benefits begin and how long they last. Enrollees in the front-end and comprehensive benefit programs must wait 90 days after qualifying for benefits to begin collecting, whereas enrollees in the catastrophic program must wait two years in one version and four years in a second version. Once they begin, benefits last for two years in the front-end benefit programs and for a lifetime in the back-end and comprehensive benefit programs.</a:t>
            </a:r>
          </a:p>
          <a:p>
            <a:pPr lvl="0"/>
            <a:r>
              <a:rPr lang="en-US" sz="1200" kern="1200" dirty="0">
                <a:solidFill>
                  <a:schemeClr val="tx1"/>
                </a:solidFill>
                <a:effectLst/>
                <a:latin typeface="+mn-lt"/>
                <a:ea typeface="+mn-ea"/>
                <a:cs typeface="+mn-cs"/>
              </a:rPr>
              <a:t>Enrollee premiums would fund the voluntary programs, and a payroll tax would fund the mandatory programs. Like the current Medicare payroll tax (but unlike the Social Security tax), the LTSS tax would not be subject to a wage cap.</a:t>
            </a:r>
          </a:p>
          <a:p>
            <a:pPr lvl="0"/>
            <a:r>
              <a:rPr lang="en-US" sz="1200" kern="1200" dirty="0">
                <a:solidFill>
                  <a:schemeClr val="tx1"/>
                </a:solidFill>
                <a:effectLst/>
                <a:latin typeface="+mn-lt"/>
                <a:ea typeface="+mn-ea"/>
                <a:cs typeface="+mn-cs"/>
              </a:rPr>
              <a:t>Adults 70 years and younger would be eligible to participate in the new programs and participation </a:t>
            </a:r>
          </a:p>
          <a:p>
            <a:pPr lvl="0"/>
            <a:r>
              <a:rPr lang="en-US" sz="1200" kern="1200" dirty="0">
                <a:solidFill>
                  <a:schemeClr val="tx1"/>
                </a:solidFill>
                <a:effectLst/>
                <a:latin typeface="+mn-lt"/>
                <a:ea typeface="+mn-ea"/>
                <a:cs typeface="+mn-cs"/>
              </a:rPr>
              <a:t>Voluntary programs would require 50 percent higher administrative costs than mandatory programs </a:t>
            </a:r>
          </a:p>
          <a:p>
            <a:pPr lvl="0"/>
            <a:r>
              <a:rPr lang="en-US" sz="1200" kern="1200" dirty="0">
                <a:solidFill>
                  <a:schemeClr val="tx1"/>
                </a:solidFill>
                <a:effectLst/>
                <a:latin typeface="+mn-lt"/>
                <a:ea typeface="+mn-ea"/>
                <a:cs typeface="+mn-cs"/>
              </a:rPr>
              <a:t>Participants would not be subject to underwriting, but, to limit the number of people with pre-existing disabilities who enroll in the voluntary program and drive up costs, enrollees in the voluntary programs could not qualify for benefits until they have paid premiums for at least five years, and participants in the mandatory program must have 40 Social Security covered quarters (about 10 years of work).</a:t>
            </a:r>
          </a:p>
          <a:p>
            <a:pPr lvl="0"/>
            <a:r>
              <a:rPr lang="en-US" sz="1200" kern="1200" dirty="0">
                <a:solidFill>
                  <a:schemeClr val="tx1"/>
                </a:solidFill>
                <a:effectLst/>
                <a:latin typeface="+mn-lt"/>
                <a:ea typeface="+mn-ea"/>
                <a:cs typeface="+mn-cs"/>
              </a:rPr>
              <a:t>For mandatory programs financed through a payroll tax, the annual payroll tax is lowest for the 4 year waiting period catastrophic program (.48% of earnings or about $1,000 annually for a person who enrolls at age 45), followed by front-end (.64%/ $1240), 2 year waiting period catastrophic (.77%, $1910) and comprehensive (1.41%/$2400)  </a:t>
            </a:r>
          </a:p>
          <a:p>
            <a:endParaRPr lang="en-US" dirty="0"/>
          </a:p>
        </p:txBody>
      </p:sp>
      <p:sp>
        <p:nvSpPr>
          <p:cNvPr id="4" name="Slide Number Placeholder 3"/>
          <p:cNvSpPr>
            <a:spLocks noGrp="1"/>
          </p:cNvSpPr>
          <p:nvPr>
            <p:ph type="sldNum" sz="quarter" idx="10"/>
          </p:nvPr>
        </p:nvSpPr>
        <p:spPr/>
        <p:txBody>
          <a:bodyPr/>
          <a:lstStyle/>
          <a:p>
            <a:fld id="{A9F3933E-21D3-4CB1-A901-92F8D4748D51}" type="slidenum">
              <a:rPr lang="en-US" smtClean="0"/>
              <a:pPr/>
              <a:t>11</a:t>
            </a:fld>
            <a:endParaRPr lang="en-US"/>
          </a:p>
        </p:txBody>
      </p:sp>
    </p:spTree>
    <p:extLst>
      <p:ext uri="{BB962C8B-B14F-4D97-AF65-F5344CB8AC3E}">
        <p14:creationId xmlns:p14="http://schemas.microsoft.com/office/powerpoint/2010/main" val="527810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modeling showed</a:t>
            </a:r>
            <a:r>
              <a:rPr lang="en-US" sz="1200" kern="1200" baseline="0" dirty="0">
                <a:solidFill>
                  <a:schemeClr val="tx1"/>
                </a:solidFill>
                <a:effectLst/>
                <a:latin typeface="+mn-lt"/>
                <a:ea typeface="+mn-ea"/>
                <a:cs typeface="+mn-cs"/>
              </a:rPr>
              <a:t> us investments needed to support options under an approach that requires participation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F3933E-21D3-4CB1-A901-92F8D4748D51}" type="slidenum">
              <a:rPr lang="en-US" smtClean="0"/>
              <a:pPr/>
              <a:t>12</a:t>
            </a:fld>
            <a:endParaRPr lang="en-US"/>
          </a:p>
        </p:txBody>
      </p:sp>
    </p:spTree>
    <p:extLst>
      <p:ext uri="{BB962C8B-B14F-4D97-AF65-F5344CB8AC3E}">
        <p14:creationId xmlns:p14="http://schemas.microsoft.com/office/powerpoint/2010/main" val="1662266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685800" y="3886200"/>
            <a:ext cx="70866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dirty="0">
                <a:solidFill>
                  <a:prstClr val="black"/>
                </a:solidFill>
              </a:rPr>
              <a:t>©2014</a:t>
            </a:r>
          </a:p>
        </p:txBody>
      </p:sp>
      <p:sp>
        <p:nvSpPr>
          <p:cNvPr id="6" name="Slide Number Placeholder 5"/>
          <p:cNvSpPr>
            <a:spLocks noGrp="1"/>
          </p:cNvSpPr>
          <p:nvPr>
            <p:ph type="sldNum" sz="quarter" idx="12"/>
          </p:nvPr>
        </p:nvSpPr>
        <p:spPr>
          <a:xfrm>
            <a:off x="8650990" y="6364991"/>
            <a:ext cx="501650" cy="501650"/>
          </a:xfrm>
          <a:prstGeom prst="rect">
            <a:avLst/>
          </a:prstGeom>
        </p:spPr>
        <p:txBody>
          <a:bodyPr/>
          <a:lstStyle>
            <a:lvl1pPr>
              <a:defRPr>
                <a:solidFill>
                  <a:srgbClr val="6D9A35"/>
                </a:solidFill>
              </a:defRPr>
            </a:lvl1pPr>
          </a:lstStyle>
          <a:p>
            <a:fld id="{1A8B43E9-7A68-2746-BE77-F6D54F022ACE}" type="slidenum">
              <a:rPr lang="en-US" smtClean="0"/>
              <a:pPr/>
              <a:t>‹#›</a:t>
            </a:fld>
            <a:endParaRPr lang="en-US" dirty="0"/>
          </a:p>
        </p:txBody>
      </p:sp>
    </p:spTree>
    <p:extLst>
      <p:ext uri="{BB962C8B-B14F-4D97-AF65-F5344CB8AC3E}">
        <p14:creationId xmlns:p14="http://schemas.microsoft.com/office/powerpoint/2010/main" val="2399624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199" y="196238"/>
            <a:ext cx="6640690" cy="134046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44D25A-C502-46AC-882F-CAD6373E1E2E}" type="datetime1">
              <a:rPr lang="en-US" smtClean="0"/>
              <a:pPr/>
              <a:t>12/28/2016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solidFill>
                  <a:prstClr val="black"/>
                </a:solidFill>
              </a:rPr>
              <a:t>©2013</a:t>
            </a:r>
          </a:p>
        </p:txBody>
      </p:sp>
      <p:sp>
        <p:nvSpPr>
          <p:cNvPr id="6" name="Slide Number Placeholder 5"/>
          <p:cNvSpPr>
            <a:spLocks noGrp="1"/>
          </p:cNvSpPr>
          <p:nvPr>
            <p:ph type="sldNum" sz="quarter" idx="12"/>
          </p:nvPr>
        </p:nvSpPr>
        <p:spPr>
          <a:xfrm>
            <a:off x="8650990" y="6364991"/>
            <a:ext cx="501650" cy="501650"/>
          </a:xfrm>
          <a:prstGeom prst="rect">
            <a:avLst/>
          </a:prstGeom>
        </p:spPr>
        <p:txBody>
          <a:bodyPr/>
          <a:lstStyle/>
          <a:p>
            <a:fld id="{1A8B43E9-7A68-2746-BE77-F6D54F022AC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642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929B5F-DAD6-4899-8758-D05301F87910}" type="datetime1">
              <a:rPr lang="en-US" smtClean="0"/>
              <a:pPr/>
              <a:t>12/28/2016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solidFill>
                  <a:prstClr val="black"/>
                </a:solidFill>
              </a:rPr>
              <a:t>©2013</a:t>
            </a:r>
          </a:p>
        </p:txBody>
      </p:sp>
      <p:sp>
        <p:nvSpPr>
          <p:cNvPr id="6" name="Slide Number Placeholder 5"/>
          <p:cNvSpPr>
            <a:spLocks noGrp="1"/>
          </p:cNvSpPr>
          <p:nvPr>
            <p:ph type="sldNum" sz="quarter" idx="12"/>
          </p:nvPr>
        </p:nvSpPr>
        <p:spPr>
          <a:xfrm>
            <a:off x="8650990" y="6364991"/>
            <a:ext cx="501650" cy="501650"/>
          </a:xfrm>
          <a:prstGeom prst="rect">
            <a:avLst/>
          </a:prstGeom>
        </p:spPr>
        <p:txBody>
          <a:bodyPr/>
          <a:lstStyle/>
          <a:p>
            <a:fld id="{1A8B43E9-7A68-2746-BE77-F6D54F022AC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88874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640690" cy="1340462"/>
          </a:xfrm>
          <a:prstGeom prst="rect">
            <a:avLst/>
          </a:prstGeom>
        </p:spPr>
        <p:txBody>
          <a:bodyPr/>
          <a:lstStyle>
            <a:lvl1pPr>
              <a:defRPr b="0" i="0">
                <a:latin typeface="Franklin Gothic Book"/>
                <a:cs typeface="Franklin Gothic Book"/>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buFontTx/>
              <a:buBlip>
                <a:blip r:embed="rId2"/>
              </a:buBlip>
              <a:defRPr b="0" i="0">
                <a:latin typeface="Franklin Gothic Book"/>
                <a:cs typeface="Franklin Gothic Book"/>
              </a:defRPr>
            </a:lvl1pPr>
            <a:lvl2pPr>
              <a:defRPr b="0" i="0">
                <a:latin typeface="Franklin Gothic Book"/>
                <a:cs typeface="Franklin Gothic Book"/>
              </a:defRPr>
            </a:lvl2pPr>
            <a:lvl3pPr>
              <a:defRPr b="0" i="0">
                <a:latin typeface="Franklin Gothic Book"/>
                <a:cs typeface="Franklin Gothic Book"/>
              </a:defRPr>
            </a:lvl3pPr>
            <a:lvl4pPr>
              <a:defRPr b="0" i="0">
                <a:latin typeface="Franklin Gothic Book"/>
                <a:cs typeface="Franklin Gothic Book"/>
              </a:defRPr>
            </a:lvl4pPr>
            <a:lvl5pPr>
              <a:defRPr b="0" i="0">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628909-7222-41D8-96B9-591EE9E2094A}" type="datetime1">
              <a:rPr lang="en-US" smtClean="0"/>
              <a:pPr/>
              <a:t>12/28/2016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solidFill>
                  <a:prstClr val="black"/>
                </a:solidFill>
              </a:rPr>
              <a:t>©2013</a:t>
            </a:r>
          </a:p>
        </p:txBody>
      </p:sp>
      <p:sp>
        <p:nvSpPr>
          <p:cNvPr id="6" name="Slide Number Placeholder 5"/>
          <p:cNvSpPr>
            <a:spLocks noGrp="1"/>
          </p:cNvSpPr>
          <p:nvPr>
            <p:ph type="sldNum" sz="quarter" idx="12"/>
          </p:nvPr>
        </p:nvSpPr>
        <p:spPr>
          <a:xfrm>
            <a:off x="8718550" y="6432550"/>
            <a:ext cx="501650" cy="501650"/>
          </a:xfrm>
          <a:prstGeom prst="rect">
            <a:avLst/>
          </a:prstGeom>
        </p:spPr>
        <p:txBody>
          <a:bodyPr/>
          <a:lstStyle>
            <a:lvl1pPr>
              <a:defRPr sz="1200">
                <a:solidFill>
                  <a:srgbClr val="6D9A35"/>
                </a:solidFill>
              </a:defRPr>
            </a:lvl1pPr>
          </a:lstStyle>
          <a:p>
            <a:fld id="{1A8B43E9-7A68-2746-BE77-F6D54F022ACE}" type="slidenum">
              <a:rPr lang="en-US" smtClean="0"/>
              <a:pPr/>
              <a:t>‹#›</a:t>
            </a:fld>
            <a:endParaRPr lang="en-US" dirty="0"/>
          </a:p>
        </p:txBody>
      </p:sp>
    </p:spTree>
    <p:extLst>
      <p:ext uri="{BB962C8B-B14F-4D97-AF65-F5344CB8AC3E}">
        <p14:creationId xmlns:p14="http://schemas.microsoft.com/office/powerpoint/2010/main" val="161924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D53E0A-532D-4D0F-B28F-57A7F5775B4F}" type="datetime1">
              <a:rPr lang="en-US" smtClean="0"/>
              <a:pPr/>
              <a:t>12/28/2016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solidFill>
                  <a:prstClr val="black"/>
                </a:solidFill>
              </a:rPr>
              <a:t>©2013</a:t>
            </a:r>
          </a:p>
        </p:txBody>
      </p:sp>
      <p:sp>
        <p:nvSpPr>
          <p:cNvPr id="6" name="Slide Number Placeholder 5"/>
          <p:cNvSpPr>
            <a:spLocks noGrp="1"/>
          </p:cNvSpPr>
          <p:nvPr>
            <p:ph type="sldNum" sz="quarter" idx="12"/>
          </p:nvPr>
        </p:nvSpPr>
        <p:spPr>
          <a:xfrm>
            <a:off x="8650990" y="6364991"/>
            <a:ext cx="501650" cy="501650"/>
          </a:xfrm>
          <a:prstGeom prst="rect">
            <a:avLst/>
          </a:prstGeom>
        </p:spPr>
        <p:txBody>
          <a:bodyPr/>
          <a:lstStyle/>
          <a:p>
            <a:fld id="{1A8B43E9-7A68-2746-BE77-F6D54F022AC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739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A1CDBD-1778-4FA8-AA05-3EE6CACD43C0}" type="datetime1">
              <a:rPr lang="en-US" smtClean="0"/>
              <a:pPr/>
              <a:t>12/28/2016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solidFill>
                  <a:prstClr val="black"/>
                </a:solidFill>
              </a:rPr>
              <a:t>©2013</a:t>
            </a:r>
          </a:p>
        </p:txBody>
      </p:sp>
      <p:sp>
        <p:nvSpPr>
          <p:cNvPr id="8" name="Slide Number Placeholder 5"/>
          <p:cNvSpPr>
            <a:spLocks noGrp="1"/>
          </p:cNvSpPr>
          <p:nvPr>
            <p:ph type="sldNum" sz="quarter" idx="12"/>
          </p:nvPr>
        </p:nvSpPr>
        <p:spPr>
          <a:xfrm>
            <a:off x="8718550" y="6432550"/>
            <a:ext cx="501650" cy="501650"/>
          </a:xfrm>
          <a:prstGeom prst="rect">
            <a:avLst/>
          </a:prstGeom>
        </p:spPr>
        <p:txBody>
          <a:bodyPr/>
          <a:lstStyle>
            <a:lvl1pPr>
              <a:defRPr sz="1200">
                <a:solidFill>
                  <a:srgbClr val="6D9A35"/>
                </a:solidFill>
              </a:defRPr>
            </a:lvl1pPr>
          </a:lstStyle>
          <a:p>
            <a:fld id="{1A8B43E9-7A68-2746-BE77-F6D54F022ACE}" type="slidenum">
              <a:rPr lang="en-US" smtClean="0"/>
              <a:pPr/>
              <a:t>‹#›</a:t>
            </a:fld>
            <a:endParaRPr lang="en-US" dirty="0"/>
          </a:p>
        </p:txBody>
      </p:sp>
    </p:spTree>
    <p:extLst>
      <p:ext uri="{BB962C8B-B14F-4D97-AF65-F5344CB8AC3E}">
        <p14:creationId xmlns:p14="http://schemas.microsoft.com/office/powerpoint/2010/main" val="1884386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C05F13-7064-460F-9248-ABC655B576FC}" type="datetime1">
              <a:rPr lang="en-US" smtClean="0"/>
              <a:pPr/>
              <a:t>12/28/2016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solidFill>
                  <a:prstClr val="black"/>
                </a:solidFill>
              </a:rPr>
              <a:t>©2013</a:t>
            </a:r>
          </a:p>
        </p:txBody>
      </p:sp>
      <p:sp>
        <p:nvSpPr>
          <p:cNvPr id="9" name="Slide Number Placeholder 8"/>
          <p:cNvSpPr>
            <a:spLocks noGrp="1"/>
          </p:cNvSpPr>
          <p:nvPr>
            <p:ph type="sldNum" sz="quarter" idx="12"/>
          </p:nvPr>
        </p:nvSpPr>
        <p:spPr>
          <a:xfrm>
            <a:off x="8650990" y="6364991"/>
            <a:ext cx="501650" cy="501650"/>
          </a:xfrm>
          <a:prstGeom prst="rect">
            <a:avLst/>
          </a:prstGeom>
        </p:spPr>
        <p:txBody>
          <a:bodyPr/>
          <a:lstStyle/>
          <a:p>
            <a:fld id="{1A8B43E9-7A68-2746-BE77-F6D54F022AC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6517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640690" cy="1340462"/>
          </a:xfrm>
          <a:prstGeom prst="rect">
            <a:avLst/>
          </a:prstGeom>
        </p:spPr>
        <p:txBody>
          <a:bodyPr/>
          <a:lstStyle>
            <a:lvl1pPr>
              <a:defRPr>
                <a:latin typeface="+mn-lt"/>
              </a:defRPr>
            </a:lvl1pPr>
          </a:lstStyle>
          <a:p>
            <a:r>
              <a:rPr lang="en-US" dirty="0"/>
              <a:t>Click to edit Master title style</a:t>
            </a:r>
          </a:p>
        </p:txBody>
      </p:sp>
      <p:sp>
        <p:nvSpPr>
          <p:cNvPr id="3" name="Date Placeholder 2"/>
          <p:cNvSpPr>
            <a:spLocks noGrp="1"/>
          </p:cNvSpPr>
          <p:nvPr>
            <p:ph type="dt" sz="half" idx="10"/>
          </p:nvPr>
        </p:nvSpPr>
        <p:spPr/>
        <p:txBody>
          <a:bodyPr/>
          <a:lstStyle/>
          <a:p>
            <a:fld id="{803E363A-408F-4471-8E62-AAC4D7CDE060}" type="datetime1">
              <a:rPr lang="en-US" smtClean="0"/>
              <a:pPr/>
              <a:t>12/28/2016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solidFill>
                  <a:prstClr val="black"/>
                </a:solidFill>
              </a:rPr>
              <a:t>©2013</a:t>
            </a:r>
          </a:p>
        </p:txBody>
      </p:sp>
      <p:sp>
        <p:nvSpPr>
          <p:cNvPr id="7" name="Slide Number Placeholder 5"/>
          <p:cNvSpPr>
            <a:spLocks noGrp="1"/>
          </p:cNvSpPr>
          <p:nvPr>
            <p:ph type="sldNum" sz="quarter" idx="12"/>
          </p:nvPr>
        </p:nvSpPr>
        <p:spPr>
          <a:xfrm>
            <a:off x="8718550" y="6432550"/>
            <a:ext cx="501650" cy="501650"/>
          </a:xfrm>
          <a:prstGeom prst="rect">
            <a:avLst/>
          </a:prstGeom>
        </p:spPr>
        <p:txBody>
          <a:bodyPr/>
          <a:lstStyle>
            <a:lvl1pPr>
              <a:defRPr sz="1200">
                <a:solidFill>
                  <a:srgbClr val="6D9A35"/>
                </a:solidFill>
              </a:defRPr>
            </a:lvl1pPr>
          </a:lstStyle>
          <a:p>
            <a:fld id="{1A8B43E9-7A68-2746-BE77-F6D54F022ACE}" type="slidenum">
              <a:rPr lang="en-US" smtClean="0"/>
              <a:pPr/>
              <a:t>‹#›</a:t>
            </a:fld>
            <a:endParaRPr lang="en-US" dirty="0"/>
          </a:p>
        </p:txBody>
      </p:sp>
    </p:spTree>
    <p:extLst>
      <p:ext uri="{BB962C8B-B14F-4D97-AF65-F5344CB8AC3E}">
        <p14:creationId xmlns:p14="http://schemas.microsoft.com/office/powerpoint/2010/main" val="169276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AD136-4D37-4D73-968C-928B102BB1E4}" type="datetime1">
              <a:rPr lang="en-US" smtClean="0"/>
              <a:pPr/>
              <a:t>12/28/2016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solidFill>
                  <a:prstClr val="black"/>
                </a:solidFill>
              </a:rPr>
              <a:t>©2013</a:t>
            </a:r>
          </a:p>
        </p:txBody>
      </p:sp>
      <p:sp>
        <p:nvSpPr>
          <p:cNvPr id="5" name="Slide Number Placeholder 5"/>
          <p:cNvSpPr>
            <a:spLocks noGrp="1"/>
          </p:cNvSpPr>
          <p:nvPr>
            <p:ph type="sldNum" sz="quarter" idx="12"/>
          </p:nvPr>
        </p:nvSpPr>
        <p:spPr>
          <a:xfrm>
            <a:off x="8718550" y="6432550"/>
            <a:ext cx="501650" cy="501650"/>
          </a:xfrm>
          <a:prstGeom prst="rect">
            <a:avLst/>
          </a:prstGeom>
        </p:spPr>
        <p:txBody>
          <a:bodyPr/>
          <a:lstStyle>
            <a:lvl1pPr>
              <a:defRPr sz="1200">
                <a:solidFill>
                  <a:srgbClr val="6D9A35"/>
                </a:solidFill>
              </a:defRPr>
            </a:lvl1pPr>
          </a:lstStyle>
          <a:p>
            <a:fld id="{1A8B43E9-7A68-2746-BE77-F6D54F022ACE}" type="slidenum">
              <a:rPr lang="en-US" smtClean="0"/>
              <a:pPr/>
              <a:t>‹#›</a:t>
            </a:fld>
            <a:endParaRPr lang="en-US" dirty="0"/>
          </a:p>
        </p:txBody>
      </p:sp>
    </p:spTree>
    <p:extLst>
      <p:ext uri="{BB962C8B-B14F-4D97-AF65-F5344CB8AC3E}">
        <p14:creationId xmlns:p14="http://schemas.microsoft.com/office/powerpoint/2010/main" val="97131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76E7B0-EC46-4369-B1E9-38E33F7783D1}" type="datetime1">
              <a:rPr lang="en-US" smtClean="0"/>
              <a:pPr/>
              <a:t>12/28/2016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solidFill>
                  <a:prstClr val="black"/>
                </a:solidFill>
              </a:rPr>
              <a:t>©2013</a:t>
            </a:r>
          </a:p>
        </p:txBody>
      </p:sp>
      <p:sp>
        <p:nvSpPr>
          <p:cNvPr id="7" name="Slide Number Placeholder 6"/>
          <p:cNvSpPr>
            <a:spLocks noGrp="1"/>
          </p:cNvSpPr>
          <p:nvPr>
            <p:ph type="sldNum" sz="quarter" idx="12"/>
          </p:nvPr>
        </p:nvSpPr>
        <p:spPr>
          <a:xfrm>
            <a:off x="8650990" y="6364991"/>
            <a:ext cx="501650" cy="501650"/>
          </a:xfrm>
          <a:prstGeom prst="rect">
            <a:avLst/>
          </a:prstGeom>
        </p:spPr>
        <p:txBody>
          <a:bodyPr/>
          <a:lstStyle/>
          <a:p>
            <a:fld id="{1A8B43E9-7A68-2746-BE77-F6D54F022AC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8791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1093D5-46E0-4036-8D73-3CC877BE57C6}" type="datetime1">
              <a:rPr lang="en-US" smtClean="0"/>
              <a:pPr/>
              <a:t>12/28/2016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solidFill>
                  <a:prstClr val="black"/>
                </a:solidFill>
              </a:rPr>
              <a:t>©2013</a:t>
            </a:r>
          </a:p>
        </p:txBody>
      </p:sp>
      <p:sp>
        <p:nvSpPr>
          <p:cNvPr id="7" name="Slide Number Placeholder 6"/>
          <p:cNvSpPr>
            <a:spLocks noGrp="1"/>
          </p:cNvSpPr>
          <p:nvPr>
            <p:ph type="sldNum" sz="quarter" idx="12"/>
          </p:nvPr>
        </p:nvSpPr>
        <p:spPr>
          <a:xfrm>
            <a:off x="8650990" y="6364991"/>
            <a:ext cx="501650" cy="501650"/>
          </a:xfrm>
          <a:prstGeom prst="rect">
            <a:avLst/>
          </a:prstGeom>
        </p:spPr>
        <p:txBody>
          <a:bodyPr/>
          <a:lstStyle/>
          <a:p>
            <a:fld id="{1A8B43E9-7A68-2746-BE77-F6D54F022AC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3340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34444"/>
            <a:ext cx="8229600" cy="42917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solidFill>
              </a:defRPr>
            </a:lvl1pPr>
          </a:lstStyle>
          <a:p>
            <a:r>
              <a:rPr lang="en-US" dirty="0">
                <a:solidFill>
                  <a:prstClr val="black"/>
                </a:solidFill>
              </a:rPr>
              <a:t>©2014</a:t>
            </a:r>
          </a:p>
        </p:txBody>
      </p:sp>
      <p:sp>
        <p:nvSpPr>
          <p:cNvPr id="11" name="Manual Input 10"/>
          <p:cNvSpPr/>
          <p:nvPr userDrawn="1"/>
        </p:nvSpPr>
        <p:spPr>
          <a:xfrm rot="10800000">
            <a:off x="0" y="0"/>
            <a:ext cx="9144000" cy="1524000"/>
          </a:xfrm>
          <a:prstGeom prst="flowChartManualInput">
            <a:avLst/>
          </a:prstGeom>
          <a:solidFill>
            <a:srgbClr val="3E45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2" name="Rectangle 11"/>
          <p:cNvSpPr/>
          <p:nvPr userDrawn="1"/>
        </p:nvSpPr>
        <p:spPr>
          <a:xfrm>
            <a:off x="6705600" y="0"/>
            <a:ext cx="24384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9" name="Slide Number Placeholder 5"/>
          <p:cNvSpPr>
            <a:spLocks noGrp="1"/>
          </p:cNvSpPr>
          <p:nvPr>
            <p:ph type="sldNum" sz="quarter" idx="4"/>
          </p:nvPr>
        </p:nvSpPr>
        <p:spPr>
          <a:xfrm>
            <a:off x="8718550" y="6432550"/>
            <a:ext cx="501650" cy="501650"/>
          </a:xfrm>
          <a:prstGeom prst="rect">
            <a:avLst/>
          </a:prstGeom>
        </p:spPr>
        <p:txBody>
          <a:bodyPr/>
          <a:lstStyle>
            <a:lvl1pPr>
              <a:defRPr sz="1200">
                <a:solidFill>
                  <a:srgbClr val="6D9A35"/>
                </a:solidFill>
              </a:defRPr>
            </a:lvl1pPr>
          </a:lstStyle>
          <a:p>
            <a:pPr defTabSz="914400"/>
            <a:fld id="{1A8B43E9-7A68-2746-BE77-F6D54F022ACE}" type="slidenum">
              <a:rPr lang="en-US" smtClean="0"/>
              <a:pPr defTabSz="914400"/>
              <a:t>‹#›</a:t>
            </a:fld>
            <a:endParaRPr lang="en-US" dirty="0"/>
          </a:p>
        </p:txBody>
      </p:sp>
      <p:sp>
        <p:nvSpPr>
          <p:cNvPr id="13" name="Rectangle 12"/>
          <p:cNvSpPr/>
          <p:nvPr userDrawn="1"/>
        </p:nvSpPr>
        <p:spPr>
          <a:xfrm>
            <a:off x="6858000" y="152400"/>
            <a:ext cx="2286000" cy="1143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pic>
        <p:nvPicPr>
          <p:cNvPr id="14" name="Picture 13" descr="LeadingAge-Pathways-lockup.jpg"/>
          <p:cNvPicPr>
            <a:picLocks noChangeAspect="1"/>
          </p:cNvPicPr>
          <p:nvPr userDrawn="1"/>
        </p:nvPicPr>
        <p:blipFill>
          <a:blip r:embed="rId13" cstate="print"/>
          <a:stretch>
            <a:fillRect/>
          </a:stretch>
        </p:blipFill>
        <p:spPr>
          <a:xfrm>
            <a:off x="6705600" y="304800"/>
            <a:ext cx="2438400" cy="673210"/>
          </a:xfrm>
          <a:prstGeom prst="rect">
            <a:avLst/>
          </a:prstGeom>
        </p:spPr>
      </p:pic>
    </p:spTree>
    <p:extLst>
      <p:ext uri="{BB962C8B-B14F-4D97-AF65-F5344CB8AC3E}">
        <p14:creationId xmlns:p14="http://schemas.microsoft.com/office/powerpoint/2010/main" val="29057300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4572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rgbClr val="6D9A35"/>
        </a:buClr>
        <a:buSzPct val="100000"/>
        <a:buFontTx/>
        <a:buBlip>
          <a:blip r:embed="rId14"/>
        </a:buBlip>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6D9A35"/>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6D9A3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6D9A3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6D9A3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nual Input 8"/>
          <p:cNvSpPr/>
          <p:nvPr/>
        </p:nvSpPr>
        <p:spPr>
          <a:xfrm rot="10800000">
            <a:off x="0" y="0"/>
            <a:ext cx="9144000" cy="5977288"/>
          </a:xfrm>
          <a:prstGeom prst="flowChartManualInput">
            <a:avLst/>
          </a:prstGeom>
          <a:solidFill>
            <a:srgbClr val="3E454F"/>
          </a:solidFill>
          <a:ln>
            <a:solidFill>
              <a:srgbClr val="3E45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Franklin Gothic Book"/>
            </a:endParaRPr>
          </a:p>
        </p:txBody>
      </p:sp>
      <p:sp>
        <p:nvSpPr>
          <p:cNvPr id="3" name="Subtitle 2"/>
          <p:cNvSpPr>
            <a:spLocks noGrp="1"/>
          </p:cNvSpPr>
          <p:nvPr>
            <p:ph type="subTitle" idx="1"/>
          </p:nvPr>
        </p:nvSpPr>
        <p:spPr>
          <a:xfrm>
            <a:off x="3758214" y="5492667"/>
            <a:ext cx="4682768" cy="1044921"/>
          </a:xfrm>
          <a:effectLst/>
        </p:spPr>
        <p:txBody>
          <a:bodyPr>
            <a:normAutofit fontScale="92500" lnSpcReduction="20000"/>
          </a:bodyPr>
          <a:lstStyle/>
          <a:p>
            <a:pPr algn="r"/>
            <a:r>
              <a:rPr lang="en-US" sz="2800" dirty="0">
                <a:solidFill>
                  <a:schemeClr val="accent1"/>
                </a:solidFill>
              </a:rPr>
              <a:t>Next Steps Meeting to Explore State Level Actions that Foster LTSS Financing Reform</a:t>
            </a:r>
          </a:p>
        </p:txBody>
      </p:sp>
      <p:pic>
        <p:nvPicPr>
          <p:cNvPr id="5" name="Picture 4" descr="LeadingAge Pathways lockup_reverse_v2.png"/>
          <p:cNvPicPr>
            <a:picLocks noChangeAspect="1"/>
          </p:cNvPicPr>
          <p:nvPr/>
        </p:nvPicPr>
        <p:blipFill>
          <a:blip r:embed="rId3"/>
          <a:stretch>
            <a:fillRect/>
          </a:stretch>
        </p:blipFill>
        <p:spPr>
          <a:xfrm>
            <a:off x="2599844" y="1801090"/>
            <a:ext cx="3961638" cy="1234440"/>
          </a:xfrm>
          <a:prstGeom prst="rect">
            <a:avLst/>
          </a:prstGeom>
        </p:spPr>
      </p:pic>
      <p:sp>
        <p:nvSpPr>
          <p:cNvPr id="7" name="Subtitle 2"/>
          <p:cNvSpPr txBox="1">
            <a:spLocks/>
          </p:cNvSpPr>
          <p:nvPr/>
        </p:nvSpPr>
        <p:spPr>
          <a:xfrm>
            <a:off x="3212523" y="6301405"/>
            <a:ext cx="4682768" cy="533507"/>
          </a:xfrm>
          <a:prstGeom prst="rect">
            <a:avLst/>
          </a:prstGeom>
          <a:effectLst/>
        </p:spPr>
        <p:txBody>
          <a:bodyPr vert="horz" lIns="91440" tIns="45720" rIns="91440" bIns="45720" rtlCol="0">
            <a:normAutofit/>
          </a:bodyPr>
          <a:lstStyle/>
          <a:p>
            <a:pPr algn="r" defTabSz="457200">
              <a:spcBef>
                <a:spcPct val="20000"/>
              </a:spcBef>
              <a:buClr>
                <a:srgbClr val="6D9A35"/>
              </a:buClr>
              <a:buSzPct val="100000"/>
              <a:defRPr/>
            </a:pPr>
            <a:endParaRPr lang="en-US" dirty="0">
              <a:solidFill>
                <a:srgbClr val="8064A2">
                  <a:lumMod val="50000"/>
                </a:srgbClr>
              </a:solidFill>
              <a:latin typeface="Franklin Gothic Book"/>
            </a:endParaRPr>
          </a:p>
        </p:txBody>
      </p:sp>
    </p:spTree>
    <p:extLst>
      <p:ext uri="{BB962C8B-B14F-4D97-AF65-F5344CB8AC3E}">
        <p14:creationId xmlns:p14="http://schemas.microsoft.com/office/powerpoint/2010/main" val="3132926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normAutofit fontScale="92500"/>
          </a:bodyPr>
          <a:lstStyle/>
          <a:p>
            <a:r>
              <a:rPr lang="en-US" sz="3600" b="1" dirty="0"/>
              <a:t>What Did </a:t>
            </a:r>
            <a:r>
              <a:rPr lang="en-US" sz="3600" b="1" dirty="0" smtClean="0"/>
              <a:t>LeadingAge </a:t>
            </a:r>
            <a:r>
              <a:rPr lang="en-US" sz="3600" b="1" dirty="0"/>
              <a:t>Learn from the </a:t>
            </a:r>
            <a:r>
              <a:rPr lang="en-US" sz="3600" b="1" dirty="0" smtClean="0"/>
              <a:t>Pathways Project </a:t>
            </a:r>
            <a:r>
              <a:rPr lang="en-US" sz="3600" b="1" dirty="0"/>
              <a:t>about New </a:t>
            </a:r>
            <a:r>
              <a:rPr lang="en-US" sz="3600" b="1" dirty="0" err="1" smtClean="0"/>
              <a:t>LTCi</a:t>
            </a:r>
            <a:r>
              <a:rPr lang="en-US" sz="3600" b="1" dirty="0" smtClean="0"/>
              <a:t> Options</a:t>
            </a:r>
            <a:r>
              <a:rPr lang="en-US" sz="3600" b="1" dirty="0"/>
              <a:t>?</a:t>
            </a:r>
            <a:endParaRPr lang="en-US" sz="3600" dirty="0"/>
          </a:p>
        </p:txBody>
      </p:sp>
      <p:sp>
        <p:nvSpPr>
          <p:cNvPr id="4" name="Slide Number Placeholder 3"/>
          <p:cNvSpPr>
            <a:spLocks noGrp="1"/>
          </p:cNvSpPr>
          <p:nvPr>
            <p:ph type="sldNum" sz="quarter" idx="12"/>
          </p:nvPr>
        </p:nvSpPr>
        <p:spPr/>
        <p:txBody>
          <a:bodyPr/>
          <a:lstStyle/>
          <a:p>
            <a:fld id="{1A8B43E9-7A68-2746-BE77-F6D54F022ACE}" type="slidenum">
              <a:rPr lang="en-US" smtClean="0">
                <a:solidFill>
                  <a:prstClr val="white"/>
                </a:solidFill>
              </a:rPr>
              <a:pPr/>
              <a:t>10</a:t>
            </a:fld>
            <a:endParaRPr lang="en-US">
              <a:solidFill>
                <a:prstClr val="white"/>
              </a:solidFill>
            </a:endParaRPr>
          </a:p>
        </p:txBody>
      </p:sp>
    </p:spTree>
    <p:extLst>
      <p:ext uri="{BB962C8B-B14F-4D97-AF65-F5344CB8AC3E}">
        <p14:creationId xmlns:p14="http://schemas.microsoft.com/office/powerpoint/2010/main" val="286705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21" y="31865"/>
            <a:ext cx="6640690" cy="1340462"/>
          </a:xfrm>
        </p:spPr>
        <p:txBody>
          <a:bodyPr/>
          <a:lstStyle/>
          <a:p>
            <a:r>
              <a:rPr lang="en-US" dirty="0"/>
              <a:t>Modeling Caveats</a:t>
            </a:r>
          </a:p>
        </p:txBody>
      </p:sp>
      <p:sp>
        <p:nvSpPr>
          <p:cNvPr id="3" name="Content Placeholder 2"/>
          <p:cNvSpPr>
            <a:spLocks noGrp="1"/>
          </p:cNvSpPr>
          <p:nvPr>
            <p:ph idx="1"/>
          </p:nvPr>
        </p:nvSpPr>
        <p:spPr>
          <a:xfrm>
            <a:off x="561975" y="898524"/>
            <a:ext cx="7136996" cy="5419725"/>
          </a:xfrm>
        </p:spPr>
        <p:txBody>
          <a:bodyPr>
            <a:normAutofit/>
          </a:bodyPr>
          <a:lstStyle/>
          <a:p>
            <a:pPr marL="0" indent="0">
              <a:buNone/>
            </a:pPr>
            <a:r>
              <a:rPr lang="en-US" sz="2800" b="1" dirty="0"/>
              <a:t> </a:t>
            </a:r>
            <a:endParaRPr lang="en-US" sz="2600" dirty="0"/>
          </a:p>
        </p:txBody>
      </p:sp>
      <p:sp>
        <p:nvSpPr>
          <p:cNvPr id="4" name="Slide Number Placeholder 3"/>
          <p:cNvSpPr>
            <a:spLocks noGrp="1"/>
          </p:cNvSpPr>
          <p:nvPr>
            <p:ph type="sldNum" sz="quarter" idx="12"/>
          </p:nvPr>
        </p:nvSpPr>
        <p:spPr/>
        <p:txBody>
          <a:bodyPr/>
          <a:lstStyle/>
          <a:p>
            <a:fld id="{1A8B43E9-7A68-2746-BE77-F6D54F022ACE}" type="slidenum">
              <a:rPr lang="en-US" smtClean="0"/>
              <a:pPr/>
              <a:t>11</a:t>
            </a:fld>
            <a:endParaRPr lang="en-US" dirty="0"/>
          </a:p>
        </p:txBody>
      </p:sp>
      <p:sp>
        <p:nvSpPr>
          <p:cNvPr id="8" name="Rectangle 7"/>
          <p:cNvSpPr/>
          <p:nvPr/>
        </p:nvSpPr>
        <p:spPr>
          <a:xfrm>
            <a:off x="847725" y="1997838"/>
            <a:ext cx="7038975" cy="3970318"/>
          </a:xfrm>
          <a:prstGeom prst="rect">
            <a:avLst/>
          </a:prstGeom>
        </p:spPr>
        <p:txBody>
          <a:bodyPr wrap="square">
            <a:spAutoFit/>
          </a:bodyPr>
          <a:lstStyle/>
          <a:p>
            <a:pPr marL="457200" indent="-457200">
              <a:buFont typeface="Wingdings" panose="05000000000000000000" pitchFamily="2" charset="2"/>
              <a:buChar char="Ø"/>
            </a:pPr>
            <a:r>
              <a:rPr lang="en-US" sz="2800" dirty="0"/>
              <a:t>Limited options were tested</a:t>
            </a:r>
          </a:p>
          <a:p>
            <a:pPr marL="457200" indent="-457200">
              <a:buFont typeface="Wingdings" panose="05000000000000000000" pitchFamily="2" charset="2"/>
              <a:buChar char="Ø"/>
            </a:pPr>
            <a:r>
              <a:rPr lang="en-US" sz="2800" dirty="0"/>
              <a:t>Only high need LTSS</a:t>
            </a:r>
          </a:p>
          <a:p>
            <a:pPr marL="457200" indent="-457200">
              <a:buFont typeface="Wingdings" panose="05000000000000000000" pitchFamily="2" charset="2"/>
              <a:buChar char="Ø"/>
            </a:pPr>
            <a:r>
              <a:rPr lang="en-US" sz="2800" dirty="0"/>
              <a:t>Only 65 plus</a:t>
            </a:r>
          </a:p>
          <a:p>
            <a:pPr marL="457200" indent="-457200">
              <a:buFont typeface="Wingdings" panose="05000000000000000000" pitchFamily="2" charset="2"/>
              <a:buChar char="Ø"/>
            </a:pPr>
            <a:r>
              <a:rPr lang="en-US" sz="2800" dirty="0"/>
              <a:t>Lots of assumptions-little changes could have big impacts</a:t>
            </a:r>
          </a:p>
          <a:p>
            <a:pPr marL="457200" indent="-457200">
              <a:buFont typeface="Wingdings" panose="05000000000000000000" pitchFamily="2" charset="2"/>
              <a:buChar char="Ø"/>
            </a:pPr>
            <a:r>
              <a:rPr lang="en-US" sz="2800" dirty="0"/>
              <a:t>Best use: directional as a starting point to guide discussion</a:t>
            </a:r>
          </a:p>
          <a:p>
            <a:pPr marL="457200" indent="-457200">
              <a:buFont typeface="Wingdings" panose="05000000000000000000" pitchFamily="2" charset="2"/>
              <a:buChar char="Ø"/>
            </a:pPr>
            <a:r>
              <a:rPr lang="en-US" sz="2800" dirty="0"/>
              <a:t>Not as definitive as many hoped</a:t>
            </a:r>
          </a:p>
          <a:p>
            <a:pPr marL="457200" indent="-457200">
              <a:buFont typeface="Wingdings" panose="05000000000000000000" pitchFamily="2" charset="2"/>
              <a:buChar char="Ø"/>
            </a:pPr>
            <a:r>
              <a:rPr lang="en-US" sz="2800" dirty="0"/>
              <a:t>Medicaid numbers are the shakiest</a:t>
            </a:r>
          </a:p>
        </p:txBody>
      </p:sp>
    </p:spTree>
    <p:extLst>
      <p:ext uri="{BB962C8B-B14F-4D97-AF65-F5344CB8AC3E}">
        <p14:creationId xmlns:p14="http://schemas.microsoft.com/office/powerpoint/2010/main" val="1683214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8B43E9-7A68-2746-BE77-F6D54F022ACE}" type="slidenum">
              <a:rPr lang="en-US" smtClean="0"/>
              <a:pPr/>
              <a:t>12</a:t>
            </a:fld>
            <a:endParaRPr lang="en-US" dirty="0"/>
          </a:p>
        </p:txBody>
      </p:sp>
      <p:sp>
        <p:nvSpPr>
          <p:cNvPr id="2" name="Title 1"/>
          <p:cNvSpPr>
            <a:spLocks noGrp="1"/>
          </p:cNvSpPr>
          <p:nvPr>
            <p:ph type="title" idx="4294967295"/>
          </p:nvPr>
        </p:nvSpPr>
        <p:spPr>
          <a:xfrm>
            <a:off x="47157" y="203152"/>
            <a:ext cx="6640513" cy="1339850"/>
          </a:xfrm>
          <a:prstGeom prst="rect">
            <a:avLst/>
          </a:prstGeom>
        </p:spPr>
        <p:txBody>
          <a:bodyPr/>
          <a:lstStyle/>
          <a:p>
            <a:r>
              <a:rPr lang="en-US" dirty="0">
                <a:latin typeface="+mn-lt"/>
              </a:rPr>
              <a:t>Most affordable options require participation </a:t>
            </a:r>
          </a:p>
        </p:txBody>
      </p:sp>
      <p:pic>
        <p:nvPicPr>
          <p:cNvPr id="5" name="Content Placeholder 3"/>
          <p:cNvPicPr>
            <a:picLocks noGrp="1" noChangeAspect="1"/>
          </p:cNvPicPr>
          <p:nvPr>
            <p:ph sz="half" idx="1"/>
          </p:nvPr>
        </p:nvPicPr>
        <p:blipFill>
          <a:blip r:embed="rId3"/>
          <a:srcRect l="-13252" r="-13252"/>
          <a:stretch>
            <a:fillRect/>
          </a:stretch>
        </p:blipFill>
        <p:spPr>
          <a:xfrm>
            <a:off x="406677" y="1630764"/>
            <a:ext cx="8118475" cy="4464834"/>
          </a:xfrm>
          <a:ln>
            <a:noFill/>
          </a:ln>
        </p:spPr>
      </p:pic>
      <p:sp>
        <p:nvSpPr>
          <p:cNvPr id="3" name="Rectangle 2"/>
          <p:cNvSpPr/>
          <p:nvPr/>
        </p:nvSpPr>
        <p:spPr>
          <a:xfrm>
            <a:off x="6299200" y="2677459"/>
            <a:ext cx="776941" cy="2785035"/>
          </a:xfrm>
          <a:prstGeom prst="rect">
            <a:avLst/>
          </a:prstGeom>
          <a:solidFill>
            <a:srgbClr val="6D9A3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461435" y="3920565"/>
            <a:ext cx="776941" cy="1541929"/>
          </a:xfrm>
          <a:prstGeom prst="rect">
            <a:avLst/>
          </a:prstGeom>
          <a:solidFill>
            <a:srgbClr val="6D9A3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601259" y="4225366"/>
            <a:ext cx="776941" cy="1237128"/>
          </a:xfrm>
          <a:prstGeom prst="rect">
            <a:avLst/>
          </a:prstGeom>
          <a:solidFill>
            <a:srgbClr val="6D9A3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268570" y="2222995"/>
            <a:ext cx="838200" cy="369332"/>
          </a:xfrm>
          <a:prstGeom prst="rect">
            <a:avLst/>
          </a:prstGeom>
          <a:noFill/>
          <a:ln>
            <a:solidFill>
              <a:srgbClr val="6D9A35"/>
            </a:solidFill>
          </a:ln>
        </p:spPr>
        <p:txBody>
          <a:bodyPr wrap="square" rtlCol="0">
            <a:spAutoFit/>
          </a:bodyPr>
          <a:lstStyle/>
          <a:p>
            <a:r>
              <a:rPr lang="en-US" dirty="0"/>
              <a:t>1.35%</a:t>
            </a:r>
          </a:p>
        </p:txBody>
      </p:sp>
      <p:sp>
        <p:nvSpPr>
          <p:cNvPr id="10" name="TextBox 9"/>
          <p:cNvSpPr txBox="1"/>
          <p:nvPr/>
        </p:nvSpPr>
        <p:spPr>
          <a:xfrm>
            <a:off x="4400176" y="3466101"/>
            <a:ext cx="838200" cy="369332"/>
          </a:xfrm>
          <a:prstGeom prst="rect">
            <a:avLst/>
          </a:prstGeom>
          <a:noFill/>
          <a:ln>
            <a:solidFill>
              <a:srgbClr val="6D9A35"/>
            </a:solidFill>
          </a:ln>
        </p:spPr>
        <p:txBody>
          <a:bodyPr wrap="square" rtlCol="0">
            <a:spAutoFit/>
          </a:bodyPr>
          <a:lstStyle/>
          <a:p>
            <a:r>
              <a:rPr lang="en-US" dirty="0"/>
              <a:t>.74%</a:t>
            </a:r>
          </a:p>
        </p:txBody>
      </p:sp>
      <p:sp>
        <p:nvSpPr>
          <p:cNvPr id="11" name="TextBox 10"/>
          <p:cNvSpPr txBox="1"/>
          <p:nvPr/>
        </p:nvSpPr>
        <p:spPr>
          <a:xfrm>
            <a:off x="2584076" y="3803167"/>
            <a:ext cx="838200" cy="369332"/>
          </a:xfrm>
          <a:prstGeom prst="rect">
            <a:avLst/>
          </a:prstGeom>
          <a:noFill/>
          <a:ln>
            <a:solidFill>
              <a:srgbClr val="6D9A35"/>
            </a:solidFill>
          </a:ln>
        </p:spPr>
        <p:txBody>
          <a:bodyPr wrap="square" rtlCol="0">
            <a:spAutoFit/>
          </a:bodyPr>
          <a:lstStyle/>
          <a:p>
            <a:r>
              <a:rPr lang="en-US" dirty="0"/>
              <a:t>.6%</a:t>
            </a:r>
          </a:p>
        </p:txBody>
      </p:sp>
      <p:sp>
        <p:nvSpPr>
          <p:cNvPr id="6" name="Rectangle 5"/>
          <p:cNvSpPr/>
          <p:nvPr/>
        </p:nvSpPr>
        <p:spPr>
          <a:xfrm>
            <a:off x="268362" y="5928091"/>
            <a:ext cx="1738515" cy="58649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Premium at $70k salary</a:t>
            </a:r>
          </a:p>
        </p:txBody>
      </p:sp>
      <p:sp>
        <p:nvSpPr>
          <p:cNvPr id="13" name="Rectangle 12"/>
          <p:cNvSpPr/>
          <p:nvPr/>
        </p:nvSpPr>
        <p:spPr>
          <a:xfrm>
            <a:off x="2317346" y="5954421"/>
            <a:ext cx="1219200" cy="56163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$35/</a:t>
            </a:r>
            <a:r>
              <a:rPr lang="en-US" dirty="0" err="1"/>
              <a:t>mo</a:t>
            </a:r>
            <a:endParaRPr lang="en-US" dirty="0"/>
          </a:p>
          <a:p>
            <a:pPr algn="ctr"/>
            <a:r>
              <a:rPr lang="en-US" dirty="0"/>
              <a:t>$420/</a:t>
            </a:r>
            <a:r>
              <a:rPr lang="en-US" dirty="0" err="1"/>
              <a:t>yr</a:t>
            </a:r>
            <a:endParaRPr lang="en-US" dirty="0"/>
          </a:p>
        </p:txBody>
      </p:sp>
      <p:sp>
        <p:nvSpPr>
          <p:cNvPr id="14" name="Rectangle 13"/>
          <p:cNvSpPr/>
          <p:nvPr/>
        </p:nvSpPr>
        <p:spPr>
          <a:xfrm>
            <a:off x="4237933" y="5977592"/>
            <a:ext cx="1219200" cy="5616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$44/</a:t>
            </a:r>
            <a:r>
              <a:rPr lang="en-US" dirty="0" err="1"/>
              <a:t>mo</a:t>
            </a:r>
            <a:endParaRPr lang="en-US" dirty="0"/>
          </a:p>
          <a:p>
            <a:pPr algn="ctr"/>
            <a:r>
              <a:rPr lang="en-US" dirty="0"/>
              <a:t>$525/</a:t>
            </a:r>
            <a:r>
              <a:rPr lang="en-US" dirty="0" err="1"/>
              <a:t>yr</a:t>
            </a:r>
            <a:endParaRPr lang="en-US" dirty="0"/>
          </a:p>
        </p:txBody>
      </p:sp>
      <p:sp>
        <p:nvSpPr>
          <p:cNvPr id="15" name="Rectangle 14"/>
          <p:cNvSpPr/>
          <p:nvPr/>
        </p:nvSpPr>
        <p:spPr>
          <a:xfrm>
            <a:off x="6078070" y="5963406"/>
            <a:ext cx="1295496" cy="5758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$78/</a:t>
            </a:r>
            <a:r>
              <a:rPr lang="en-US" dirty="0" err="1"/>
              <a:t>mo</a:t>
            </a:r>
            <a:endParaRPr lang="en-US" dirty="0"/>
          </a:p>
          <a:p>
            <a:pPr algn="ctr"/>
            <a:r>
              <a:rPr lang="en-US" dirty="0"/>
              <a:t>$945/</a:t>
            </a:r>
            <a:r>
              <a:rPr lang="en-US" dirty="0" err="1"/>
              <a:t>yr</a:t>
            </a:r>
            <a:endParaRPr lang="en-US" dirty="0"/>
          </a:p>
        </p:txBody>
      </p:sp>
    </p:spTree>
    <p:extLst>
      <p:ext uri="{BB962C8B-B14F-4D97-AF65-F5344CB8AC3E}">
        <p14:creationId xmlns:p14="http://schemas.microsoft.com/office/powerpoint/2010/main" val="3395671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11244" r="-11244"/>
          <a:stretch>
            <a:fillRect/>
          </a:stretch>
        </p:blipFill>
        <p:spPr>
          <a:xfrm>
            <a:off x="457200" y="1481329"/>
            <a:ext cx="7620000" cy="4190706"/>
          </a:xfrm>
        </p:spPr>
      </p:pic>
      <p:sp>
        <p:nvSpPr>
          <p:cNvPr id="8" name="TextBox 7"/>
          <p:cNvSpPr txBox="1"/>
          <p:nvPr/>
        </p:nvSpPr>
        <p:spPr>
          <a:xfrm>
            <a:off x="2209799" y="5791200"/>
            <a:ext cx="1120303" cy="584775"/>
          </a:xfrm>
          <a:prstGeom prst="rect">
            <a:avLst/>
          </a:prstGeom>
          <a:noFill/>
          <a:ln>
            <a:solidFill>
              <a:srgbClr val="6D9A35"/>
            </a:solidFill>
          </a:ln>
        </p:spPr>
        <p:txBody>
          <a:bodyPr wrap="square" rtlCol="0">
            <a:spAutoFit/>
          </a:bodyPr>
          <a:lstStyle/>
          <a:p>
            <a:r>
              <a:rPr lang="en-US" sz="1600" dirty="0"/>
              <a:t>$156/mo.</a:t>
            </a:r>
          </a:p>
          <a:p>
            <a:r>
              <a:rPr lang="en-US" sz="1600" dirty="0"/>
              <a:t>$1870/yr.</a:t>
            </a:r>
          </a:p>
        </p:txBody>
      </p:sp>
      <p:sp>
        <p:nvSpPr>
          <p:cNvPr id="11" name="TextBox 10"/>
          <p:cNvSpPr txBox="1"/>
          <p:nvPr/>
        </p:nvSpPr>
        <p:spPr>
          <a:xfrm>
            <a:off x="3581400" y="5791200"/>
            <a:ext cx="1120302" cy="584775"/>
          </a:xfrm>
          <a:prstGeom prst="rect">
            <a:avLst/>
          </a:prstGeom>
          <a:noFill/>
          <a:ln>
            <a:solidFill>
              <a:srgbClr val="6D9A35"/>
            </a:solidFill>
          </a:ln>
        </p:spPr>
        <p:txBody>
          <a:bodyPr wrap="square" rtlCol="0">
            <a:spAutoFit/>
          </a:bodyPr>
          <a:lstStyle/>
          <a:p>
            <a:r>
              <a:rPr lang="en-US" sz="1600" dirty="0"/>
              <a:t>$244/mo.</a:t>
            </a:r>
          </a:p>
          <a:p>
            <a:r>
              <a:rPr lang="en-US" sz="1600" dirty="0"/>
              <a:t>$2930/yr.</a:t>
            </a:r>
          </a:p>
        </p:txBody>
      </p:sp>
      <p:sp>
        <p:nvSpPr>
          <p:cNvPr id="12" name="TextBox 11"/>
          <p:cNvSpPr txBox="1"/>
          <p:nvPr/>
        </p:nvSpPr>
        <p:spPr>
          <a:xfrm>
            <a:off x="4952999" y="5791200"/>
            <a:ext cx="1078149" cy="584775"/>
          </a:xfrm>
          <a:prstGeom prst="rect">
            <a:avLst/>
          </a:prstGeom>
          <a:noFill/>
          <a:ln>
            <a:solidFill>
              <a:srgbClr val="6D9A35"/>
            </a:solidFill>
          </a:ln>
        </p:spPr>
        <p:txBody>
          <a:bodyPr wrap="square" rtlCol="0">
            <a:spAutoFit/>
          </a:bodyPr>
          <a:lstStyle/>
          <a:p>
            <a:r>
              <a:rPr lang="en-US" sz="1600" dirty="0"/>
              <a:t>$289/mo.</a:t>
            </a:r>
          </a:p>
          <a:p>
            <a:r>
              <a:rPr lang="en-US" sz="1600" dirty="0"/>
              <a:t>3470 /</a:t>
            </a:r>
            <a:r>
              <a:rPr lang="en-US" sz="1600" dirty="0" err="1"/>
              <a:t>yr</a:t>
            </a:r>
            <a:endParaRPr lang="en-US" sz="1600" dirty="0"/>
          </a:p>
        </p:txBody>
      </p:sp>
      <p:sp>
        <p:nvSpPr>
          <p:cNvPr id="13" name="Title 1"/>
          <p:cNvSpPr txBox="1">
            <a:spLocks/>
          </p:cNvSpPr>
          <p:nvPr/>
        </p:nvSpPr>
        <p:spPr>
          <a:xfrm>
            <a:off x="0" y="120650"/>
            <a:ext cx="6640513" cy="1339850"/>
          </a:xfrm>
          <a:prstGeom prst="rect">
            <a:avLst/>
          </a:prstGeom>
        </p:spPr>
        <p:txBody>
          <a:bodyPr/>
          <a:lstStyle>
            <a:lvl1pPr algn="l" defTabSz="457200" rtl="0" eaLnBrk="1" latinLnBrk="0" hangingPunct="1">
              <a:spcBef>
                <a:spcPct val="0"/>
              </a:spcBef>
              <a:buNone/>
              <a:defRPr sz="3600" kern="1200">
                <a:solidFill>
                  <a:schemeClr val="bg1"/>
                </a:solidFill>
                <a:latin typeface="+mj-lt"/>
                <a:ea typeface="+mj-ea"/>
                <a:cs typeface="+mj-cs"/>
              </a:defRPr>
            </a:lvl1pPr>
          </a:lstStyle>
          <a:p>
            <a:r>
              <a:rPr lang="en-US" dirty="0">
                <a:latin typeface="+mn-lt"/>
              </a:rPr>
              <a:t>Voluntary programs are more expensive</a:t>
            </a:r>
          </a:p>
        </p:txBody>
      </p:sp>
      <p:sp>
        <p:nvSpPr>
          <p:cNvPr id="14" name="Rectangle 13"/>
          <p:cNvSpPr/>
          <p:nvPr/>
        </p:nvSpPr>
        <p:spPr>
          <a:xfrm>
            <a:off x="5176370" y="2743200"/>
            <a:ext cx="543859" cy="2534023"/>
          </a:xfrm>
          <a:prstGeom prst="rect">
            <a:avLst/>
          </a:prstGeom>
          <a:solidFill>
            <a:srgbClr val="6D9A3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802155" y="3191435"/>
            <a:ext cx="543859" cy="2064959"/>
          </a:xfrm>
          <a:prstGeom prst="rect">
            <a:avLst/>
          </a:prstGeom>
          <a:solidFill>
            <a:srgbClr val="6D9A3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415987" y="3980329"/>
            <a:ext cx="543859" cy="1276065"/>
          </a:xfrm>
          <a:prstGeom prst="rect">
            <a:avLst/>
          </a:prstGeom>
          <a:solidFill>
            <a:srgbClr val="6D9A3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68362" y="5774950"/>
            <a:ext cx="1738515" cy="58649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Premium at $70k salary</a:t>
            </a:r>
          </a:p>
        </p:txBody>
      </p:sp>
      <p:sp>
        <p:nvSpPr>
          <p:cNvPr id="2" name="Rectangle 1"/>
          <p:cNvSpPr/>
          <p:nvPr/>
        </p:nvSpPr>
        <p:spPr>
          <a:xfrm>
            <a:off x="571944" y="1513182"/>
            <a:ext cx="4959852" cy="619845"/>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Premiums for Voluntary Programs</a:t>
            </a:r>
          </a:p>
          <a:p>
            <a:pPr algn="ctr"/>
            <a:r>
              <a:rPr lang="en-US" b="1" dirty="0"/>
              <a:t>Issue age 55</a:t>
            </a:r>
          </a:p>
        </p:txBody>
      </p:sp>
    </p:spTree>
    <p:extLst>
      <p:ext uri="{BB962C8B-B14F-4D97-AF65-F5344CB8AC3E}">
        <p14:creationId xmlns:p14="http://schemas.microsoft.com/office/powerpoint/2010/main" val="1426364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21" y="31865"/>
            <a:ext cx="6640690" cy="1340462"/>
          </a:xfrm>
        </p:spPr>
        <p:txBody>
          <a:bodyPr/>
          <a:lstStyle/>
          <a:p>
            <a:r>
              <a:rPr lang="en-US" dirty="0"/>
              <a:t>New options ability to offset Medicaid costs</a:t>
            </a:r>
          </a:p>
        </p:txBody>
      </p:sp>
      <p:sp>
        <p:nvSpPr>
          <p:cNvPr id="3" name="Content Placeholder 2"/>
          <p:cNvSpPr>
            <a:spLocks noGrp="1"/>
          </p:cNvSpPr>
          <p:nvPr>
            <p:ph idx="1"/>
          </p:nvPr>
        </p:nvSpPr>
        <p:spPr>
          <a:xfrm>
            <a:off x="136121" y="838200"/>
            <a:ext cx="8229600" cy="5419725"/>
          </a:xfrm>
        </p:spPr>
        <p:txBody>
          <a:bodyPr>
            <a:normAutofit/>
          </a:bodyPr>
          <a:lstStyle/>
          <a:p>
            <a:pPr marL="0" indent="0">
              <a:buNone/>
            </a:pPr>
            <a:r>
              <a:rPr lang="en-US" sz="2800" b="1" dirty="0"/>
              <a:t> </a:t>
            </a:r>
            <a:endParaRPr lang="en-US" sz="2600" dirty="0"/>
          </a:p>
        </p:txBody>
      </p:sp>
      <p:sp>
        <p:nvSpPr>
          <p:cNvPr id="4" name="Slide Number Placeholder 3"/>
          <p:cNvSpPr>
            <a:spLocks noGrp="1"/>
          </p:cNvSpPr>
          <p:nvPr>
            <p:ph type="sldNum" sz="quarter" idx="12"/>
          </p:nvPr>
        </p:nvSpPr>
        <p:spPr/>
        <p:txBody>
          <a:bodyPr/>
          <a:lstStyle/>
          <a:p>
            <a:fld id="{1A8B43E9-7A68-2746-BE77-F6D54F022ACE}" type="slidenum">
              <a:rPr lang="en-US" smtClean="0"/>
              <a:pPr/>
              <a:t>14</a:t>
            </a:fld>
            <a:endParaRPr lang="en-US" dirty="0"/>
          </a:p>
        </p:txBody>
      </p:sp>
      <p:graphicFrame>
        <p:nvGraphicFramePr>
          <p:cNvPr id="6" name="Chart 5"/>
          <p:cNvGraphicFramePr/>
          <p:nvPr>
            <p:extLst/>
          </p:nvPr>
        </p:nvGraphicFramePr>
        <p:xfrm>
          <a:off x="593321" y="1534135"/>
          <a:ext cx="7772400" cy="49911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27106" y="2934447"/>
            <a:ext cx="364565" cy="1428377"/>
          </a:xfrm>
          <a:prstGeom prst="rect">
            <a:avLst/>
          </a:prstGeom>
          <a:ln>
            <a:noFill/>
          </a:ln>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en-US" sz="1200" dirty="0"/>
              <a:t>Millions</a:t>
            </a:r>
            <a:endParaRPr lang="en-US" dirty="0"/>
          </a:p>
        </p:txBody>
      </p:sp>
    </p:spTree>
    <p:extLst>
      <p:ext uri="{BB962C8B-B14F-4D97-AF65-F5344CB8AC3E}">
        <p14:creationId xmlns:p14="http://schemas.microsoft.com/office/powerpoint/2010/main" val="2902568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975" y="898524"/>
            <a:ext cx="7136996" cy="5419725"/>
          </a:xfrm>
        </p:spPr>
        <p:txBody>
          <a:bodyPr>
            <a:normAutofit/>
          </a:bodyPr>
          <a:lstStyle/>
          <a:p>
            <a:pPr marL="0" indent="0">
              <a:buNone/>
            </a:pPr>
            <a:r>
              <a:rPr lang="en-US" sz="2800" b="1" dirty="0"/>
              <a:t> </a:t>
            </a:r>
            <a:endParaRPr lang="en-US" sz="2600" dirty="0"/>
          </a:p>
        </p:txBody>
      </p:sp>
      <p:sp>
        <p:nvSpPr>
          <p:cNvPr id="4" name="Slide Number Placeholder 3"/>
          <p:cNvSpPr>
            <a:spLocks noGrp="1"/>
          </p:cNvSpPr>
          <p:nvPr>
            <p:ph type="sldNum" sz="quarter" idx="12"/>
          </p:nvPr>
        </p:nvSpPr>
        <p:spPr/>
        <p:txBody>
          <a:bodyPr/>
          <a:lstStyle/>
          <a:p>
            <a:fld id="{1A8B43E9-7A68-2746-BE77-F6D54F022ACE}" type="slidenum">
              <a:rPr lang="en-US" smtClean="0"/>
              <a:pPr/>
              <a:t>15</a:t>
            </a:fld>
            <a:endParaRPr lang="en-US" dirty="0"/>
          </a:p>
        </p:txBody>
      </p:sp>
      <p:graphicFrame>
        <p:nvGraphicFramePr>
          <p:cNvPr id="7" name="Chart 6"/>
          <p:cNvGraphicFramePr/>
          <p:nvPr>
            <p:extLst/>
          </p:nvPr>
        </p:nvGraphicFramePr>
        <p:xfrm>
          <a:off x="666750" y="1619250"/>
          <a:ext cx="7486649" cy="4813299"/>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288521" y="184265"/>
            <a:ext cx="6640690" cy="1340462"/>
          </a:xfrm>
          <a:prstGeom prst="rect">
            <a:avLst/>
          </a:prstGeom>
        </p:spPr>
        <p:txBody>
          <a:bodyPr/>
          <a:lstStyle>
            <a:lvl1pPr algn="l" defTabSz="457200" rtl="0" eaLnBrk="1" latinLnBrk="0" hangingPunct="1">
              <a:spcBef>
                <a:spcPct val="0"/>
              </a:spcBef>
              <a:buNone/>
              <a:defRPr sz="3600" b="0" i="0" kern="1200">
                <a:solidFill>
                  <a:schemeClr val="bg1"/>
                </a:solidFill>
                <a:latin typeface="Franklin Gothic Book"/>
                <a:ea typeface="+mj-ea"/>
                <a:cs typeface="Franklin Gothic Book"/>
              </a:defRPr>
            </a:lvl1pPr>
          </a:lstStyle>
          <a:p>
            <a:r>
              <a:rPr lang="en-US" dirty="0"/>
              <a:t>New options ability to offset</a:t>
            </a:r>
          </a:p>
          <a:p>
            <a:r>
              <a:rPr lang="en-US" dirty="0"/>
              <a:t>OOP costs</a:t>
            </a:r>
          </a:p>
        </p:txBody>
      </p:sp>
    </p:spTree>
    <p:extLst>
      <p:ext uri="{BB962C8B-B14F-4D97-AF65-F5344CB8AC3E}">
        <p14:creationId xmlns:p14="http://schemas.microsoft.com/office/powerpoint/2010/main" val="186285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15591"/>
            <a:ext cx="7772400" cy="1500187"/>
          </a:xfrm>
        </p:spPr>
        <p:txBody>
          <a:bodyPr>
            <a:normAutofit/>
          </a:bodyPr>
          <a:lstStyle/>
          <a:p>
            <a:r>
              <a:rPr lang="en-US" sz="3600" b="1" dirty="0" smtClean="0"/>
              <a:t>An Ohio conversation</a:t>
            </a:r>
            <a:endParaRPr lang="en-US" sz="3600" dirty="0"/>
          </a:p>
        </p:txBody>
      </p:sp>
      <p:sp>
        <p:nvSpPr>
          <p:cNvPr id="4" name="Slide Number Placeholder 3"/>
          <p:cNvSpPr>
            <a:spLocks noGrp="1"/>
          </p:cNvSpPr>
          <p:nvPr>
            <p:ph type="sldNum" sz="quarter" idx="12"/>
          </p:nvPr>
        </p:nvSpPr>
        <p:spPr/>
        <p:txBody>
          <a:bodyPr/>
          <a:lstStyle/>
          <a:p>
            <a:fld id="{1A8B43E9-7A68-2746-BE77-F6D54F022ACE}" type="slidenum">
              <a:rPr lang="en-US" smtClean="0">
                <a:solidFill>
                  <a:prstClr val="white"/>
                </a:solidFill>
              </a:rPr>
              <a:pPr/>
              <a:t>16</a:t>
            </a:fld>
            <a:endParaRPr lang="en-US">
              <a:solidFill>
                <a:prstClr val="white"/>
              </a:solidFill>
            </a:endParaRPr>
          </a:p>
        </p:txBody>
      </p:sp>
    </p:spTree>
    <p:extLst>
      <p:ext uri="{BB962C8B-B14F-4D97-AF65-F5344CB8AC3E}">
        <p14:creationId xmlns:p14="http://schemas.microsoft.com/office/powerpoint/2010/main" val="1662573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ODI INTRODUCTION TO PARTNERSHIP PRODUCT?</a:t>
            </a:r>
            <a:endParaRPr lang="en-US" dirty="0"/>
          </a:p>
        </p:txBody>
      </p:sp>
      <p:sp>
        <p:nvSpPr>
          <p:cNvPr id="4" name="Slide Number Placeholder 3"/>
          <p:cNvSpPr>
            <a:spLocks noGrp="1"/>
          </p:cNvSpPr>
          <p:nvPr>
            <p:ph type="sldNum" sz="quarter" idx="12"/>
          </p:nvPr>
        </p:nvSpPr>
        <p:spPr/>
        <p:txBody>
          <a:bodyPr/>
          <a:lstStyle/>
          <a:p>
            <a:fld id="{1A8B43E9-7A68-2746-BE77-F6D54F022ACE}" type="slidenum">
              <a:rPr lang="en-US" smtClean="0"/>
              <a:pPr/>
              <a:t>17</a:t>
            </a:fld>
            <a:endParaRPr lang="en-US" dirty="0"/>
          </a:p>
        </p:txBody>
      </p:sp>
    </p:spTree>
    <p:extLst>
      <p:ext uri="{BB962C8B-B14F-4D97-AF65-F5344CB8AC3E}">
        <p14:creationId xmlns:p14="http://schemas.microsoft.com/office/powerpoint/2010/main" val="3690535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74" y="0"/>
            <a:ext cx="6640690" cy="1340462"/>
          </a:xfrm>
        </p:spPr>
        <p:txBody>
          <a:bodyPr/>
          <a:lstStyle/>
          <a:p>
            <a:r>
              <a:rPr lang="en-US" dirty="0"/>
              <a:t>Possible options to consider in Ohio</a:t>
            </a:r>
          </a:p>
        </p:txBody>
      </p:sp>
      <p:sp>
        <p:nvSpPr>
          <p:cNvPr id="4" name="Slide Number Placeholder 3"/>
          <p:cNvSpPr>
            <a:spLocks noGrp="1"/>
          </p:cNvSpPr>
          <p:nvPr>
            <p:ph type="sldNum" sz="quarter" idx="12"/>
          </p:nvPr>
        </p:nvSpPr>
        <p:spPr/>
        <p:txBody>
          <a:bodyPr/>
          <a:lstStyle/>
          <a:p>
            <a:fld id="{1A8B43E9-7A68-2746-BE77-F6D54F022ACE}" type="slidenum">
              <a:rPr lang="en-US" smtClean="0"/>
              <a:pPr/>
              <a:t>18</a:t>
            </a:fld>
            <a:endParaRPr lang="en-US" dirty="0"/>
          </a:p>
        </p:txBody>
      </p:sp>
      <p:sp>
        <p:nvSpPr>
          <p:cNvPr id="3" name="Content Placeholder 2"/>
          <p:cNvSpPr>
            <a:spLocks noGrp="1"/>
          </p:cNvSpPr>
          <p:nvPr>
            <p:ph idx="1"/>
          </p:nvPr>
        </p:nvSpPr>
        <p:spPr/>
        <p:txBody>
          <a:bodyPr/>
          <a:lstStyle/>
          <a:p>
            <a:r>
              <a:rPr lang="en-US" dirty="0"/>
              <a:t>Are there private market insurance options that could help people with out of pocket costs and offset Medicaid costs?</a:t>
            </a:r>
          </a:p>
          <a:p>
            <a:r>
              <a:rPr lang="en-US" dirty="0"/>
              <a:t>Could a </a:t>
            </a:r>
            <a:r>
              <a:rPr lang="en-US" b="1" dirty="0"/>
              <a:t>refined</a:t>
            </a:r>
            <a:r>
              <a:rPr lang="en-US" dirty="0"/>
              <a:t> LTC Partnership product serve in this role (limited dollar, comprehensive product)?</a:t>
            </a:r>
          </a:p>
          <a:p>
            <a:r>
              <a:rPr lang="en-US" dirty="0"/>
              <a:t>What other options might we explore?</a:t>
            </a:r>
          </a:p>
        </p:txBody>
      </p:sp>
    </p:spTree>
    <p:extLst>
      <p:ext uri="{BB962C8B-B14F-4D97-AF65-F5344CB8AC3E}">
        <p14:creationId xmlns:p14="http://schemas.microsoft.com/office/powerpoint/2010/main" val="1174323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DRA Partnership product</a:t>
            </a:r>
            <a:endParaRPr lang="en-US" dirty="0"/>
          </a:p>
        </p:txBody>
      </p:sp>
      <p:sp>
        <p:nvSpPr>
          <p:cNvPr id="3" name="Content Placeholder 2"/>
          <p:cNvSpPr>
            <a:spLocks noGrp="1"/>
          </p:cNvSpPr>
          <p:nvPr>
            <p:ph idx="1"/>
          </p:nvPr>
        </p:nvSpPr>
        <p:spPr/>
        <p:txBody>
          <a:bodyPr/>
          <a:lstStyle/>
          <a:p>
            <a:r>
              <a:rPr lang="en-US" dirty="0" smtClean="0"/>
              <a:t>Purpose:  to increase the number of Ohioans who purchase insurance protection against the catastrophic costs of long term care so that, in the long run, few people will rely on public programs to finance their care</a:t>
            </a:r>
          </a:p>
          <a:p>
            <a:r>
              <a:rPr lang="en-US" dirty="0" smtClean="0"/>
              <a:t>The partnership program has long-range policy objectives.</a:t>
            </a:r>
            <a:endParaRPr lang="en-US" dirty="0"/>
          </a:p>
        </p:txBody>
      </p:sp>
      <p:sp>
        <p:nvSpPr>
          <p:cNvPr id="4" name="Slide Number Placeholder 3"/>
          <p:cNvSpPr>
            <a:spLocks noGrp="1"/>
          </p:cNvSpPr>
          <p:nvPr>
            <p:ph type="sldNum" sz="quarter" idx="12"/>
          </p:nvPr>
        </p:nvSpPr>
        <p:spPr/>
        <p:txBody>
          <a:bodyPr/>
          <a:lstStyle/>
          <a:p>
            <a:fld id="{1A8B43E9-7A68-2746-BE77-F6D54F022ACE}" type="slidenum">
              <a:rPr lang="en-US" smtClean="0"/>
              <a:pPr/>
              <a:t>19</a:t>
            </a:fld>
            <a:endParaRPr lang="en-US" dirty="0"/>
          </a:p>
        </p:txBody>
      </p:sp>
    </p:spTree>
    <p:extLst>
      <p:ext uri="{BB962C8B-B14F-4D97-AF65-F5344CB8AC3E}">
        <p14:creationId xmlns:p14="http://schemas.microsoft.com/office/powerpoint/2010/main" val="36010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33" y="142461"/>
            <a:ext cx="6640690" cy="1340462"/>
          </a:xfrm>
        </p:spPr>
        <p:txBody>
          <a:bodyPr>
            <a:normAutofit/>
          </a:bodyPr>
          <a:lstStyle/>
          <a:p>
            <a:r>
              <a:rPr lang="en-US" dirty="0"/>
              <a:t> Background/Context for Meeting</a:t>
            </a:r>
          </a:p>
        </p:txBody>
      </p:sp>
      <p:sp>
        <p:nvSpPr>
          <p:cNvPr id="3" name="Content Placeholder 2"/>
          <p:cNvSpPr>
            <a:spLocks noGrp="1"/>
          </p:cNvSpPr>
          <p:nvPr>
            <p:ph idx="1"/>
          </p:nvPr>
        </p:nvSpPr>
        <p:spPr>
          <a:xfrm>
            <a:off x="1443789" y="1953928"/>
            <a:ext cx="5961368" cy="4288585"/>
          </a:xfrm>
        </p:spPr>
        <p:txBody>
          <a:bodyPr>
            <a:normAutofit fontScale="92500" lnSpcReduction="20000"/>
          </a:bodyPr>
          <a:lstStyle/>
          <a:p>
            <a:pPr marL="0" indent="0">
              <a:buNone/>
            </a:pPr>
            <a:r>
              <a:rPr lang="en-US" sz="2800" dirty="0"/>
              <a:t>LTSS Pathways Ohio—Composed of private and public cross-sector stakeholders convened in June 2016 to:</a:t>
            </a:r>
          </a:p>
          <a:p>
            <a:r>
              <a:rPr lang="en-US" sz="2800" dirty="0"/>
              <a:t>Review the national and state landscapes re: LTSS needs, costs, trends and budgetary implications;</a:t>
            </a:r>
          </a:p>
          <a:p>
            <a:r>
              <a:rPr lang="en-US" sz="2800" dirty="0"/>
              <a:t>Learn about potential federal responses;</a:t>
            </a:r>
          </a:p>
          <a:p>
            <a:r>
              <a:rPr lang="en-US" sz="2800" dirty="0"/>
              <a:t>Explore potential state-level responses;</a:t>
            </a:r>
          </a:p>
          <a:p>
            <a:r>
              <a:rPr lang="en-US" sz="2800" dirty="0"/>
              <a:t>Discuss interest in pursuing state-level </a:t>
            </a:r>
            <a:r>
              <a:rPr lang="en-US" sz="2800" dirty="0" smtClean="0"/>
              <a:t>action.</a:t>
            </a:r>
            <a:endParaRPr lang="en-US" sz="2800" dirty="0"/>
          </a:p>
        </p:txBody>
      </p:sp>
      <p:sp>
        <p:nvSpPr>
          <p:cNvPr id="5" name="Slide Number Placeholder 4"/>
          <p:cNvSpPr>
            <a:spLocks noGrp="1"/>
          </p:cNvSpPr>
          <p:nvPr>
            <p:ph type="sldNum" sz="quarter" idx="12"/>
          </p:nvPr>
        </p:nvSpPr>
        <p:spPr/>
        <p:txBody>
          <a:bodyPr/>
          <a:lstStyle/>
          <a:p>
            <a:fld id="{83F80EBC-04E7-E741-A193-5700D9F81D26}" type="slidenum">
              <a:rPr lang="en-US" sz="1800" kern="0">
                <a:solidFill>
                  <a:sysClr val="windowText" lastClr="000000"/>
                </a:solidFill>
              </a:rPr>
              <a:pPr/>
              <a:t>2</a:t>
            </a:fld>
            <a:endParaRPr lang="en-US" sz="1800" kern="0" dirty="0">
              <a:solidFill>
                <a:sysClr val="windowText" lastClr="000000"/>
              </a:solidFill>
            </a:endParaRPr>
          </a:p>
        </p:txBody>
      </p:sp>
    </p:spTree>
    <p:extLst>
      <p:ext uri="{BB962C8B-B14F-4D97-AF65-F5344CB8AC3E}">
        <p14:creationId xmlns:p14="http://schemas.microsoft.com/office/powerpoint/2010/main" val="3808200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Ohio’s Partnership product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Partnership program:</a:t>
            </a:r>
          </a:p>
          <a:p>
            <a:pPr lvl="1"/>
            <a:r>
              <a:rPr lang="en-US" dirty="0" smtClean="0"/>
              <a:t>Targets individuals and households of more moderate means than those who have heretofore purchased private long-term care insurance</a:t>
            </a:r>
          </a:p>
          <a:p>
            <a:pPr lvl="1"/>
            <a:r>
              <a:rPr lang="en-US" dirty="0" smtClean="0"/>
              <a:t>Goal:  “… to increase </a:t>
            </a:r>
            <a:r>
              <a:rPr lang="en-US" dirty="0" err="1" smtClean="0"/>
              <a:t>LTCi</a:t>
            </a:r>
            <a:r>
              <a:rPr lang="en-US" dirty="0" smtClean="0"/>
              <a:t> purchase by those individuals who in the absence of insurance would deplete their financial savings and spend down to Medicaid”</a:t>
            </a:r>
          </a:p>
          <a:p>
            <a:pPr lvl="1"/>
            <a:r>
              <a:rPr lang="en-US" dirty="0" smtClean="0"/>
              <a:t>Goal:  “Attractiveness of PQ insurance to persons of moderate means will decrease the number of persons sheltering and/or divesting assets to qualify for Medicaid”</a:t>
            </a:r>
          </a:p>
          <a:p>
            <a:pPr lvl="1"/>
            <a:endParaRPr lang="en-US" dirty="0"/>
          </a:p>
        </p:txBody>
      </p:sp>
      <p:sp>
        <p:nvSpPr>
          <p:cNvPr id="4" name="Slide Number Placeholder 3"/>
          <p:cNvSpPr>
            <a:spLocks noGrp="1"/>
          </p:cNvSpPr>
          <p:nvPr>
            <p:ph type="sldNum" sz="quarter" idx="12"/>
          </p:nvPr>
        </p:nvSpPr>
        <p:spPr/>
        <p:txBody>
          <a:bodyPr/>
          <a:lstStyle/>
          <a:p>
            <a:fld id="{1A8B43E9-7A68-2746-BE77-F6D54F022ACE}" type="slidenum">
              <a:rPr lang="en-US" smtClean="0"/>
              <a:pPr/>
              <a:t>20</a:t>
            </a:fld>
            <a:endParaRPr lang="en-US" dirty="0"/>
          </a:p>
        </p:txBody>
      </p:sp>
      <p:sp>
        <p:nvSpPr>
          <p:cNvPr id="5" name="TextBox 4"/>
          <p:cNvSpPr txBox="1"/>
          <p:nvPr/>
        </p:nvSpPr>
        <p:spPr>
          <a:xfrm>
            <a:off x="763478" y="6000642"/>
            <a:ext cx="7330725" cy="461665"/>
          </a:xfrm>
          <a:prstGeom prst="rect">
            <a:avLst/>
          </a:prstGeom>
          <a:noFill/>
        </p:spPr>
        <p:txBody>
          <a:bodyPr wrap="none" rtlCol="0">
            <a:spAutoFit/>
          </a:bodyPr>
          <a:lstStyle/>
          <a:p>
            <a:r>
              <a:rPr lang="en-US" sz="1200" dirty="0" smtClean="0"/>
              <a:t>Source:  </a:t>
            </a:r>
            <a:r>
              <a:rPr lang="en-US" sz="1200" i="1" dirty="0" smtClean="0"/>
              <a:t>The Long Term Care Partnership Program:  5 Years After enactment under the Deficit Reduction Act</a:t>
            </a:r>
            <a:r>
              <a:rPr lang="en-US" sz="1200" dirty="0" smtClean="0"/>
              <a:t>.  </a:t>
            </a:r>
          </a:p>
          <a:p>
            <a:r>
              <a:rPr lang="en-US" sz="1200" dirty="0" smtClean="0"/>
              <a:t>17 October 2011.  Thomson Reuters</a:t>
            </a:r>
          </a:p>
        </p:txBody>
      </p:sp>
    </p:spTree>
    <p:extLst>
      <p:ext uri="{BB962C8B-B14F-4D97-AF65-F5344CB8AC3E}">
        <p14:creationId xmlns:p14="http://schemas.microsoft.com/office/powerpoint/2010/main" val="2180159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12" y="493982"/>
            <a:ext cx="6640690" cy="1340462"/>
          </a:xfrm>
        </p:spPr>
        <p:txBody>
          <a:bodyPr/>
          <a:lstStyle/>
          <a:p>
            <a:r>
              <a:rPr lang="en-US" dirty="0" smtClean="0"/>
              <a:t>Ohio’s Partnership product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2654918"/>
              </p:ext>
            </p:extLst>
          </p:nvPr>
        </p:nvGraphicFramePr>
        <p:xfrm>
          <a:off x="457200" y="2145869"/>
          <a:ext cx="8229600" cy="22250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State of Issue</a:t>
                      </a:r>
                      <a:endParaRPr lang="en-US" dirty="0"/>
                    </a:p>
                  </a:txBody>
                  <a:tcPr/>
                </a:tc>
                <a:tc>
                  <a:txBody>
                    <a:bodyPr/>
                    <a:lstStyle/>
                    <a:p>
                      <a:r>
                        <a:rPr lang="en-US" dirty="0" smtClean="0"/>
                        <a:t>Frequency</a:t>
                      </a:r>
                      <a:endParaRPr lang="en-US" dirty="0"/>
                    </a:p>
                  </a:txBody>
                  <a:tcPr/>
                </a:tc>
                <a:tc>
                  <a:txBody>
                    <a:bodyPr/>
                    <a:lstStyle/>
                    <a:p>
                      <a:r>
                        <a:rPr lang="en-US" dirty="0" smtClean="0"/>
                        <a:t>Percent</a:t>
                      </a:r>
                      <a:endParaRPr lang="en-US" dirty="0"/>
                    </a:p>
                  </a:txBody>
                  <a:tcPr/>
                </a:tc>
              </a:tr>
              <a:tr h="370840">
                <a:tc>
                  <a:txBody>
                    <a:bodyPr/>
                    <a:lstStyle/>
                    <a:p>
                      <a:r>
                        <a:rPr lang="en-US" dirty="0" smtClean="0"/>
                        <a:t>Wisconsin</a:t>
                      </a:r>
                      <a:endParaRPr lang="en-US" dirty="0"/>
                    </a:p>
                  </a:txBody>
                  <a:tcPr/>
                </a:tc>
                <a:tc>
                  <a:txBody>
                    <a:bodyPr/>
                    <a:lstStyle/>
                    <a:p>
                      <a:r>
                        <a:rPr lang="en-US" dirty="0" smtClean="0"/>
                        <a:t>49,134</a:t>
                      </a:r>
                      <a:endParaRPr lang="en-US" dirty="0"/>
                    </a:p>
                  </a:txBody>
                  <a:tcPr/>
                </a:tc>
                <a:tc>
                  <a:txBody>
                    <a:bodyPr/>
                    <a:lstStyle/>
                    <a:p>
                      <a:r>
                        <a:rPr lang="en-US" dirty="0" smtClean="0"/>
                        <a:t>13.5%</a:t>
                      </a:r>
                      <a:endParaRPr lang="en-US" dirty="0"/>
                    </a:p>
                  </a:txBody>
                  <a:tcPr/>
                </a:tc>
              </a:tr>
              <a:tr h="370840">
                <a:tc>
                  <a:txBody>
                    <a:bodyPr/>
                    <a:lstStyle/>
                    <a:p>
                      <a:r>
                        <a:rPr lang="en-US" dirty="0" smtClean="0"/>
                        <a:t>Minnesota</a:t>
                      </a:r>
                      <a:endParaRPr lang="en-US" dirty="0"/>
                    </a:p>
                  </a:txBody>
                  <a:tcPr/>
                </a:tc>
                <a:tc>
                  <a:txBody>
                    <a:bodyPr/>
                    <a:lstStyle/>
                    <a:p>
                      <a:r>
                        <a:rPr lang="en-US" dirty="0" smtClean="0"/>
                        <a:t>35,549</a:t>
                      </a:r>
                      <a:endParaRPr lang="en-US" dirty="0"/>
                    </a:p>
                  </a:txBody>
                  <a:tcPr/>
                </a:tc>
                <a:tc>
                  <a:txBody>
                    <a:bodyPr/>
                    <a:lstStyle/>
                    <a:p>
                      <a:r>
                        <a:rPr lang="en-US" dirty="0" smtClean="0"/>
                        <a:t>10.0%</a:t>
                      </a:r>
                      <a:endParaRPr lang="en-US" dirty="0"/>
                    </a:p>
                  </a:txBody>
                  <a:tcPr/>
                </a:tc>
              </a:tr>
              <a:tr h="370840">
                <a:tc>
                  <a:txBody>
                    <a:bodyPr/>
                    <a:lstStyle/>
                    <a:p>
                      <a:r>
                        <a:rPr lang="en-US" dirty="0" smtClean="0"/>
                        <a:t>Florida</a:t>
                      </a:r>
                      <a:endParaRPr lang="en-US" dirty="0"/>
                    </a:p>
                  </a:txBody>
                  <a:tcPr/>
                </a:tc>
                <a:tc>
                  <a:txBody>
                    <a:bodyPr/>
                    <a:lstStyle/>
                    <a:p>
                      <a:r>
                        <a:rPr lang="en-US" dirty="0" smtClean="0"/>
                        <a:t>35,211</a:t>
                      </a:r>
                      <a:endParaRPr lang="en-US" dirty="0"/>
                    </a:p>
                  </a:txBody>
                  <a:tcPr/>
                </a:tc>
                <a:tc>
                  <a:txBody>
                    <a:bodyPr/>
                    <a:lstStyle/>
                    <a:p>
                      <a:r>
                        <a:rPr lang="en-US" dirty="0" smtClean="0"/>
                        <a:t>9.6%</a:t>
                      </a:r>
                      <a:endParaRPr lang="en-US" dirty="0"/>
                    </a:p>
                  </a:txBody>
                  <a:tcPr/>
                </a:tc>
              </a:tr>
              <a:tr h="370840">
                <a:tc>
                  <a:txBody>
                    <a:bodyPr/>
                    <a:lstStyle/>
                    <a:p>
                      <a:r>
                        <a:rPr lang="en-US" dirty="0" smtClean="0"/>
                        <a:t>Texas</a:t>
                      </a:r>
                      <a:endParaRPr lang="en-US" dirty="0"/>
                    </a:p>
                  </a:txBody>
                  <a:tcPr/>
                </a:tc>
                <a:tc>
                  <a:txBody>
                    <a:bodyPr/>
                    <a:lstStyle/>
                    <a:p>
                      <a:r>
                        <a:rPr lang="en-US" dirty="0" smtClean="0"/>
                        <a:t>30,814</a:t>
                      </a:r>
                      <a:endParaRPr lang="en-US" dirty="0"/>
                    </a:p>
                  </a:txBody>
                  <a:tcPr/>
                </a:tc>
                <a:tc>
                  <a:txBody>
                    <a:bodyPr/>
                    <a:lstStyle/>
                    <a:p>
                      <a:r>
                        <a:rPr lang="en-US" dirty="0" smtClean="0"/>
                        <a:t>8.4%</a:t>
                      </a:r>
                      <a:endParaRPr lang="en-US" dirty="0"/>
                    </a:p>
                  </a:txBody>
                  <a:tcPr/>
                </a:tc>
              </a:tr>
              <a:tr h="370840">
                <a:tc>
                  <a:txBody>
                    <a:bodyPr/>
                    <a:lstStyle/>
                    <a:p>
                      <a:r>
                        <a:rPr lang="en-US" dirty="0" smtClean="0"/>
                        <a:t>Ohio</a:t>
                      </a:r>
                      <a:endParaRPr lang="en-US" dirty="0"/>
                    </a:p>
                  </a:txBody>
                  <a:tcPr/>
                </a:tc>
                <a:tc>
                  <a:txBody>
                    <a:bodyPr/>
                    <a:lstStyle/>
                    <a:p>
                      <a:r>
                        <a:rPr lang="en-US" dirty="0" smtClean="0"/>
                        <a:t>22,115</a:t>
                      </a:r>
                      <a:endParaRPr lang="en-US" dirty="0"/>
                    </a:p>
                  </a:txBody>
                  <a:tcPr/>
                </a:tc>
                <a:tc>
                  <a:txBody>
                    <a:bodyPr/>
                    <a:lstStyle/>
                    <a:p>
                      <a:r>
                        <a:rPr lang="en-US" dirty="0" smtClean="0"/>
                        <a:t>6.0%</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1A8B43E9-7A68-2746-BE77-F6D54F022ACE}" type="slidenum">
              <a:rPr lang="en-US" smtClean="0"/>
              <a:pPr/>
              <a:t>21</a:t>
            </a:fld>
            <a:endParaRPr lang="en-US" dirty="0"/>
          </a:p>
        </p:txBody>
      </p:sp>
      <p:sp>
        <p:nvSpPr>
          <p:cNvPr id="5" name="TextBox 4"/>
          <p:cNvSpPr txBox="1"/>
          <p:nvPr/>
        </p:nvSpPr>
        <p:spPr>
          <a:xfrm>
            <a:off x="763478" y="6000642"/>
            <a:ext cx="7330725" cy="461665"/>
          </a:xfrm>
          <a:prstGeom prst="rect">
            <a:avLst/>
          </a:prstGeom>
          <a:noFill/>
        </p:spPr>
        <p:txBody>
          <a:bodyPr wrap="none" rtlCol="0">
            <a:spAutoFit/>
          </a:bodyPr>
          <a:lstStyle/>
          <a:p>
            <a:r>
              <a:rPr lang="en-US" sz="1200" dirty="0" smtClean="0"/>
              <a:t>Source:  </a:t>
            </a:r>
            <a:r>
              <a:rPr lang="en-US" sz="1200" i="1" dirty="0" smtClean="0"/>
              <a:t>The Long Term Care Partnership Program:  5 Years After enactment under the Deficit Reduction Act</a:t>
            </a:r>
            <a:r>
              <a:rPr lang="en-US" sz="1200" dirty="0" smtClean="0"/>
              <a:t>.  </a:t>
            </a:r>
          </a:p>
          <a:p>
            <a:r>
              <a:rPr lang="en-US" sz="1200" dirty="0" smtClean="0"/>
              <a:t>17 October 2011.  Thomson Reuters.  Table A-2. Reporting period ending June 30, 2011.</a:t>
            </a:r>
          </a:p>
        </p:txBody>
      </p:sp>
      <p:sp>
        <p:nvSpPr>
          <p:cNvPr id="7" name="TextBox 6"/>
          <p:cNvSpPr txBox="1"/>
          <p:nvPr/>
        </p:nvSpPr>
        <p:spPr>
          <a:xfrm>
            <a:off x="2130638" y="1581859"/>
            <a:ext cx="4183838" cy="400110"/>
          </a:xfrm>
          <a:prstGeom prst="rect">
            <a:avLst/>
          </a:prstGeom>
          <a:noFill/>
        </p:spPr>
        <p:txBody>
          <a:bodyPr wrap="none" rtlCol="0">
            <a:spAutoFit/>
          </a:bodyPr>
          <a:lstStyle/>
          <a:p>
            <a:pPr algn="ctr"/>
            <a:r>
              <a:rPr lang="en-US" sz="2000" dirty="0" smtClean="0"/>
              <a:t>Partnership Policies in Force by State</a:t>
            </a:r>
          </a:p>
        </p:txBody>
      </p:sp>
      <p:sp>
        <p:nvSpPr>
          <p:cNvPr id="8" name="Content Placeholder 2"/>
          <p:cNvSpPr txBox="1">
            <a:spLocks/>
          </p:cNvSpPr>
          <p:nvPr/>
        </p:nvSpPr>
        <p:spPr>
          <a:xfrm>
            <a:off x="457200" y="4802819"/>
            <a:ext cx="8229600" cy="6616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6D9A35"/>
              </a:buClr>
              <a:buSzPct val="100000"/>
              <a:buFontTx/>
              <a:buBlip>
                <a:blip r:embed="rId3"/>
              </a:buBlip>
              <a:defRPr sz="32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Clr>
                <a:srgbClr val="6D9A35"/>
              </a:buClr>
              <a:buFont typeface="Arial"/>
              <a:buChar char="•"/>
              <a:defRPr sz="28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Clr>
                <a:srgbClr val="6D9A35"/>
              </a:buClr>
              <a:buFont typeface="Arial"/>
              <a:buChar char="•"/>
              <a:defRPr sz="24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Clr>
                <a:srgbClr val="6D9A35"/>
              </a:buClr>
              <a:buFont typeface="Arial"/>
              <a:buChar char="–"/>
              <a:defRPr sz="20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Clr>
                <a:srgbClr val="6D9A35"/>
              </a:buClr>
              <a:buFont typeface="Arial"/>
              <a:buChar char="»"/>
              <a:defRPr sz="20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30 Ohioan insureds in claim through same date</a:t>
            </a:r>
            <a:endParaRPr lang="en-US" sz="2400" dirty="0"/>
          </a:p>
        </p:txBody>
      </p:sp>
    </p:spTree>
    <p:extLst>
      <p:ext uri="{BB962C8B-B14F-4D97-AF65-F5344CB8AC3E}">
        <p14:creationId xmlns:p14="http://schemas.microsoft.com/office/powerpoint/2010/main" val="527928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080"/>
            <a:ext cx="6640690" cy="1340462"/>
          </a:xfrm>
        </p:spPr>
        <p:txBody>
          <a:bodyPr/>
          <a:lstStyle/>
          <a:p>
            <a:r>
              <a:rPr lang="en-US" dirty="0" smtClean="0"/>
              <a:t>Partnership Product Possible Changes</a:t>
            </a:r>
            <a:endParaRPr lang="en-US" dirty="0"/>
          </a:p>
        </p:txBody>
      </p:sp>
      <p:sp>
        <p:nvSpPr>
          <p:cNvPr id="3" name="Content Placeholder 2"/>
          <p:cNvSpPr>
            <a:spLocks noGrp="1"/>
          </p:cNvSpPr>
          <p:nvPr>
            <p:ph idx="1"/>
          </p:nvPr>
        </p:nvSpPr>
        <p:spPr/>
        <p:txBody>
          <a:bodyPr/>
          <a:lstStyle/>
          <a:p>
            <a:r>
              <a:rPr lang="en-US" dirty="0" smtClean="0"/>
              <a:t>There’s no place like home</a:t>
            </a:r>
          </a:p>
          <a:p>
            <a:pPr lvl="1"/>
            <a:r>
              <a:rPr lang="en-US" dirty="0" smtClean="0"/>
              <a:t>Most long-term care services are provided in the home.  </a:t>
            </a:r>
          </a:p>
          <a:p>
            <a:pPr lvl="2"/>
            <a:r>
              <a:rPr lang="en-US" dirty="0" smtClean="0"/>
              <a:t>Home care:  51%</a:t>
            </a:r>
          </a:p>
          <a:p>
            <a:pPr lvl="2"/>
            <a:r>
              <a:rPr lang="en-US" dirty="0" smtClean="0"/>
              <a:t>Nursing Home:  30.5%</a:t>
            </a:r>
          </a:p>
          <a:p>
            <a:pPr lvl="2"/>
            <a:r>
              <a:rPr lang="en-US" dirty="0" smtClean="0"/>
              <a:t>Assisted Living:  18.5%</a:t>
            </a:r>
            <a:endParaRPr lang="en-US" dirty="0"/>
          </a:p>
        </p:txBody>
      </p:sp>
      <p:sp>
        <p:nvSpPr>
          <p:cNvPr id="4" name="Slide Number Placeholder 3"/>
          <p:cNvSpPr>
            <a:spLocks noGrp="1"/>
          </p:cNvSpPr>
          <p:nvPr>
            <p:ph type="sldNum" sz="quarter" idx="12"/>
          </p:nvPr>
        </p:nvSpPr>
        <p:spPr/>
        <p:txBody>
          <a:bodyPr/>
          <a:lstStyle/>
          <a:p>
            <a:fld id="{1A8B43E9-7A68-2746-BE77-F6D54F022ACE}" type="slidenum">
              <a:rPr lang="en-US" smtClean="0"/>
              <a:pPr/>
              <a:t>22</a:t>
            </a:fld>
            <a:endParaRPr lang="en-US" dirty="0"/>
          </a:p>
        </p:txBody>
      </p:sp>
      <p:sp>
        <p:nvSpPr>
          <p:cNvPr id="5" name="TextBox 4"/>
          <p:cNvSpPr txBox="1"/>
          <p:nvPr/>
        </p:nvSpPr>
        <p:spPr>
          <a:xfrm>
            <a:off x="763479" y="5756831"/>
            <a:ext cx="5628400" cy="276999"/>
          </a:xfrm>
          <a:prstGeom prst="rect">
            <a:avLst/>
          </a:prstGeom>
          <a:noFill/>
        </p:spPr>
        <p:txBody>
          <a:bodyPr wrap="none" rtlCol="0">
            <a:spAutoFit/>
          </a:bodyPr>
          <a:lstStyle/>
          <a:p>
            <a:r>
              <a:rPr lang="en-US" sz="1200" dirty="0" smtClean="0"/>
              <a:t>Source:  American Association for Long-Term Care Insurance, 2014 </a:t>
            </a:r>
            <a:r>
              <a:rPr lang="en-US" sz="1200" dirty="0" err="1" smtClean="0"/>
              <a:t>LTCi</a:t>
            </a:r>
            <a:r>
              <a:rPr lang="en-US" sz="1200" dirty="0" smtClean="0"/>
              <a:t> Sourcebook</a:t>
            </a:r>
            <a:endParaRPr lang="en-US" sz="1200" dirty="0"/>
          </a:p>
        </p:txBody>
      </p:sp>
    </p:spTree>
    <p:extLst>
      <p:ext uri="{BB962C8B-B14F-4D97-AF65-F5344CB8AC3E}">
        <p14:creationId xmlns:p14="http://schemas.microsoft.com/office/powerpoint/2010/main" val="1129715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856" y="230080"/>
            <a:ext cx="6640690" cy="1340462"/>
          </a:xfrm>
        </p:spPr>
        <p:txBody>
          <a:bodyPr/>
          <a:lstStyle/>
          <a:p>
            <a:r>
              <a:rPr lang="en-US" dirty="0" smtClean="0"/>
              <a:t>Partnership Product Possible Changes (cont’d)</a:t>
            </a:r>
            <a:endParaRPr lang="en-US" dirty="0"/>
          </a:p>
        </p:txBody>
      </p:sp>
      <p:sp>
        <p:nvSpPr>
          <p:cNvPr id="3" name="Content Placeholder 2"/>
          <p:cNvSpPr>
            <a:spLocks noGrp="1"/>
          </p:cNvSpPr>
          <p:nvPr>
            <p:ph idx="1"/>
          </p:nvPr>
        </p:nvSpPr>
        <p:spPr/>
        <p:txBody>
          <a:bodyPr/>
          <a:lstStyle/>
          <a:p>
            <a:r>
              <a:rPr lang="en-US" dirty="0" smtClean="0"/>
              <a:t>The costs for home care services have only been increasing at 1% over the past 5 years</a:t>
            </a:r>
          </a:p>
          <a:p>
            <a:pPr lvl="1"/>
            <a:r>
              <a:rPr lang="en-US" dirty="0" smtClean="0"/>
              <a:t>The national average for growth in both home health aide and homemaker services’ costs grew at just over 1%</a:t>
            </a:r>
          </a:p>
          <a:p>
            <a:pPr lvl="1"/>
            <a:r>
              <a:rPr lang="en-US" dirty="0" smtClean="0"/>
              <a:t>The five year growth in Ohio has been 1% over the past five years.</a:t>
            </a:r>
            <a:endParaRPr lang="en-US" dirty="0"/>
          </a:p>
        </p:txBody>
      </p:sp>
      <p:sp>
        <p:nvSpPr>
          <p:cNvPr id="4" name="Slide Number Placeholder 3"/>
          <p:cNvSpPr>
            <a:spLocks noGrp="1"/>
          </p:cNvSpPr>
          <p:nvPr>
            <p:ph type="sldNum" sz="quarter" idx="12"/>
          </p:nvPr>
        </p:nvSpPr>
        <p:spPr/>
        <p:txBody>
          <a:bodyPr/>
          <a:lstStyle/>
          <a:p>
            <a:fld id="{1A8B43E9-7A68-2746-BE77-F6D54F022ACE}" type="slidenum">
              <a:rPr lang="en-US" smtClean="0"/>
              <a:pPr/>
              <a:t>23</a:t>
            </a:fld>
            <a:endParaRPr lang="en-US" dirty="0"/>
          </a:p>
        </p:txBody>
      </p:sp>
    </p:spTree>
    <p:extLst>
      <p:ext uri="{BB962C8B-B14F-4D97-AF65-F5344CB8AC3E}">
        <p14:creationId xmlns:p14="http://schemas.microsoft.com/office/powerpoint/2010/main" val="1686614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5586"/>
            <a:ext cx="6640690" cy="1340462"/>
          </a:xfrm>
        </p:spPr>
        <p:txBody>
          <a:bodyPr/>
          <a:lstStyle/>
          <a:p>
            <a:r>
              <a:rPr lang="en-US" dirty="0" smtClean="0"/>
              <a:t>Homemaker Services </a:t>
            </a:r>
            <a:br>
              <a:rPr lang="en-US" dirty="0" smtClean="0"/>
            </a:br>
            <a:r>
              <a:rPr lang="en-US" dirty="0" smtClean="0"/>
              <a:t>Hourly Rates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59767958"/>
              </p:ext>
            </p:extLst>
          </p:nvPr>
        </p:nvGraphicFramePr>
        <p:xfrm>
          <a:off x="381000" y="1364633"/>
          <a:ext cx="8229600" cy="5278120"/>
        </p:xfrm>
        <a:graphic>
          <a:graphicData uri="http://schemas.openxmlformats.org/drawingml/2006/table">
            <a:tbl>
              <a:tblPr firstRow="1" bandRow="1">
                <a:tableStyleId>{5C22544A-7EE6-4342-B048-85BDC9FD1C3A}</a:tableStyleId>
              </a:tblPr>
              <a:tblGrid>
                <a:gridCol w="1847295"/>
                <a:gridCol w="1056443"/>
                <a:gridCol w="1211062"/>
                <a:gridCol w="1371600"/>
                <a:gridCol w="1371600"/>
                <a:gridCol w="1371600"/>
              </a:tblGrid>
              <a:tr h="370840">
                <a:tc>
                  <a:txBody>
                    <a:bodyPr/>
                    <a:lstStyle/>
                    <a:p>
                      <a:r>
                        <a:rPr lang="en-US" sz="1200" dirty="0" smtClean="0"/>
                        <a:t>Region</a:t>
                      </a:r>
                      <a:endParaRPr lang="en-US" sz="1200" dirty="0"/>
                    </a:p>
                  </a:txBody>
                  <a:tcPr/>
                </a:tc>
                <a:tc>
                  <a:txBody>
                    <a:bodyPr/>
                    <a:lstStyle/>
                    <a:p>
                      <a:pPr algn="ctr"/>
                      <a:r>
                        <a:rPr lang="en-US" sz="1200" dirty="0" smtClean="0"/>
                        <a:t>Min</a:t>
                      </a:r>
                      <a:endParaRPr lang="en-US" sz="1200" dirty="0"/>
                    </a:p>
                  </a:txBody>
                  <a:tcPr/>
                </a:tc>
                <a:tc>
                  <a:txBody>
                    <a:bodyPr/>
                    <a:lstStyle/>
                    <a:p>
                      <a:pPr algn="ctr"/>
                      <a:r>
                        <a:rPr lang="en-US" sz="1200" dirty="0" smtClean="0"/>
                        <a:t>Median</a:t>
                      </a:r>
                      <a:endParaRPr lang="en-US" sz="1200" dirty="0"/>
                    </a:p>
                  </a:txBody>
                  <a:tcPr/>
                </a:tc>
                <a:tc>
                  <a:txBody>
                    <a:bodyPr/>
                    <a:lstStyle/>
                    <a:p>
                      <a:pPr algn="ctr"/>
                      <a:r>
                        <a:rPr lang="en-US" sz="1200" dirty="0" smtClean="0"/>
                        <a:t>Max</a:t>
                      </a:r>
                      <a:endParaRPr lang="en-US" sz="1200" dirty="0"/>
                    </a:p>
                  </a:txBody>
                  <a:tcPr/>
                </a:tc>
                <a:tc>
                  <a:txBody>
                    <a:bodyPr/>
                    <a:lstStyle/>
                    <a:p>
                      <a:r>
                        <a:rPr lang="en-US" sz="1200" dirty="0" smtClean="0"/>
                        <a:t>Median/</a:t>
                      </a:r>
                      <a:br>
                        <a:rPr lang="en-US" sz="1200" dirty="0" smtClean="0"/>
                      </a:br>
                      <a:r>
                        <a:rPr lang="en-US" sz="1200" dirty="0" smtClean="0"/>
                        <a:t>Annual Rate</a:t>
                      </a:r>
                      <a:endParaRPr lang="en-US" sz="1200" dirty="0"/>
                    </a:p>
                  </a:txBody>
                  <a:tcPr/>
                </a:tc>
                <a:tc>
                  <a:txBody>
                    <a:bodyPr/>
                    <a:lstStyle/>
                    <a:p>
                      <a:r>
                        <a:rPr lang="en-US" sz="1200" dirty="0" smtClean="0"/>
                        <a:t>Five-year</a:t>
                      </a:r>
                      <a:r>
                        <a:rPr lang="en-US" sz="1200" baseline="0" dirty="0" smtClean="0"/>
                        <a:t> </a:t>
                      </a:r>
                      <a:br>
                        <a:rPr lang="en-US" sz="1200" baseline="0" dirty="0" smtClean="0"/>
                      </a:br>
                      <a:r>
                        <a:rPr lang="en-US" sz="1200" baseline="0" dirty="0" smtClean="0"/>
                        <a:t>Annual Growth</a:t>
                      </a:r>
                      <a:endParaRPr lang="en-US" sz="1200" dirty="0"/>
                    </a:p>
                  </a:txBody>
                  <a:tcPr/>
                </a:tc>
              </a:tr>
              <a:tr h="370840">
                <a:tc>
                  <a:txBody>
                    <a:bodyPr/>
                    <a:lstStyle/>
                    <a:p>
                      <a:r>
                        <a:rPr lang="en-US" dirty="0" smtClean="0"/>
                        <a:t>USA</a:t>
                      </a:r>
                    </a:p>
                  </a:txBody>
                  <a:tcPr/>
                </a:tc>
                <a:tc>
                  <a:txBody>
                    <a:bodyPr/>
                    <a:lstStyle/>
                    <a:p>
                      <a:pPr algn="ctr"/>
                      <a:r>
                        <a:rPr lang="en-US" dirty="0" smtClean="0"/>
                        <a:t>$8</a:t>
                      </a:r>
                      <a:endParaRPr lang="en-US" dirty="0"/>
                    </a:p>
                  </a:txBody>
                  <a:tcPr/>
                </a:tc>
                <a:tc>
                  <a:txBody>
                    <a:bodyPr/>
                    <a:lstStyle/>
                    <a:p>
                      <a:pPr algn="ctr"/>
                      <a:r>
                        <a:rPr lang="en-US" dirty="0" smtClean="0"/>
                        <a:t>$20</a:t>
                      </a:r>
                      <a:endParaRPr lang="en-US" dirty="0"/>
                    </a:p>
                  </a:txBody>
                  <a:tcPr/>
                </a:tc>
                <a:tc>
                  <a:txBody>
                    <a:bodyPr/>
                    <a:lstStyle/>
                    <a:p>
                      <a:pPr algn="ctr"/>
                      <a:r>
                        <a:rPr lang="en-US" dirty="0" smtClean="0"/>
                        <a:t>$40</a:t>
                      </a:r>
                      <a:endParaRPr lang="en-US" dirty="0"/>
                    </a:p>
                  </a:txBody>
                  <a:tcPr/>
                </a:tc>
                <a:tc>
                  <a:txBody>
                    <a:bodyPr/>
                    <a:lstStyle/>
                    <a:p>
                      <a:r>
                        <a:rPr lang="en-US" dirty="0" smtClean="0"/>
                        <a:t>$44,616</a:t>
                      </a:r>
                    </a:p>
                  </a:txBody>
                  <a:tcPr/>
                </a:tc>
                <a:tc>
                  <a:txBody>
                    <a:bodyPr/>
                    <a:lstStyle/>
                    <a:p>
                      <a:pPr algn="ctr"/>
                      <a:r>
                        <a:rPr lang="en-US" dirty="0" smtClean="0"/>
                        <a:t>2%</a:t>
                      </a:r>
                      <a:endParaRPr lang="en-US" dirty="0"/>
                    </a:p>
                  </a:txBody>
                  <a:tcPr/>
                </a:tc>
              </a:tr>
              <a:tr h="370840">
                <a:tc>
                  <a:txBody>
                    <a:bodyPr/>
                    <a:lstStyle/>
                    <a:p>
                      <a:r>
                        <a:rPr lang="en-US" dirty="0" smtClean="0"/>
                        <a:t>Ohio </a:t>
                      </a:r>
                      <a:endParaRPr lang="en-US" dirty="0"/>
                    </a:p>
                  </a:txBody>
                  <a:tcPr/>
                </a:tc>
                <a:tc>
                  <a:txBody>
                    <a:bodyPr/>
                    <a:lstStyle/>
                    <a:p>
                      <a:pPr algn="ctr"/>
                      <a:r>
                        <a:rPr lang="en-US" dirty="0" smtClean="0"/>
                        <a:t>$16</a:t>
                      </a:r>
                      <a:endParaRPr lang="en-US" dirty="0"/>
                    </a:p>
                  </a:txBody>
                  <a:tcPr/>
                </a:tc>
                <a:tc>
                  <a:txBody>
                    <a:bodyPr/>
                    <a:lstStyle/>
                    <a:p>
                      <a:pPr algn="ctr"/>
                      <a:r>
                        <a:rPr lang="en-US" dirty="0" smtClean="0"/>
                        <a:t>19</a:t>
                      </a:r>
                      <a:endParaRPr lang="en-US" dirty="0"/>
                    </a:p>
                  </a:txBody>
                  <a:tcPr/>
                </a:tc>
                <a:tc>
                  <a:txBody>
                    <a:bodyPr/>
                    <a:lstStyle/>
                    <a:p>
                      <a:pPr algn="ctr"/>
                      <a:r>
                        <a:rPr lang="en-US" dirty="0" smtClean="0"/>
                        <a:t>30</a:t>
                      </a:r>
                      <a:endParaRPr lang="en-US" dirty="0"/>
                    </a:p>
                  </a:txBody>
                  <a:tcPr/>
                </a:tc>
                <a:tc>
                  <a:txBody>
                    <a:bodyPr/>
                    <a:lstStyle/>
                    <a:p>
                      <a:r>
                        <a:rPr lang="en-US" dirty="0" smtClean="0"/>
                        <a:t>$43,564</a:t>
                      </a:r>
                      <a:endParaRPr lang="en-US" dirty="0"/>
                    </a:p>
                  </a:txBody>
                  <a:tcPr/>
                </a:tc>
                <a:tc>
                  <a:txBody>
                    <a:bodyPr/>
                    <a:lstStyle/>
                    <a:p>
                      <a:pPr algn="ctr"/>
                      <a:r>
                        <a:rPr lang="en-US" dirty="0" smtClean="0"/>
                        <a:t>1%</a:t>
                      </a:r>
                      <a:endParaRPr lang="en-US" dirty="0"/>
                    </a:p>
                  </a:txBody>
                  <a:tcPr/>
                </a:tc>
              </a:tr>
              <a:tr h="370840">
                <a:tc>
                  <a:txBody>
                    <a:bodyPr/>
                    <a:lstStyle/>
                    <a:p>
                      <a:r>
                        <a:rPr lang="en-US" dirty="0" smtClean="0"/>
                        <a:t>Akron</a:t>
                      </a:r>
                      <a:endParaRPr lang="en-US" dirty="0"/>
                    </a:p>
                  </a:txBody>
                  <a:tcPr/>
                </a:tc>
                <a:tc>
                  <a:txBody>
                    <a:bodyPr/>
                    <a:lstStyle/>
                    <a:p>
                      <a:pPr algn="ctr"/>
                      <a:r>
                        <a:rPr lang="en-US" dirty="0" smtClean="0"/>
                        <a:t>$18</a:t>
                      </a:r>
                      <a:endParaRPr lang="en-US" dirty="0"/>
                    </a:p>
                  </a:txBody>
                  <a:tcPr/>
                </a:tc>
                <a:tc>
                  <a:txBody>
                    <a:bodyPr/>
                    <a:lstStyle/>
                    <a:p>
                      <a:pPr algn="ctr"/>
                      <a:r>
                        <a:rPr lang="en-US" dirty="0" smtClean="0"/>
                        <a:t>19</a:t>
                      </a:r>
                      <a:endParaRPr lang="en-US" dirty="0"/>
                    </a:p>
                  </a:txBody>
                  <a:tcPr/>
                </a:tc>
                <a:tc>
                  <a:txBody>
                    <a:bodyPr/>
                    <a:lstStyle/>
                    <a:p>
                      <a:pPr algn="ctr"/>
                      <a:r>
                        <a:rPr lang="en-US" dirty="0" smtClean="0"/>
                        <a:t>20</a:t>
                      </a:r>
                      <a:endParaRPr lang="en-US" dirty="0"/>
                    </a:p>
                  </a:txBody>
                  <a:tcPr/>
                </a:tc>
                <a:tc>
                  <a:txBody>
                    <a:bodyPr/>
                    <a:lstStyle/>
                    <a:p>
                      <a:r>
                        <a:rPr lang="en-US" dirty="0" smtClean="0"/>
                        <a:t>$43,472</a:t>
                      </a:r>
                      <a:endParaRPr lang="en-US" dirty="0"/>
                    </a:p>
                  </a:txBody>
                  <a:tcPr/>
                </a:tc>
                <a:tc>
                  <a:txBody>
                    <a:bodyPr/>
                    <a:lstStyle/>
                    <a:p>
                      <a:pPr algn="ctr"/>
                      <a:r>
                        <a:rPr lang="en-US" dirty="0" smtClean="0"/>
                        <a:t>2%</a:t>
                      </a:r>
                      <a:endParaRPr lang="en-US" dirty="0"/>
                    </a:p>
                  </a:txBody>
                  <a:tcPr/>
                </a:tc>
              </a:tr>
              <a:tr h="370840">
                <a:tc>
                  <a:txBody>
                    <a:bodyPr/>
                    <a:lstStyle/>
                    <a:p>
                      <a:r>
                        <a:rPr lang="en-US" dirty="0" smtClean="0"/>
                        <a:t>Canton-Massillon</a:t>
                      </a:r>
                    </a:p>
                  </a:txBody>
                  <a:tcPr/>
                </a:tc>
                <a:tc>
                  <a:txBody>
                    <a:bodyPr/>
                    <a:lstStyle/>
                    <a:p>
                      <a:pPr algn="ctr"/>
                      <a:r>
                        <a:rPr lang="en-US" dirty="0" smtClean="0"/>
                        <a:t>$18</a:t>
                      </a:r>
                      <a:endParaRPr lang="en-US" dirty="0"/>
                    </a:p>
                  </a:txBody>
                  <a:tcPr/>
                </a:tc>
                <a:tc>
                  <a:txBody>
                    <a:bodyPr/>
                    <a:lstStyle/>
                    <a:p>
                      <a:pPr algn="ctr"/>
                      <a:r>
                        <a:rPr lang="en-US" dirty="0" smtClean="0"/>
                        <a:t>20</a:t>
                      </a:r>
                      <a:endParaRPr lang="en-US" dirty="0"/>
                    </a:p>
                  </a:txBody>
                  <a:tcPr/>
                </a:tc>
                <a:tc>
                  <a:txBody>
                    <a:bodyPr/>
                    <a:lstStyle/>
                    <a:p>
                      <a:pPr algn="ctr"/>
                      <a:r>
                        <a:rPr lang="en-US" dirty="0" smtClean="0"/>
                        <a:t>30</a:t>
                      </a:r>
                      <a:endParaRPr lang="en-US" dirty="0"/>
                    </a:p>
                  </a:txBody>
                  <a:tcPr/>
                </a:tc>
                <a:tc>
                  <a:txBody>
                    <a:bodyPr/>
                    <a:lstStyle/>
                    <a:p>
                      <a:r>
                        <a:rPr lang="en-US" dirty="0" smtClean="0"/>
                        <a:t>$44,616</a:t>
                      </a:r>
                      <a:endParaRPr lang="en-US" dirty="0"/>
                    </a:p>
                  </a:txBody>
                  <a:tcPr/>
                </a:tc>
                <a:tc>
                  <a:txBody>
                    <a:bodyPr/>
                    <a:lstStyle/>
                    <a:p>
                      <a:pPr algn="ctr"/>
                      <a:r>
                        <a:rPr lang="en-US" dirty="0" smtClean="0"/>
                        <a:t>3%</a:t>
                      </a:r>
                      <a:endParaRPr lang="en-US" dirty="0"/>
                    </a:p>
                  </a:txBody>
                  <a:tcPr/>
                </a:tc>
              </a:tr>
              <a:tr h="370840">
                <a:tc>
                  <a:txBody>
                    <a:bodyPr/>
                    <a:lstStyle/>
                    <a:p>
                      <a:r>
                        <a:rPr lang="en-US" dirty="0" smtClean="0"/>
                        <a:t>Cincinnati</a:t>
                      </a:r>
                      <a:endParaRPr lang="en-US" dirty="0"/>
                    </a:p>
                  </a:txBody>
                  <a:tcPr/>
                </a:tc>
                <a:tc>
                  <a:txBody>
                    <a:bodyPr/>
                    <a:lstStyle/>
                    <a:p>
                      <a:pPr algn="ctr"/>
                      <a:r>
                        <a:rPr lang="en-US" dirty="0" smtClean="0"/>
                        <a:t>$16</a:t>
                      </a:r>
                      <a:endParaRPr lang="en-US" dirty="0"/>
                    </a:p>
                  </a:txBody>
                  <a:tcPr/>
                </a:tc>
                <a:tc>
                  <a:txBody>
                    <a:bodyPr/>
                    <a:lstStyle/>
                    <a:p>
                      <a:pPr algn="ctr"/>
                      <a:r>
                        <a:rPr lang="en-US" dirty="0" smtClean="0"/>
                        <a:t>19</a:t>
                      </a:r>
                      <a:endParaRPr lang="en-US" dirty="0"/>
                    </a:p>
                  </a:txBody>
                  <a:tcPr/>
                </a:tc>
                <a:tc>
                  <a:txBody>
                    <a:bodyPr/>
                    <a:lstStyle/>
                    <a:p>
                      <a:pPr algn="ctr"/>
                      <a:r>
                        <a:rPr lang="en-US" dirty="0" smtClean="0"/>
                        <a:t>22</a:t>
                      </a:r>
                      <a:endParaRPr lang="en-US" dirty="0"/>
                    </a:p>
                  </a:txBody>
                  <a:tcPr/>
                </a:tc>
                <a:tc>
                  <a:txBody>
                    <a:bodyPr/>
                    <a:lstStyle/>
                    <a:p>
                      <a:r>
                        <a:rPr lang="en-US" dirty="0" smtClean="0"/>
                        <a:t>$44,341</a:t>
                      </a:r>
                      <a:endParaRPr lang="en-US" dirty="0"/>
                    </a:p>
                  </a:txBody>
                  <a:tcPr/>
                </a:tc>
                <a:tc>
                  <a:txBody>
                    <a:bodyPr/>
                    <a:lstStyle/>
                    <a:p>
                      <a:pPr algn="ctr"/>
                      <a:r>
                        <a:rPr lang="en-US" dirty="0" smtClean="0"/>
                        <a:t>0%</a:t>
                      </a:r>
                      <a:endParaRPr lang="en-US" dirty="0"/>
                    </a:p>
                  </a:txBody>
                  <a:tcPr/>
                </a:tc>
              </a:tr>
              <a:tr h="370840">
                <a:tc>
                  <a:txBody>
                    <a:bodyPr/>
                    <a:lstStyle/>
                    <a:p>
                      <a:r>
                        <a:rPr lang="en-US" dirty="0" smtClean="0"/>
                        <a:t>Cleveland-Elyria</a:t>
                      </a:r>
                      <a:endParaRPr lang="en-US" dirty="0"/>
                    </a:p>
                  </a:txBody>
                  <a:tcPr/>
                </a:tc>
                <a:tc>
                  <a:txBody>
                    <a:bodyPr/>
                    <a:lstStyle/>
                    <a:p>
                      <a:pPr algn="ctr"/>
                      <a:r>
                        <a:rPr lang="en-US" dirty="0" smtClean="0"/>
                        <a:t>$17</a:t>
                      </a:r>
                      <a:endParaRPr lang="en-US" dirty="0"/>
                    </a:p>
                  </a:txBody>
                  <a:tcPr/>
                </a:tc>
                <a:tc>
                  <a:txBody>
                    <a:bodyPr/>
                    <a:lstStyle/>
                    <a:p>
                      <a:pPr algn="ctr"/>
                      <a:r>
                        <a:rPr lang="en-US" dirty="0" smtClean="0"/>
                        <a:t>19</a:t>
                      </a:r>
                      <a:endParaRPr lang="en-US" dirty="0"/>
                    </a:p>
                  </a:txBody>
                  <a:tcPr/>
                </a:tc>
                <a:tc>
                  <a:txBody>
                    <a:bodyPr/>
                    <a:lstStyle/>
                    <a:p>
                      <a:pPr algn="ctr"/>
                      <a:r>
                        <a:rPr lang="en-US" dirty="0" smtClean="0"/>
                        <a:t>23</a:t>
                      </a:r>
                      <a:endParaRPr lang="en-US" dirty="0"/>
                    </a:p>
                  </a:txBody>
                  <a:tcPr/>
                </a:tc>
                <a:tc>
                  <a:txBody>
                    <a:bodyPr/>
                    <a:lstStyle/>
                    <a:p>
                      <a:r>
                        <a:rPr lang="en-US" dirty="0" smtClean="0"/>
                        <a:t>$43,472</a:t>
                      </a:r>
                      <a:endParaRPr lang="en-US" dirty="0"/>
                    </a:p>
                  </a:txBody>
                  <a:tcPr/>
                </a:tc>
                <a:tc>
                  <a:txBody>
                    <a:bodyPr/>
                    <a:lstStyle/>
                    <a:p>
                      <a:pPr algn="ctr"/>
                      <a:r>
                        <a:rPr lang="en-US" dirty="0" smtClean="0"/>
                        <a:t>1%</a:t>
                      </a:r>
                      <a:endParaRPr lang="en-US" dirty="0"/>
                    </a:p>
                  </a:txBody>
                  <a:tcPr/>
                </a:tc>
              </a:tr>
              <a:tr h="370840">
                <a:tc>
                  <a:txBody>
                    <a:bodyPr/>
                    <a:lstStyle/>
                    <a:p>
                      <a:r>
                        <a:rPr lang="en-US" dirty="0" smtClean="0"/>
                        <a:t>Columbus</a:t>
                      </a:r>
                      <a:endParaRPr lang="en-US" dirty="0"/>
                    </a:p>
                  </a:txBody>
                  <a:tcPr/>
                </a:tc>
                <a:tc>
                  <a:txBody>
                    <a:bodyPr/>
                    <a:lstStyle/>
                    <a:p>
                      <a:pPr algn="ctr"/>
                      <a:r>
                        <a:rPr lang="en-US" dirty="0" smtClean="0"/>
                        <a:t>$17</a:t>
                      </a:r>
                      <a:endParaRPr lang="en-US" dirty="0"/>
                    </a:p>
                  </a:txBody>
                  <a:tcPr/>
                </a:tc>
                <a:tc>
                  <a:txBody>
                    <a:bodyPr/>
                    <a:lstStyle/>
                    <a:p>
                      <a:pPr algn="ctr"/>
                      <a:r>
                        <a:rPr lang="en-US" dirty="0" smtClean="0"/>
                        <a:t>20</a:t>
                      </a:r>
                      <a:endParaRPr lang="en-US" dirty="0"/>
                    </a:p>
                  </a:txBody>
                  <a:tcPr/>
                </a:tc>
                <a:tc>
                  <a:txBody>
                    <a:bodyPr/>
                    <a:lstStyle/>
                    <a:p>
                      <a:pPr algn="ctr"/>
                      <a:r>
                        <a:rPr lang="en-US" dirty="0" smtClean="0"/>
                        <a:t>24</a:t>
                      </a:r>
                      <a:endParaRPr lang="en-US" dirty="0"/>
                    </a:p>
                  </a:txBody>
                  <a:tcPr/>
                </a:tc>
                <a:tc>
                  <a:txBody>
                    <a:bodyPr/>
                    <a:lstStyle/>
                    <a:p>
                      <a:r>
                        <a:rPr lang="en-US" dirty="0" smtClean="0"/>
                        <a:t>$45,760</a:t>
                      </a:r>
                      <a:endParaRPr lang="en-US" dirty="0"/>
                    </a:p>
                  </a:txBody>
                  <a:tcPr/>
                </a:tc>
                <a:tc>
                  <a:txBody>
                    <a:bodyPr/>
                    <a:lstStyle/>
                    <a:p>
                      <a:pPr algn="ctr"/>
                      <a:r>
                        <a:rPr lang="en-US" dirty="0" smtClean="0"/>
                        <a:t>1%</a:t>
                      </a:r>
                      <a:endParaRPr lang="en-US" dirty="0"/>
                    </a:p>
                  </a:txBody>
                  <a:tcPr/>
                </a:tc>
              </a:tr>
              <a:tr h="370840">
                <a:tc>
                  <a:txBody>
                    <a:bodyPr/>
                    <a:lstStyle/>
                    <a:p>
                      <a:r>
                        <a:rPr lang="en-US" dirty="0" smtClean="0"/>
                        <a:t>Dayton</a:t>
                      </a:r>
                      <a:endParaRPr lang="en-US" dirty="0"/>
                    </a:p>
                  </a:txBody>
                  <a:tcPr/>
                </a:tc>
                <a:tc>
                  <a:txBody>
                    <a:bodyPr/>
                    <a:lstStyle/>
                    <a:p>
                      <a:pPr algn="ctr"/>
                      <a:r>
                        <a:rPr lang="en-US" dirty="0" smtClean="0"/>
                        <a:t>$19</a:t>
                      </a:r>
                      <a:endParaRPr lang="en-US" dirty="0"/>
                    </a:p>
                  </a:txBody>
                  <a:tcPr/>
                </a:tc>
                <a:tc>
                  <a:txBody>
                    <a:bodyPr/>
                    <a:lstStyle/>
                    <a:p>
                      <a:pPr algn="ctr"/>
                      <a:r>
                        <a:rPr lang="en-US" dirty="0" smtClean="0"/>
                        <a:t>21</a:t>
                      </a:r>
                      <a:endParaRPr lang="en-US" dirty="0"/>
                    </a:p>
                  </a:txBody>
                  <a:tcPr/>
                </a:tc>
                <a:tc>
                  <a:txBody>
                    <a:bodyPr/>
                    <a:lstStyle/>
                    <a:p>
                      <a:pPr algn="ctr"/>
                      <a:r>
                        <a:rPr lang="en-US" dirty="0" smtClean="0"/>
                        <a:t>23</a:t>
                      </a:r>
                      <a:endParaRPr lang="en-US" dirty="0"/>
                    </a:p>
                  </a:txBody>
                  <a:tcPr/>
                </a:tc>
                <a:tc>
                  <a:txBody>
                    <a:bodyPr/>
                    <a:lstStyle/>
                    <a:p>
                      <a:r>
                        <a:rPr lang="en-US" dirty="0" smtClean="0"/>
                        <a:t>$46,904</a:t>
                      </a:r>
                      <a:endParaRPr lang="en-US" dirty="0"/>
                    </a:p>
                  </a:txBody>
                  <a:tcPr/>
                </a:tc>
                <a:tc>
                  <a:txBody>
                    <a:bodyPr/>
                    <a:lstStyle/>
                    <a:p>
                      <a:pPr algn="ctr"/>
                      <a:r>
                        <a:rPr lang="en-US" dirty="0" smtClean="0"/>
                        <a:t>2%</a:t>
                      </a:r>
                      <a:endParaRPr lang="en-US" dirty="0"/>
                    </a:p>
                  </a:txBody>
                  <a:tcPr/>
                </a:tc>
              </a:tr>
              <a:tr h="370840">
                <a:tc>
                  <a:txBody>
                    <a:bodyPr/>
                    <a:lstStyle/>
                    <a:p>
                      <a:r>
                        <a:rPr lang="en-US" dirty="0" smtClean="0"/>
                        <a:t>Lima</a:t>
                      </a:r>
                      <a:endParaRPr lang="en-US" dirty="0"/>
                    </a:p>
                  </a:txBody>
                  <a:tcPr/>
                </a:tc>
                <a:tc>
                  <a:txBody>
                    <a:bodyPr/>
                    <a:lstStyle/>
                    <a:p>
                      <a:pPr algn="ctr"/>
                      <a:r>
                        <a:rPr lang="en-US" dirty="0" smtClean="0"/>
                        <a:t>$18</a:t>
                      </a:r>
                      <a:endParaRPr lang="en-US" dirty="0"/>
                    </a:p>
                  </a:txBody>
                  <a:tcPr/>
                </a:tc>
                <a:tc>
                  <a:txBody>
                    <a:bodyPr/>
                    <a:lstStyle/>
                    <a:p>
                      <a:pPr algn="ctr"/>
                      <a:r>
                        <a:rPr lang="en-US" dirty="0" smtClean="0"/>
                        <a:t>20</a:t>
                      </a:r>
                      <a:endParaRPr lang="en-US" dirty="0"/>
                    </a:p>
                  </a:txBody>
                  <a:tcPr/>
                </a:tc>
                <a:tc>
                  <a:txBody>
                    <a:bodyPr/>
                    <a:lstStyle/>
                    <a:p>
                      <a:pPr algn="ctr"/>
                      <a:r>
                        <a:rPr lang="en-US" dirty="0" smtClean="0"/>
                        <a:t>22</a:t>
                      </a:r>
                      <a:endParaRPr lang="en-US" dirty="0"/>
                    </a:p>
                  </a:txBody>
                  <a:tcPr/>
                </a:tc>
                <a:tc>
                  <a:txBody>
                    <a:bodyPr/>
                    <a:lstStyle/>
                    <a:p>
                      <a:r>
                        <a:rPr lang="en-US" dirty="0" smtClean="0"/>
                        <a:t>$44,616</a:t>
                      </a:r>
                      <a:endParaRPr lang="en-US" dirty="0"/>
                    </a:p>
                  </a:txBody>
                  <a:tcPr/>
                </a:tc>
                <a:tc>
                  <a:txBody>
                    <a:bodyPr/>
                    <a:lstStyle/>
                    <a:p>
                      <a:pPr algn="ctr"/>
                      <a:r>
                        <a:rPr lang="en-US" dirty="0" smtClean="0"/>
                        <a:t>2%</a:t>
                      </a:r>
                      <a:endParaRPr lang="en-US" dirty="0"/>
                    </a:p>
                  </a:txBody>
                  <a:tcPr/>
                </a:tc>
              </a:tr>
              <a:tr h="370840">
                <a:tc>
                  <a:txBody>
                    <a:bodyPr/>
                    <a:lstStyle/>
                    <a:p>
                      <a:r>
                        <a:rPr lang="en-US" dirty="0" smtClean="0"/>
                        <a:t>Mansfield</a:t>
                      </a:r>
                      <a:endParaRPr lang="en-US" dirty="0"/>
                    </a:p>
                  </a:txBody>
                  <a:tcPr/>
                </a:tc>
                <a:tc>
                  <a:txBody>
                    <a:bodyPr/>
                    <a:lstStyle/>
                    <a:p>
                      <a:pPr algn="ctr"/>
                      <a:r>
                        <a:rPr lang="en-US" dirty="0" smtClean="0"/>
                        <a:t>$16</a:t>
                      </a:r>
                      <a:endParaRPr lang="en-US" dirty="0"/>
                    </a:p>
                  </a:txBody>
                  <a:tcPr/>
                </a:tc>
                <a:tc>
                  <a:txBody>
                    <a:bodyPr/>
                    <a:lstStyle/>
                    <a:p>
                      <a:pPr algn="ctr"/>
                      <a:r>
                        <a:rPr lang="en-US" dirty="0" smtClean="0"/>
                        <a:t>16</a:t>
                      </a:r>
                      <a:endParaRPr lang="en-US" dirty="0"/>
                    </a:p>
                  </a:txBody>
                  <a:tcPr/>
                </a:tc>
                <a:tc>
                  <a:txBody>
                    <a:bodyPr/>
                    <a:lstStyle/>
                    <a:p>
                      <a:pPr algn="ctr"/>
                      <a:r>
                        <a:rPr lang="en-US" dirty="0" smtClean="0"/>
                        <a:t>17</a:t>
                      </a:r>
                      <a:endParaRPr lang="en-US" dirty="0"/>
                    </a:p>
                  </a:txBody>
                  <a:tcPr/>
                </a:tc>
                <a:tc>
                  <a:txBody>
                    <a:bodyPr/>
                    <a:lstStyle/>
                    <a:p>
                      <a:r>
                        <a:rPr lang="en-US" dirty="0" smtClean="0"/>
                        <a:t>$37,134</a:t>
                      </a:r>
                      <a:endParaRPr lang="en-US" dirty="0"/>
                    </a:p>
                  </a:txBody>
                  <a:tcPr/>
                </a:tc>
                <a:tc>
                  <a:txBody>
                    <a:bodyPr/>
                    <a:lstStyle/>
                    <a:p>
                      <a:pPr algn="ctr"/>
                      <a:r>
                        <a:rPr lang="en-US" dirty="0" smtClean="0"/>
                        <a:t>n/a</a:t>
                      </a:r>
                      <a:endParaRPr lang="en-US" dirty="0"/>
                    </a:p>
                  </a:txBody>
                  <a:tcPr/>
                </a:tc>
              </a:tr>
              <a:tr h="370840">
                <a:tc>
                  <a:txBody>
                    <a:bodyPr/>
                    <a:lstStyle/>
                    <a:p>
                      <a:r>
                        <a:rPr lang="en-US" dirty="0" smtClean="0"/>
                        <a:t>Springfield</a:t>
                      </a:r>
                      <a:endParaRPr lang="en-US" dirty="0"/>
                    </a:p>
                  </a:txBody>
                  <a:tcPr/>
                </a:tc>
                <a:tc>
                  <a:txBody>
                    <a:bodyPr/>
                    <a:lstStyle/>
                    <a:p>
                      <a:pPr algn="ctr"/>
                      <a:r>
                        <a:rPr lang="en-US" dirty="0" smtClean="0"/>
                        <a:t>$19</a:t>
                      </a:r>
                      <a:endParaRPr lang="en-US" dirty="0"/>
                    </a:p>
                  </a:txBody>
                  <a:tcPr/>
                </a:tc>
                <a:tc>
                  <a:txBody>
                    <a:bodyPr/>
                    <a:lstStyle/>
                    <a:p>
                      <a:pPr algn="ctr"/>
                      <a:r>
                        <a:rPr lang="en-US" dirty="0" smtClean="0"/>
                        <a:t>19</a:t>
                      </a:r>
                      <a:endParaRPr lang="en-US" dirty="0"/>
                    </a:p>
                  </a:txBody>
                  <a:tcPr/>
                </a:tc>
                <a:tc>
                  <a:txBody>
                    <a:bodyPr/>
                    <a:lstStyle/>
                    <a:p>
                      <a:pPr algn="ctr"/>
                      <a:r>
                        <a:rPr lang="en-US" dirty="0" smtClean="0"/>
                        <a:t>19</a:t>
                      </a:r>
                      <a:endParaRPr lang="en-US" dirty="0"/>
                    </a:p>
                  </a:txBody>
                  <a:tcPr/>
                </a:tc>
                <a:tc>
                  <a:txBody>
                    <a:bodyPr/>
                    <a:lstStyle/>
                    <a:p>
                      <a:r>
                        <a:rPr lang="en-US" dirty="0" smtClean="0"/>
                        <a:t>$43,472</a:t>
                      </a:r>
                      <a:endParaRPr lang="en-US" dirty="0"/>
                    </a:p>
                  </a:txBody>
                  <a:tcPr/>
                </a:tc>
                <a:tc>
                  <a:txBody>
                    <a:bodyPr/>
                    <a:lstStyle/>
                    <a:p>
                      <a:pPr algn="ctr"/>
                      <a:r>
                        <a:rPr lang="en-US" dirty="0" smtClean="0"/>
                        <a:t>2%</a:t>
                      </a:r>
                      <a:endParaRPr lang="en-US" dirty="0"/>
                    </a:p>
                  </a:txBody>
                  <a:tcPr/>
                </a:tc>
              </a:tr>
              <a:tr h="370840">
                <a:tc>
                  <a:txBody>
                    <a:bodyPr/>
                    <a:lstStyle/>
                    <a:p>
                      <a:r>
                        <a:rPr lang="en-US" dirty="0" smtClean="0"/>
                        <a:t>Toledo</a:t>
                      </a:r>
                      <a:endParaRPr lang="en-US" dirty="0"/>
                    </a:p>
                  </a:txBody>
                  <a:tcPr/>
                </a:tc>
                <a:tc>
                  <a:txBody>
                    <a:bodyPr/>
                    <a:lstStyle/>
                    <a:p>
                      <a:pPr algn="ctr"/>
                      <a:r>
                        <a:rPr lang="en-US" dirty="0" smtClean="0"/>
                        <a:t>$17</a:t>
                      </a:r>
                      <a:endParaRPr lang="en-US" dirty="0"/>
                    </a:p>
                  </a:txBody>
                  <a:tcPr/>
                </a:tc>
                <a:tc>
                  <a:txBody>
                    <a:bodyPr/>
                    <a:lstStyle/>
                    <a:p>
                      <a:pPr algn="ctr"/>
                      <a:r>
                        <a:rPr lang="en-US" dirty="0" smtClean="0"/>
                        <a:t>20</a:t>
                      </a:r>
                      <a:endParaRPr lang="en-US" dirty="0"/>
                    </a:p>
                  </a:txBody>
                  <a:tcPr/>
                </a:tc>
                <a:tc>
                  <a:txBody>
                    <a:bodyPr/>
                    <a:lstStyle/>
                    <a:p>
                      <a:pPr algn="ctr"/>
                      <a:r>
                        <a:rPr lang="en-US" dirty="0" smtClean="0"/>
                        <a:t>22</a:t>
                      </a:r>
                      <a:endParaRPr lang="en-US" dirty="0"/>
                    </a:p>
                  </a:txBody>
                  <a:tcPr/>
                </a:tc>
                <a:tc>
                  <a:txBody>
                    <a:bodyPr/>
                    <a:lstStyle/>
                    <a:p>
                      <a:r>
                        <a:rPr lang="en-US" dirty="0" smtClean="0"/>
                        <a:t>$44,708</a:t>
                      </a:r>
                      <a:endParaRPr lang="en-US" dirty="0"/>
                    </a:p>
                  </a:txBody>
                  <a:tcPr/>
                </a:tc>
                <a:tc>
                  <a:txBody>
                    <a:bodyPr/>
                    <a:lstStyle/>
                    <a:p>
                      <a:pPr algn="ctr"/>
                      <a:r>
                        <a:rPr lang="en-US" dirty="0" smtClean="0"/>
                        <a:t>1%</a:t>
                      </a:r>
                      <a:endParaRPr lang="en-US" dirty="0"/>
                    </a:p>
                  </a:txBody>
                  <a:tcPr/>
                </a:tc>
              </a:tr>
              <a:tr h="370840">
                <a:tc>
                  <a:txBody>
                    <a:bodyPr/>
                    <a:lstStyle/>
                    <a:p>
                      <a:r>
                        <a:rPr lang="en-US" dirty="0" smtClean="0"/>
                        <a:t>Youngstown</a:t>
                      </a:r>
                      <a:endParaRPr lang="en-US" dirty="0"/>
                    </a:p>
                  </a:txBody>
                  <a:tcPr/>
                </a:tc>
                <a:tc>
                  <a:txBody>
                    <a:bodyPr/>
                    <a:lstStyle/>
                    <a:p>
                      <a:pPr algn="ctr"/>
                      <a:r>
                        <a:rPr lang="en-US" dirty="0" smtClean="0"/>
                        <a:t>$16</a:t>
                      </a:r>
                      <a:endParaRPr lang="en-US" dirty="0"/>
                    </a:p>
                  </a:txBody>
                  <a:tcPr/>
                </a:tc>
                <a:tc>
                  <a:txBody>
                    <a:bodyPr/>
                    <a:lstStyle/>
                    <a:p>
                      <a:pPr algn="ctr"/>
                      <a:r>
                        <a:rPr lang="en-US" dirty="0" smtClean="0"/>
                        <a:t>20</a:t>
                      </a:r>
                      <a:endParaRPr lang="en-US" dirty="0"/>
                    </a:p>
                  </a:txBody>
                  <a:tcPr/>
                </a:tc>
                <a:tc>
                  <a:txBody>
                    <a:bodyPr/>
                    <a:lstStyle/>
                    <a:p>
                      <a:pPr algn="ctr"/>
                      <a:r>
                        <a:rPr lang="en-US" dirty="0" smtClean="0"/>
                        <a:t>23</a:t>
                      </a:r>
                      <a:endParaRPr lang="en-US" dirty="0"/>
                    </a:p>
                  </a:txBody>
                  <a:tcPr/>
                </a:tc>
                <a:tc>
                  <a:txBody>
                    <a:bodyPr/>
                    <a:lstStyle/>
                    <a:p>
                      <a:r>
                        <a:rPr lang="en-US" dirty="0" smtClean="0"/>
                        <a:t>$45,760</a:t>
                      </a:r>
                      <a:endParaRPr lang="en-US" dirty="0"/>
                    </a:p>
                  </a:txBody>
                  <a:tcPr/>
                </a:tc>
                <a:tc>
                  <a:txBody>
                    <a:bodyPr/>
                    <a:lstStyle/>
                    <a:p>
                      <a:pPr algn="ctr"/>
                      <a:r>
                        <a:rPr lang="en-US" dirty="0" smtClean="0"/>
                        <a:t>6%</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1A8B43E9-7A68-2746-BE77-F6D54F022ACE}" type="slidenum">
              <a:rPr lang="en-US" smtClean="0"/>
              <a:pPr/>
              <a:t>24</a:t>
            </a:fld>
            <a:endParaRPr lang="en-US" dirty="0"/>
          </a:p>
        </p:txBody>
      </p:sp>
      <p:sp>
        <p:nvSpPr>
          <p:cNvPr id="6" name="TextBox 5"/>
          <p:cNvSpPr txBox="1"/>
          <p:nvPr/>
        </p:nvSpPr>
        <p:spPr>
          <a:xfrm>
            <a:off x="133164" y="6581001"/>
            <a:ext cx="3080074" cy="276999"/>
          </a:xfrm>
          <a:prstGeom prst="rect">
            <a:avLst/>
          </a:prstGeom>
          <a:noFill/>
        </p:spPr>
        <p:txBody>
          <a:bodyPr wrap="none" rtlCol="0">
            <a:spAutoFit/>
          </a:bodyPr>
          <a:lstStyle/>
          <a:p>
            <a:r>
              <a:rPr lang="en-US" sz="1200" dirty="0" smtClean="0"/>
              <a:t>Source:  </a:t>
            </a:r>
            <a:r>
              <a:rPr lang="en-US" sz="1200" dirty="0" err="1" smtClean="0"/>
              <a:t>Genworth</a:t>
            </a:r>
            <a:r>
              <a:rPr lang="en-US" sz="1200" dirty="0" smtClean="0"/>
              <a:t> Cost of Care Survey 2015</a:t>
            </a:r>
            <a:endParaRPr lang="en-US" sz="1200" dirty="0"/>
          </a:p>
        </p:txBody>
      </p:sp>
    </p:spTree>
    <p:extLst>
      <p:ext uri="{BB962C8B-B14F-4D97-AF65-F5344CB8AC3E}">
        <p14:creationId xmlns:p14="http://schemas.microsoft.com/office/powerpoint/2010/main" val="4212927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5586"/>
            <a:ext cx="6640690" cy="1340462"/>
          </a:xfrm>
        </p:spPr>
        <p:txBody>
          <a:bodyPr/>
          <a:lstStyle/>
          <a:p>
            <a:r>
              <a:rPr lang="en-US" dirty="0" smtClean="0"/>
              <a:t>Home Health Aide Services </a:t>
            </a:r>
            <a:br>
              <a:rPr lang="en-US" dirty="0" smtClean="0"/>
            </a:br>
            <a:r>
              <a:rPr lang="en-US" dirty="0" smtClean="0"/>
              <a:t>Hourly Rates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73144561"/>
              </p:ext>
            </p:extLst>
          </p:nvPr>
        </p:nvGraphicFramePr>
        <p:xfrm>
          <a:off x="381000" y="1364633"/>
          <a:ext cx="8229600" cy="5278120"/>
        </p:xfrm>
        <a:graphic>
          <a:graphicData uri="http://schemas.openxmlformats.org/drawingml/2006/table">
            <a:tbl>
              <a:tblPr firstRow="1" bandRow="1">
                <a:tableStyleId>{5C22544A-7EE6-4342-B048-85BDC9FD1C3A}</a:tableStyleId>
              </a:tblPr>
              <a:tblGrid>
                <a:gridCol w="1847295"/>
                <a:gridCol w="1056443"/>
                <a:gridCol w="1211062"/>
                <a:gridCol w="1371600"/>
                <a:gridCol w="1371600"/>
                <a:gridCol w="1371600"/>
              </a:tblGrid>
              <a:tr h="370840">
                <a:tc>
                  <a:txBody>
                    <a:bodyPr/>
                    <a:lstStyle/>
                    <a:p>
                      <a:r>
                        <a:rPr lang="en-US" sz="1200" dirty="0" smtClean="0"/>
                        <a:t>Region</a:t>
                      </a:r>
                      <a:endParaRPr lang="en-US" sz="1200" dirty="0"/>
                    </a:p>
                  </a:txBody>
                  <a:tcPr/>
                </a:tc>
                <a:tc>
                  <a:txBody>
                    <a:bodyPr/>
                    <a:lstStyle/>
                    <a:p>
                      <a:pPr algn="ctr"/>
                      <a:r>
                        <a:rPr lang="en-US" sz="1200" dirty="0" smtClean="0"/>
                        <a:t>Min</a:t>
                      </a:r>
                      <a:endParaRPr lang="en-US" sz="1200" dirty="0"/>
                    </a:p>
                  </a:txBody>
                  <a:tcPr/>
                </a:tc>
                <a:tc>
                  <a:txBody>
                    <a:bodyPr/>
                    <a:lstStyle/>
                    <a:p>
                      <a:pPr algn="ctr"/>
                      <a:r>
                        <a:rPr lang="en-US" sz="1200" dirty="0" smtClean="0"/>
                        <a:t>Median</a:t>
                      </a:r>
                      <a:endParaRPr lang="en-US" sz="1200" dirty="0"/>
                    </a:p>
                  </a:txBody>
                  <a:tcPr/>
                </a:tc>
                <a:tc>
                  <a:txBody>
                    <a:bodyPr/>
                    <a:lstStyle/>
                    <a:p>
                      <a:pPr algn="ctr"/>
                      <a:r>
                        <a:rPr lang="en-US" sz="1200" dirty="0" smtClean="0"/>
                        <a:t>Max</a:t>
                      </a:r>
                      <a:endParaRPr lang="en-US" sz="1200" dirty="0"/>
                    </a:p>
                  </a:txBody>
                  <a:tcPr/>
                </a:tc>
                <a:tc>
                  <a:txBody>
                    <a:bodyPr/>
                    <a:lstStyle/>
                    <a:p>
                      <a:r>
                        <a:rPr lang="en-US" sz="1200" dirty="0" smtClean="0"/>
                        <a:t>Median/</a:t>
                      </a:r>
                      <a:br>
                        <a:rPr lang="en-US" sz="1200" dirty="0" smtClean="0"/>
                      </a:br>
                      <a:r>
                        <a:rPr lang="en-US" sz="1200" dirty="0" smtClean="0"/>
                        <a:t>Annual Rate</a:t>
                      </a:r>
                      <a:endParaRPr lang="en-US" sz="1200" dirty="0"/>
                    </a:p>
                  </a:txBody>
                  <a:tcPr/>
                </a:tc>
                <a:tc>
                  <a:txBody>
                    <a:bodyPr/>
                    <a:lstStyle/>
                    <a:p>
                      <a:r>
                        <a:rPr lang="en-US" sz="1200" dirty="0" smtClean="0"/>
                        <a:t>Five-year</a:t>
                      </a:r>
                      <a:r>
                        <a:rPr lang="en-US" sz="1200" baseline="0" dirty="0" smtClean="0"/>
                        <a:t> </a:t>
                      </a:r>
                      <a:br>
                        <a:rPr lang="en-US" sz="1200" baseline="0" dirty="0" smtClean="0"/>
                      </a:br>
                      <a:r>
                        <a:rPr lang="en-US" sz="1200" baseline="0" dirty="0" smtClean="0"/>
                        <a:t>Annual Growth</a:t>
                      </a:r>
                      <a:endParaRPr lang="en-US" sz="1200" dirty="0"/>
                    </a:p>
                  </a:txBody>
                  <a:tcPr/>
                </a:tc>
              </a:tr>
              <a:tr h="370840">
                <a:tc>
                  <a:txBody>
                    <a:bodyPr/>
                    <a:lstStyle/>
                    <a:p>
                      <a:r>
                        <a:rPr lang="en-US" dirty="0" smtClean="0"/>
                        <a:t>USA</a:t>
                      </a:r>
                    </a:p>
                  </a:txBody>
                  <a:tcPr/>
                </a:tc>
                <a:tc>
                  <a:txBody>
                    <a:bodyPr/>
                    <a:lstStyle/>
                    <a:p>
                      <a:pPr algn="ctr"/>
                      <a:r>
                        <a:rPr lang="en-US" dirty="0" smtClean="0"/>
                        <a:t>$8</a:t>
                      </a:r>
                      <a:endParaRPr lang="en-US" dirty="0"/>
                    </a:p>
                  </a:txBody>
                  <a:tcPr/>
                </a:tc>
                <a:tc>
                  <a:txBody>
                    <a:bodyPr/>
                    <a:lstStyle/>
                    <a:p>
                      <a:pPr algn="ctr"/>
                      <a:r>
                        <a:rPr lang="en-US" dirty="0" smtClean="0"/>
                        <a:t>$20</a:t>
                      </a:r>
                      <a:endParaRPr lang="en-US" dirty="0"/>
                    </a:p>
                  </a:txBody>
                  <a:tcPr/>
                </a:tc>
                <a:tc>
                  <a:txBody>
                    <a:bodyPr/>
                    <a:lstStyle/>
                    <a:p>
                      <a:pPr algn="ctr"/>
                      <a:r>
                        <a:rPr lang="en-US" dirty="0" smtClean="0"/>
                        <a:t>$40</a:t>
                      </a:r>
                      <a:endParaRPr lang="en-US" dirty="0"/>
                    </a:p>
                  </a:txBody>
                  <a:tcPr/>
                </a:tc>
                <a:tc>
                  <a:txBody>
                    <a:bodyPr/>
                    <a:lstStyle/>
                    <a:p>
                      <a:r>
                        <a:rPr lang="en-US" dirty="0" smtClean="0"/>
                        <a:t>$45,760</a:t>
                      </a:r>
                    </a:p>
                  </a:txBody>
                  <a:tcPr/>
                </a:tc>
                <a:tc>
                  <a:txBody>
                    <a:bodyPr/>
                    <a:lstStyle/>
                    <a:p>
                      <a:pPr algn="ctr"/>
                      <a:r>
                        <a:rPr lang="en-US" dirty="0" smtClean="0"/>
                        <a:t>1%</a:t>
                      </a:r>
                      <a:endParaRPr lang="en-US" dirty="0"/>
                    </a:p>
                  </a:txBody>
                  <a:tcPr/>
                </a:tc>
              </a:tr>
              <a:tr h="370840">
                <a:tc>
                  <a:txBody>
                    <a:bodyPr/>
                    <a:lstStyle/>
                    <a:p>
                      <a:r>
                        <a:rPr lang="en-US" dirty="0" smtClean="0"/>
                        <a:t>Ohio </a:t>
                      </a:r>
                      <a:endParaRPr lang="en-US" dirty="0"/>
                    </a:p>
                  </a:txBody>
                  <a:tcPr/>
                </a:tc>
                <a:tc>
                  <a:txBody>
                    <a:bodyPr/>
                    <a:lstStyle/>
                    <a:p>
                      <a:pPr algn="ctr"/>
                      <a:r>
                        <a:rPr lang="en-US" dirty="0" smtClean="0"/>
                        <a:t>$16</a:t>
                      </a:r>
                      <a:endParaRPr lang="en-US" dirty="0"/>
                    </a:p>
                  </a:txBody>
                  <a:tcPr/>
                </a:tc>
                <a:tc>
                  <a:txBody>
                    <a:bodyPr/>
                    <a:lstStyle/>
                    <a:p>
                      <a:pPr algn="ctr"/>
                      <a:r>
                        <a:rPr lang="en-US" dirty="0" smtClean="0"/>
                        <a:t>20</a:t>
                      </a:r>
                      <a:endParaRPr lang="en-US" dirty="0"/>
                    </a:p>
                  </a:txBody>
                  <a:tcPr/>
                </a:tc>
                <a:tc>
                  <a:txBody>
                    <a:bodyPr/>
                    <a:lstStyle/>
                    <a:p>
                      <a:pPr algn="ctr"/>
                      <a:r>
                        <a:rPr lang="en-US" dirty="0" smtClean="0"/>
                        <a:t>30</a:t>
                      </a:r>
                      <a:endParaRPr lang="en-US" dirty="0"/>
                    </a:p>
                  </a:txBody>
                  <a:tcPr/>
                </a:tc>
                <a:tc>
                  <a:txBody>
                    <a:bodyPr/>
                    <a:lstStyle/>
                    <a:p>
                      <a:r>
                        <a:rPr lang="en-US" dirty="0" smtClean="0"/>
                        <a:t>$43,348</a:t>
                      </a:r>
                      <a:endParaRPr lang="en-US" dirty="0"/>
                    </a:p>
                  </a:txBody>
                  <a:tcPr/>
                </a:tc>
                <a:tc>
                  <a:txBody>
                    <a:bodyPr/>
                    <a:lstStyle/>
                    <a:p>
                      <a:pPr algn="ctr"/>
                      <a:r>
                        <a:rPr lang="en-US" dirty="0" smtClean="0"/>
                        <a:t>1%</a:t>
                      </a:r>
                      <a:endParaRPr lang="en-US" dirty="0"/>
                    </a:p>
                  </a:txBody>
                  <a:tcPr/>
                </a:tc>
              </a:tr>
              <a:tr h="370840">
                <a:tc>
                  <a:txBody>
                    <a:bodyPr/>
                    <a:lstStyle/>
                    <a:p>
                      <a:r>
                        <a:rPr lang="en-US" dirty="0" smtClean="0"/>
                        <a:t>Akron</a:t>
                      </a:r>
                      <a:endParaRPr lang="en-US" dirty="0"/>
                    </a:p>
                  </a:txBody>
                  <a:tcPr/>
                </a:tc>
                <a:tc>
                  <a:txBody>
                    <a:bodyPr/>
                    <a:lstStyle/>
                    <a:p>
                      <a:pPr algn="ctr"/>
                      <a:r>
                        <a:rPr lang="en-US" dirty="0" smtClean="0"/>
                        <a:t>$18</a:t>
                      </a:r>
                      <a:endParaRPr lang="en-US" dirty="0"/>
                    </a:p>
                  </a:txBody>
                  <a:tcPr/>
                </a:tc>
                <a:tc>
                  <a:txBody>
                    <a:bodyPr/>
                    <a:lstStyle/>
                    <a:p>
                      <a:pPr algn="ctr"/>
                      <a:r>
                        <a:rPr lang="en-US" dirty="0" smtClean="0"/>
                        <a:t>19</a:t>
                      </a:r>
                      <a:endParaRPr lang="en-US" dirty="0"/>
                    </a:p>
                  </a:txBody>
                  <a:tcPr/>
                </a:tc>
                <a:tc>
                  <a:txBody>
                    <a:bodyPr/>
                    <a:lstStyle/>
                    <a:p>
                      <a:pPr algn="ctr"/>
                      <a:r>
                        <a:rPr lang="en-US" dirty="0" smtClean="0"/>
                        <a:t>21</a:t>
                      </a:r>
                      <a:endParaRPr lang="en-US" dirty="0"/>
                    </a:p>
                  </a:txBody>
                  <a:tcPr/>
                </a:tc>
                <a:tc>
                  <a:txBody>
                    <a:bodyPr/>
                    <a:lstStyle/>
                    <a:p>
                      <a:r>
                        <a:rPr lang="en-US" dirty="0" smtClean="0"/>
                        <a:t>$44,044</a:t>
                      </a:r>
                      <a:endParaRPr lang="en-US" dirty="0"/>
                    </a:p>
                  </a:txBody>
                  <a:tcPr/>
                </a:tc>
                <a:tc>
                  <a:txBody>
                    <a:bodyPr/>
                    <a:lstStyle/>
                    <a:p>
                      <a:pPr algn="ctr"/>
                      <a:r>
                        <a:rPr lang="en-US" dirty="0" smtClean="0"/>
                        <a:t>2%</a:t>
                      </a:r>
                      <a:endParaRPr lang="en-US" dirty="0"/>
                    </a:p>
                  </a:txBody>
                  <a:tcPr/>
                </a:tc>
              </a:tr>
              <a:tr h="370840">
                <a:tc>
                  <a:txBody>
                    <a:bodyPr/>
                    <a:lstStyle/>
                    <a:p>
                      <a:r>
                        <a:rPr lang="en-US" dirty="0" smtClean="0"/>
                        <a:t>Canton-Massillon</a:t>
                      </a:r>
                    </a:p>
                  </a:txBody>
                  <a:tcPr/>
                </a:tc>
                <a:tc>
                  <a:txBody>
                    <a:bodyPr/>
                    <a:lstStyle/>
                    <a:p>
                      <a:pPr algn="ctr"/>
                      <a:r>
                        <a:rPr lang="en-US" dirty="0" smtClean="0"/>
                        <a:t>$18</a:t>
                      </a:r>
                      <a:endParaRPr lang="en-US" dirty="0"/>
                    </a:p>
                  </a:txBody>
                  <a:tcPr/>
                </a:tc>
                <a:tc>
                  <a:txBody>
                    <a:bodyPr/>
                    <a:lstStyle/>
                    <a:p>
                      <a:pPr algn="ctr"/>
                      <a:r>
                        <a:rPr lang="en-US" dirty="0" smtClean="0"/>
                        <a:t>20</a:t>
                      </a:r>
                      <a:endParaRPr lang="en-US" dirty="0"/>
                    </a:p>
                  </a:txBody>
                  <a:tcPr/>
                </a:tc>
                <a:tc>
                  <a:txBody>
                    <a:bodyPr/>
                    <a:lstStyle/>
                    <a:p>
                      <a:pPr algn="ctr"/>
                      <a:r>
                        <a:rPr lang="en-US" dirty="0" smtClean="0"/>
                        <a:t>30</a:t>
                      </a:r>
                      <a:endParaRPr lang="en-US" dirty="0"/>
                    </a:p>
                  </a:txBody>
                  <a:tcPr/>
                </a:tc>
                <a:tc>
                  <a:txBody>
                    <a:bodyPr/>
                    <a:lstStyle/>
                    <a:p>
                      <a:r>
                        <a:rPr lang="en-US" dirty="0" smtClean="0"/>
                        <a:t>$44,616</a:t>
                      </a:r>
                      <a:endParaRPr lang="en-US" dirty="0"/>
                    </a:p>
                  </a:txBody>
                  <a:tcPr/>
                </a:tc>
                <a:tc>
                  <a:txBody>
                    <a:bodyPr/>
                    <a:lstStyle/>
                    <a:p>
                      <a:pPr algn="ctr"/>
                      <a:r>
                        <a:rPr lang="en-US" dirty="0" smtClean="0"/>
                        <a:t>3%</a:t>
                      </a:r>
                      <a:endParaRPr lang="en-US" dirty="0"/>
                    </a:p>
                  </a:txBody>
                  <a:tcPr/>
                </a:tc>
              </a:tr>
              <a:tr h="370840">
                <a:tc>
                  <a:txBody>
                    <a:bodyPr/>
                    <a:lstStyle/>
                    <a:p>
                      <a:r>
                        <a:rPr lang="en-US" dirty="0" smtClean="0"/>
                        <a:t>Cincinnati</a:t>
                      </a:r>
                      <a:endParaRPr lang="en-US" dirty="0"/>
                    </a:p>
                  </a:txBody>
                  <a:tcPr/>
                </a:tc>
                <a:tc>
                  <a:txBody>
                    <a:bodyPr/>
                    <a:lstStyle/>
                    <a:p>
                      <a:pPr algn="ctr"/>
                      <a:r>
                        <a:rPr lang="en-US" dirty="0" smtClean="0"/>
                        <a:t>$16</a:t>
                      </a:r>
                      <a:endParaRPr lang="en-US" dirty="0"/>
                    </a:p>
                  </a:txBody>
                  <a:tcPr/>
                </a:tc>
                <a:tc>
                  <a:txBody>
                    <a:bodyPr/>
                    <a:lstStyle/>
                    <a:p>
                      <a:pPr algn="ctr"/>
                      <a:r>
                        <a:rPr lang="en-US" dirty="0" smtClean="0"/>
                        <a:t>21</a:t>
                      </a:r>
                      <a:endParaRPr lang="en-US" dirty="0"/>
                    </a:p>
                  </a:txBody>
                  <a:tcPr/>
                </a:tc>
                <a:tc>
                  <a:txBody>
                    <a:bodyPr/>
                    <a:lstStyle/>
                    <a:p>
                      <a:pPr algn="ctr"/>
                      <a:r>
                        <a:rPr lang="en-US" dirty="0" smtClean="0"/>
                        <a:t>24</a:t>
                      </a:r>
                      <a:endParaRPr lang="en-US" dirty="0"/>
                    </a:p>
                  </a:txBody>
                  <a:tcPr/>
                </a:tc>
                <a:tc>
                  <a:txBody>
                    <a:bodyPr/>
                    <a:lstStyle/>
                    <a:p>
                      <a:r>
                        <a:rPr lang="en-US" dirty="0" smtClean="0"/>
                        <a:t>$46,904</a:t>
                      </a:r>
                      <a:endParaRPr lang="en-US" dirty="0"/>
                    </a:p>
                  </a:txBody>
                  <a:tcPr/>
                </a:tc>
                <a:tc>
                  <a:txBody>
                    <a:bodyPr/>
                    <a:lstStyle/>
                    <a:p>
                      <a:pPr algn="ctr"/>
                      <a:r>
                        <a:rPr lang="en-US" dirty="0" smtClean="0"/>
                        <a:t>1%</a:t>
                      </a:r>
                      <a:endParaRPr lang="en-US" dirty="0"/>
                    </a:p>
                  </a:txBody>
                  <a:tcPr/>
                </a:tc>
              </a:tr>
              <a:tr h="370840">
                <a:tc>
                  <a:txBody>
                    <a:bodyPr/>
                    <a:lstStyle/>
                    <a:p>
                      <a:r>
                        <a:rPr lang="en-US" dirty="0" smtClean="0"/>
                        <a:t>Cleveland-Elyria</a:t>
                      </a:r>
                      <a:endParaRPr lang="en-US" dirty="0"/>
                    </a:p>
                  </a:txBody>
                  <a:tcPr/>
                </a:tc>
                <a:tc>
                  <a:txBody>
                    <a:bodyPr/>
                    <a:lstStyle/>
                    <a:p>
                      <a:pPr algn="ctr"/>
                      <a:r>
                        <a:rPr lang="en-US" dirty="0" smtClean="0"/>
                        <a:t>$17</a:t>
                      </a:r>
                      <a:endParaRPr lang="en-US" dirty="0"/>
                    </a:p>
                  </a:txBody>
                  <a:tcPr/>
                </a:tc>
                <a:tc>
                  <a:txBody>
                    <a:bodyPr/>
                    <a:lstStyle/>
                    <a:p>
                      <a:pPr algn="ctr"/>
                      <a:r>
                        <a:rPr lang="en-US" dirty="0" smtClean="0"/>
                        <a:t>20</a:t>
                      </a:r>
                      <a:endParaRPr lang="en-US" dirty="0"/>
                    </a:p>
                  </a:txBody>
                  <a:tcPr/>
                </a:tc>
                <a:tc>
                  <a:txBody>
                    <a:bodyPr/>
                    <a:lstStyle/>
                    <a:p>
                      <a:pPr algn="ctr"/>
                      <a:r>
                        <a:rPr lang="en-US" dirty="0" smtClean="0"/>
                        <a:t>23</a:t>
                      </a:r>
                      <a:endParaRPr lang="en-US" dirty="0"/>
                    </a:p>
                  </a:txBody>
                  <a:tcPr/>
                </a:tc>
                <a:tc>
                  <a:txBody>
                    <a:bodyPr/>
                    <a:lstStyle/>
                    <a:p>
                      <a:r>
                        <a:rPr lang="en-US" dirty="0" smtClean="0"/>
                        <a:t>$45,188</a:t>
                      </a:r>
                      <a:endParaRPr lang="en-US" dirty="0"/>
                    </a:p>
                  </a:txBody>
                  <a:tcPr/>
                </a:tc>
                <a:tc>
                  <a:txBody>
                    <a:bodyPr/>
                    <a:lstStyle/>
                    <a:p>
                      <a:pPr algn="ctr"/>
                      <a:r>
                        <a:rPr lang="en-US" dirty="0" smtClean="0"/>
                        <a:t>1%</a:t>
                      </a:r>
                      <a:endParaRPr lang="en-US" dirty="0"/>
                    </a:p>
                  </a:txBody>
                  <a:tcPr/>
                </a:tc>
              </a:tr>
              <a:tr h="370840">
                <a:tc>
                  <a:txBody>
                    <a:bodyPr/>
                    <a:lstStyle/>
                    <a:p>
                      <a:r>
                        <a:rPr lang="en-US" dirty="0" smtClean="0"/>
                        <a:t>Columbus</a:t>
                      </a:r>
                      <a:endParaRPr lang="en-US" dirty="0"/>
                    </a:p>
                  </a:txBody>
                  <a:tcPr/>
                </a:tc>
                <a:tc>
                  <a:txBody>
                    <a:bodyPr/>
                    <a:lstStyle/>
                    <a:p>
                      <a:pPr algn="ctr"/>
                      <a:r>
                        <a:rPr lang="en-US" dirty="0" smtClean="0"/>
                        <a:t>$17</a:t>
                      </a:r>
                      <a:endParaRPr lang="en-US" dirty="0"/>
                    </a:p>
                  </a:txBody>
                  <a:tcPr/>
                </a:tc>
                <a:tc>
                  <a:txBody>
                    <a:bodyPr/>
                    <a:lstStyle/>
                    <a:p>
                      <a:pPr algn="ctr"/>
                      <a:r>
                        <a:rPr lang="en-US" dirty="0" smtClean="0"/>
                        <a:t>21</a:t>
                      </a:r>
                      <a:endParaRPr lang="en-US" dirty="0"/>
                    </a:p>
                  </a:txBody>
                  <a:tcPr/>
                </a:tc>
                <a:tc>
                  <a:txBody>
                    <a:bodyPr/>
                    <a:lstStyle/>
                    <a:p>
                      <a:pPr algn="ctr"/>
                      <a:r>
                        <a:rPr lang="en-US" dirty="0" smtClean="0"/>
                        <a:t>24</a:t>
                      </a:r>
                      <a:endParaRPr lang="en-US" dirty="0"/>
                    </a:p>
                  </a:txBody>
                  <a:tcPr/>
                </a:tc>
                <a:tc>
                  <a:txBody>
                    <a:bodyPr/>
                    <a:lstStyle/>
                    <a:p>
                      <a:r>
                        <a:rPr lang="en-US" dirty="0" smtClean="0"/>
                        <a:t>$48,917</a:t>
                      </a:r>
                      <a:endParaRPr lang="en-US" dirty="0"/>
                    </a:p>
                  </a:txBody>
                  <a:tcPr/>
                </a:tc>
                <a:tc>
                  <a:txBody>
                    <a:bodyPr/>
                    <a:lstStyle/>
                    <a:p>
                      <a:pPr algn="ctr"/>
                      <a:r>
                        <a:rPr lang="en-US" dirty="0" smtClean="0"/>
                        <a:t>2%</a:t>
                      </a:r>
                      <a:endParaRPr lang="en-US" dirty="0"/>
                    </a:p>
                  </a:txBody>
                  <a:tcPr/>
                </a:tc>
              </a:tr>
              <a:tr h="370840">
                <a:tc>
                  <a:txBody>
                    <a:bodyPr/>
                    <a:lstStyle/>
                    <a:p>
                      <a:r>
                        <a:rPr lang="en-US" dirty="0" smtClean="0"/>
                        <a:t>Dayton</a:t>
                      </a:r>
                      <a:endParaRPr lang="en-US" dirty="0"/>
                    </a:p>
                  </a:txBody>
                  <a:tcPr/>
                </a:tc>
                <a:tc>
                  <a:txBody>
                    <a:bodyPr/>
                    <a:lstStyle/>
                    <a:p>
                      <a:pPr algn="ctr"/>
                      <a:r>
                        <a:rPr lang="en-US" dirty="0" smtClean="0"/>
                        <a:t>$19</a:t>
                      </a:r>
                      <a:endParaRPr lang="en-US" dirty="0"/>
                    </a:p>
                  </a:txBody>
                  <a:tcPr/>
                </a:tc>
                <a:tc>
                  <a:txBody>
                    <a:bodyPr/>
                    <a:lstStyle/>
                    <a:p>
                      <a:pPr algn="ctr"/>
                      <a:r>
                        <a:rPr lang="en-US" dirty="0" smtClean="0"/>
                        <a:t>21</a:t>
                      </a:r>
                      <a:endParaRPr lang="en-US" dirty="0"/>
                    </a:p>
                  </a:txBody>
                  <a:tcPr/>
                </a:tc>
                <a:tc>
                  <a:txBody>
                    <a:bodyPr/>
                    <a:lstStyle/>
                    <a:p>
                      <a:pPr algn="ctr"/>
                      <a:r>
                        <a:rPr lang="en-US" dirty="0" smtClean="0"/>
                        <a:t>23</a:t>
                      </a:r>
                      <a:endParaRPr lang="en-US" dirty="0"/>
                    </a:p>
                  </a:txBody>
                  <a:tcPr/>
                </a:tc>
                <a:tc>
                  <a:txBody>
                    <a:bodyPr/>
                    <a:lstStyle/>
                    <a:p>
                      <a:r>
                        <a:rPr lang="en-US" dirty="0" smtClean="0"/>
                        <a:t>$48,048</a:t>
                      </a:r>
                      <a:endParaRPr lang="en-US" dirty="0"/>
                    </a:p>
                  </a:txBody>
                  <a:tcPr/>
                </a:tc>
                <a:tc>
                  <a:txBody>
                    <a:bodyPr/>
                    <a:lstStyle/>
                    <a:p>
                      <a:pPr algn="ctr"/>
                      <a:r>
                        <a:rPr lang="en-US" dirty="0" smtClean="0"/>
                        <a:t>1%</a:t>
                      </a:r>
                      <a:endParaRPr lang="en-US" dirty="0"/>
                    </a:p>
                  </a:txBody>
                  <a:tcPr/>
                </a:tc>
              </a:tr>
              <a:tr h="370840">
                <a:tc>
                  <a:txBody>
                    <a:bodyPr/>
                    <a:lstStyle/>
                    <a:p>
                      <a:r>
                        <a:rPr lang="en-US" dirty="0" smtClean="0"/>
                        <a:t>Lima</a:t>
                      </a:r>
                      <a:endParaRPr lang="en-US" dirty="0"/>
                    </a:p>
                  </a:txBody>
                  <a:tcPr/>
                </a:tc>
                <a:tc>
                  <a:txBody>
                    <a:bodyPr/>
                    <a:lstStyle/>
                    <a:p>
                      <a:pPr algn="ctr"/>
                      <a:r>
                        <a:rPr lang="en-US" dirty="0" smtClean="0"/>
                        <a:t>$18</a:t>
                      </a:r>
                      <a:endParaRPr lang="en-US" dirty="0"/>
                    </a:p>
                  </a:txBody>
                  <a:tcPr/>
                </a:tc>
                <a:tc>
                  <a:txBody>
                    <a:bodyPr/>
                    <a:lstStyle/>
                    <a:p>
                      <a:pPr algn="ctr"/>
                      <a:r>
                        <a:rPr lang="en-US" dirty="0" smtClean="0"/>
                        <a:t>20</a:t>
                      </a:r>
                      <a:endParaRPr lang="en-US" dirty="0"/>
                    </a:p>
                  </a:txBody>
                  <a:tcPr/>
                </a:tc>
                <a:tc>
                  <a:txBody>
                    <a:bodyPr/>
                    <a:lstStyle/>
                    <a:p>
                      <a:pPr algn="ctr"/>
                      <a:r>
                        <a:rPr lang="en-US" dirty="0" smtClean="0"/>
                        <a:t>22</a:t>
                      </a:r>
                      <a:endParaRPr lang="en-US" dirty="0"/>
                    </a:p>
                  </a:txBody>
                  <a:tcPr/>
                </a:tc>
                <a:tc>
                  <a:txBody>
                    <a:bodyPr/>
                    <a:lstStyle/>
                    <a:p>
                      <a:r>
                        <a:rPr lang="en-US" dirty="0" smtClean="0"/>
                        <a:t>$44,616</a:t>
                      </a:r>
                      <a:endParaRPr lang="en-US" dirty="0"/>
                    </a:p>
                  </a:txBody>
                  <a:tcPr/>
                </a:tc>
                <a:tc>
                  <a:txBody>
                    <a:bodyPr/>
                    <a:lstStyle/>
                    <a:p>
                      <a:pPr algn="ctr"/>
                      <a:r>
                        <a:rPr lang="en-US" dirty="0" smtClean="0"/>
                        <a:t>2%</a:t>
                      </a:r>
                      <a:endParaRPr lang="en-US" dirty="0"/>
                    </a:p>
                  </a:txBody>
                  <a:tcPr/>
                </a:tc>
              </a:tr>
              <a:tr h="370840">
                <a:tc>
                  <a:txBody>
                    <a:bodyPr/>
                    <a:lstStyle/>
                    <a:p>
                      <a:r>
                        <a:rPr lang="en-US" dirty="0" smtClean="0"/>
                        <a:t>Mansfield</a:t>
                      </a:r>
                      <a:endParaRPr lang="en-US" dirty="0"/>
                    </a:p>
                  </a:txBody>
                  <a:tcPr/>
                </a:tc>
                <a:tc>
                  <a:txBody>
                    <a:bodyPr/>
                    <a:lstStyle/>
                    <a:p>
                      <a:pPr algn="ctr"/>
                      <a:r>
                        <a:rPr lang="en-US" dirty="0" smtClean="0"/>
                        <a:t>$16</a:t>
                      </a:r>
                      <a:endParaRPr lang="en-US" dirty="0"/>
                    </a:p>
                  </a:txBody>
                  <a:tcPr/>
                </a:tc>
                <a:tc>
                  <a:txBody>
                    <a:bodyPr/>
                    <a:lstStyle/>
                    <a:p>
                      <a:pPr algn="ctr"/>
                      <a:r>
                        <a:rPr lang="en-US" dirty="0" smtClean="0"/>
                        <a:t>16</a:t>
                      </a:r>
                      <a:endParaRPr lang="en-US" dirty="0"/>
                    </a:p>
                  </a:txBody>
                  <a:tcPr/>
                </a:tc>
                <a:tc>
                  <a:txBody>
                    <a:bodyPr/>
                    <a:lstStyle/>
                    <a:p>
                      <a:pPr algn="ctr"/>
                      <a:r>
                        <a:rPr lang="en-US" dirty="0" smtClean="0"/>
                        <a:t>17</a:t>
                      </a:r>
                      <a:endParaRPr lang="en-US" dirty="0"/>
                    </a:p>
                  </a:txBody>
                  <a:tcPr/>
                </a:tc>
                <a:tc>
                  <a:txBody>
                    <a:bodyPr/>
                    <a:lstStyle/>
                    <a:p>
                      <a:r>
                        <a:rPr lang="en-US" dirty="0" smtClean="0"/>
                        <a:t>$37,134</a:t>
                      </a:r>
                      <a:endParaRPr lang="en-US" dirty="0"/>
                    </a:p>
                  </a:txBody>
                  <a:tcPr/>
                </a:tc>
                <a:tc>
                  <a:txBody>
                    <a:bodyPr/>
                    <a:lstStyle/>
                    <a:p>
                      <a:pPr algn="ctr"/>
                      <a:r>
                        <a:rPr lang="en-US" dirty="0" smtClean="0"/>
                        <a:t>n/a</a:t>
                      </a:r>
                      <a:endParaRPr lang="en-US" dirty="0"/>
                    </a:p>
                  </a:txBody>
                  <a:tcPr/>
                </a:tc>
              </a:tr>
              <a:tr h="370840">
                <a:tc>
                  <a:txBody>
                    <a:bodyPr/>
                    <a:lstStyle/>
                    <a:p>
                      <a:r>
                        <a:rPr lang="en-US" dirty="0" smtClean="0"/>
                        <a:t>Springfield</a:t>
                      </a:r>
                      <a:endParaRPr lang="en-US" dirty="0"/>
                    </a:p>
                  </a:txBody>
                  <a:tcPr/>
                </a:tc>
                <a:tc>
                  <a:txBody>
                    <a:bodyPr/>
                    <a:lstStyle/>
                    <a:p>
                      <a:pPr algn="ctr"/>
                      <a:r>
                        <a:rPr lang="en-US" dirty="0" smtClean="0"/>
                        <a:t>$19</a:t>
                      </a:r>
                      <a:endParaRPr lang="en-US" dirty="0"/>
                    </a:p>
                  </a:txBody>
                  <a:tcPr/>
                </a:tc>
                <a:tc>
                  <a:txBody>
                    <a:bodyPr/>
                    <a:lstStyle/>
                    <a:p>
                      <a:pPr algn="ctr"/>
                      <a:r>
                        <a:rPr lang="en-US" dirty="0" smtClean="0"/>
                        <a:t>19</a:t>
                      </a:r>
                      <a:endParaRPr lang="en-US" dirty="0"/>
                    </a:p>
                  </a:txBody>
                  <a:tcPr/>
                </a:tc>
                <a:tc>
                  <a:txBody>
                    <a:bodyPr/>
                    <a:lstStyle/>
                    <a:p>
                      <a:pPr algn="ctr"/>
                      <a:r>
                        <a:rPr lang="en-US" dirty="0" smtClean="0"/>
                        <a:t>19</a:t>
                      </a:r>
                      <a:endParaRPr lang="en-US" dirty="0"/>
                    </a:p>
                  </a:txBody>
                  <a:tcPr/>
                </a:tc>
                <a:tc>
                  <a:txBody>
                    <a:bodyPr/>
                    <a:lstStyle/>
                    <a:p>
                      <a:r>
                        <a:rPr lang="en-US" dirty="0" smtClean="0"/>
                        <a:t>$43,472</a:t>
                      </a:r>
                      <a:endParaRPr lang="en-US" dirty="0"/>
                    </a:p>
                  </a:txBody>
                  <a:tcPr/>
                </a:tc>
                <a:tc>
                  <a:txBody>
                    <a:bodyPr/>
                    <a:lstStyle/>
                    <a:p>
                      <a:pPr algn="ctr"/>
                      <a:r>
                        <a:rPr lang="en-US" dirty="0" smtClean="0"/>
                        <a:t>2%</a:t>
                      </a:r>
                      <a:endParaRPr lang="en-US" dirty="0"/>
                    </a:p>
                  </a:txBody>
                  <a:tcPr/>
                </a:tc>
              </a:tr>
              <a:tr h="370840">
                <a:tc>
                  <a:txBody>
                    <a:bodyPr/>
                    <a:lstStyle/>
                    <a:p>
                      <a:r>
                        <a:rPr lang="en-US" dirty="0" smtClean="0"/>
                        <a:t>Toledo</a:t>
                      </a:r>
                      <a:endParaRPr lang="en-US" dirty="0"/>
                    </a:p>
                  </a:txBody>
                  <a:tcPr/>
                </a:tc>
                <a:tc>
                  <a:txBody>
                    <a:bodyPr/>
                    <a:lstStyle/>
                    <a:p>
                      <a:pPr algn="ctr"/>
                      <a:r>
                        <a:rPr lang="en-US" dirty="0" smtClean="0"/>
                        <a:t>$17</a:t>
                      </a:r>
                      <a:endParaRPr lang="en-US" dirty="0"/>
                    </a:p>
                  </a:txBody>
                  <a:tcPr/>
                </a:tc>
                <a:tc>
                  <a:txBody>
                    <a:bodyPr/>
                    <a:lstStyle/>
                    <a:p>
                      <a:pPr algn="ctr"/>
                      <a:r>
                        <a:rPr lang="en-US" dirty="0" smtClean="0"/>
                        <a:t>20</a:t>
                      </a:r>
                      <a:endParaRPr lang="en-US" dirty="0"/>
                    </a:p>
                  </a:txBody>
                  <a:tcPr/>
                </a:tc>
                <a:tc>
                  <a:txBody>
                    <a:bodyPr/>
                    <a:lstStyle/>
                    <a:p>
                      <a:pPr algn="ctr"/>
                      <a:r>
                        <a:rPr lang="en-US" dirty="0" smtClean="0"/>
                        <a:t>23</a:t>
                      </a:r>
                      <a:endParaRPr lang="en-US" dirty="0"/>
                    </a:p>
                  </a:txBody>
                  <a:tcPr/>
                </a:tc>
                <a:tc>
                  <a:txBody>
                    <a:bodyPr/>
                    <a:lstStyle/>
                    <a:p>
                      <a:r>
                        <a:rPr lang="en-US" dirty="0" smtClean="0"/>
                        <a:t>$45,554</a:t>
                      </a:r>
                      <a:endParaRPr lang="en-US" dirty="0"/>
                    </a:p>
                  </a:txBody>
                  <a:tcPr/>
                </a:tc>
                <a:tc>
                  <a:txBody>
                    <a:bodyPr/>
                    <a:lstStyle/>
                    <a:p>
                      <a:pPr algn="ctr"/>
                      <a:r>
                        <a:rPr lang="en-US" dirty="0" smtClean="0"/>
                        <a:t>1%</a:t>
                      </a:r>
                      <a:endParaRPr lang="en-US" dirty="0"/>
                    </a:p>
                  </a:txBody>
                  <a:tcPr/>
                </a:tc>
              </a:tr>
              <a:tr h="370840">
                <a:tc>
                  <a:txBody>
                    <a:bodyPr/>
                    <a:lstStyle/>
                    <a:p>
                      <a:r>
                        <a:rPr lang="en-US" dirty="0" smtClean="0"/>
                        <a:t>Youngstown</a:t>
                      </a:r>
                      <a:endParaRPr lang="en-US" dirty="0"/>
                    </a:p>
                  </a:txBody>
                  <a:tcPr/>
                </a:tc>
                <a:tc>
                  <a:txBody>
                    <a:bodyPr/>
                    <a:lstStyle/>
                    <a:p>
                      <a:pPr algn="ctr"/>
                      <a:r>
                        <a:rPr lang="en-US" dirty="0" smtClean="0"/>
                        <a:t>$16</a:t>
                      </a:r>
                      <a:endParaRPr lang="en-US" dirty="0"/>
                    </a:p>
                  </a:txBody>
                  <a:tcPr/>
                </a:tc>
                <a:tc>
                  <a:txBody>
                    <a:bodyPr/>
                    <a:lstStyle/>
                    <a:p>
                      <a:pPr algn="ctr"/>
                      <a:r>
                        <a:rPr lang="en-US" dirty="0" smtClean="0"/>
                        <a:t>20</a:t>
                      </a:r>
                      <a:endParaRPr lang="en-US" dirty="0"/>
                    </a:p>
                  </a:txBody>
                  <a:tcPr/>
                </a:tc>
                <a:tc>
                  <a:txBody>
                    <a:bodyPr/>
                    <a:lstStyle/>
                    <a:p>
                      <a:pPr algn="ctr"/>
                      <a:r>
                        <a:rPr lang="en-US" dirty="0" smtClean="0"/>
                        <a:t>23</a:t>
                      </a:r>
                      <a:endParaRPr lang="en-US" dirty="0"/>
                    </a:p>
                  </a:txBody>
                  <a:tcPr/>
                </a:tc>
                <a:tc>
                  <a:txBody>
                    <a:bodyPr/>
                    <a:lstStyle/>
                    <a:p>
                      <a:r>
                        <a:rPr lang="en-US" dirty="0" smtClean="0"/>
                        <a:t>$45,760</a:t>
                      </a:r>
                      <a:endParaRPr lang="en-US" dirty="0"/>
                    </a:p>
                  </a:txBody>
                  <a:tcPr/>
                </a:tc>
                <a:tc>
                  <a:txBody>
                    <a:bodyPr/>
                    <a:lstStyle/>
                    <a:p>
                      <a:pPr algn="ctr"/>
                      <a:r>
                        <a:rPr lang="en-US" dirty="0" smtClean="0"/>
                        <a:t>5%</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1A8B43E9-7A68-2746-BE77-F6D54F022ACE}" type="slidenum">
              <a:rPr lang="en-US" smtClean="0"/>
              <a:pPr/>
              <a:t>25</a:t>
            </a:fld>
            <a:endParaRPr lang="en-US" dirty="0"/>
          </a:p>
        </p:txBody>
      </p:sp>
      <p:sp>
        <p:nvSpPr>
          <p:cNvPr id="6" name="TextBox 5"/>
          <p:cNvSpPr txBox="1"/>
          <p:nvPr/>
        </p:nvSpPr>
        <p:spPr>
          <a:xfrm>
            <a:off x="133164" y="6581001"/>
            <a:ext cx="3080074" cy="276999"/>
          </a:xfrm>
          <a:prstGeom prst="rect">
            <a:avLst/>
          </a:prstGeom>
          <a:noFill/>
        </p:spPr>
        <p:txBody>
          <a:bodyPr wrap="none" rtlCol="0">
            <a:spAutoFit/>
          </a:bodyPr>
          <a:lstStyle/>
          <a:p>
            <a:r>
              <a:rPr lang="en-US" sz="1200" dirty="0" smtClean="0"/>
              <a:t>Source:  </a:t>
            </a:r>
            <a:r>
              <a:rPr lang="en-US" sz="1200" dirty="0" err="1" smtClean="0"/>
              <a:t>Genworth</a:t>
            </a:r>
            <a:r>
              <a:rPr lang="en-US" sz="1200" dirty="0" smtClean="0"/>
              <a:t> Cost of Care Survey 2015</a:t>
            </a:r>
            <a:endParaRPr lang="en-US" sz="1200" dirty="0"/>
          </a:p>
        </p:txBody>
      </p:sp>
    </p:spTree>
    <p:extLst>
      <p:ext uri="{BB962C8B-B14F-4D97-AF65-F5344CB8AC3E}">
        <p14:creationId xmlns:p14="http://schemas.microsoft.com/office/powerpoint/2010/main" val="3768850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080"/>
            <a:ext cx="6640690" cy="1340462"/>
          </a:xfrm>
        </p:spPr>
        <p:txBody>
          <a:bodyPr/>
          <a:lstStyle/>
          <a:p>
            <a:r>
              <a:rPr lang="en-US" dirty="0" smtClean="0"/>
              <a:t>Partnership Product Possible Changes</a:t>
            </a:r>
            <a:endParaRPr lang="en-US" dirty="0"/>
          </a:p>
        </p:txBody>
      </p:sp>
      <p:sp>
        <p:nvSpPr>
          <p:cNvPr id="3" name="Content Placeholder 2"/>
          <p:cNvSpPr>
            <a:spLocks noGrp="1"/>
          </p:cNvSpPr>
          <p:nvPr>
            <p:ph idx="1"/>
          </p:nvPr>
        </p:nvSpPr>
        <p:spPr/>
        <p:txBody>
          <a:bodyPr>
            <a:normAutofit/>
          </a:bodyPr>
          <a:lstStyle/>
          <a:p>
            <a:r>
              <a:rPr lang="en-US" dirty="0" smtClean="0"/>
              <a:t>A plan designed today with a 1% or 2% compound inflation option could keep pace with the historic increases in home care costs</a:t>
            </a:r>
          </a:p>
          <a:p>
            <a:r>
              <a:rPr lang="en-US" dirty="0" smtClean="0"/>
              <a:t>Ohio lags behind other states</a:t>
            </a:r>
          </a:p>
          <a:p>
            <a:pPr lvl="1"/>
            <a:r>
              <a:rPr lang="en-US" dirty="0" smtClean="0"/>
              <a:t>At least 21 states now allow for 1% for all ages</a:t>
            </a:r>
          </a:p>
        </p:txBody>
      </p:sp>
      <p:sp>
        <p:nvSpPr>
          <p:cNvPr id="4" name="Slide Number Placeholder 3"/>
          <p:cNvSpPr>
            <a:spLocks noGrp="1"/>
          </p:cNvSpPr>
          <p:nvPr>
            <p:ph type="sldNum" sz="quarter" idx="12"/>
          </p:nvPr>
        </p:nvSpPr>
        <p:spPr/>
        <p:txBody>
          <a:bodyPr/>
          <a:lstStyle/>
          <a:p>
            <a:fld id="{1A8B43E9-7A68-2746-BE77-F6D54F022ACE}" type="slidenum">
              <a:rPr lang="en-US" smtClean="0"/>
              <a:pPr/>
              <a:t>26</a:t>
            </a:fld>
            <a:endParaRPr lang="en-US" dirty="0"/>
          </a:p>
        </p:txBody>
      </p:sp>
    </p:spTree>
    <p:extLst>
      <p:ext uri="{BB962C8B-B14F-4D97-AF65-F5344CB8AC3E}">
        <p14:creationId xmlns:p14="http://schemas.microsoft.com/office/powerpoint/2010/main" val="1312638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080"/>
            <a:ext cx="6640690" cy="1340462"/>
          </a:xfrm>
        </p:spPr>
        <p:txBody>
          <a:bodyPr/>
          <a:lstStyle/>
          <a:p>
            <a:r>
              <a:rPr lang="en-US" dirty="0" smtClean="0"/>
              <a:t>Partnership Product Possible Changes (cont’d)</a:t>
            </a:r>
            <a:endParaRPr lang="en-US" dirty="0"/>
          </a:p>
        </p:txBody>
      </p:sp>
      <p:sp>
        <p:nvSpPr>
          <p:cNvPr id="3" name="Content Placeholder 2"/>
          <p:cNvSpPr>
            <a:spLocks noGrp="1"/>
          </p:cNvSpPr>
          <p:nvPr>
            <p:ph idx="1"/>
          </p:nvPr>
        </p:nvSpPr>
        <p:spPr/>
        <p:txBody>
          <a:bodyPr>
            <a:normAutofit/>
          </a:bodyPr>
          <a:lstStyle/>
          <a:p>
            <a:r>
              <a:rPr lang="en-US" dirty="0" smtClean="0"/>
              <a:t>Premiums for a 55 year-old couple, male and female, showing the difference inflation rides can make</a:t>
            </a:r>
          </a:p>
          <a:p>
            <a:r>
              <a:rPr lang="en-US" dirty="0" smtClean="0"/>
              <a:t>$170/day, 3-year total benefit*</a:t>
            </a:r>
          </a:p>
          <a:p>
            <a:endParaRPr lang="en-US" dirty="0" smtClean="0"/>
          </a:p>
        </p:txBody>
      </p:sp>
      <p:sp>
        <p:nvSpPr>
          <p:cNvPr id="4" name="Slide Number Placeholder 3"/>
          <p:cNvSpPr>
            <a:spLocks noGrp="1"/>
          </p:cNvSpPr>
          <p:nvPr>
            <p:ph type="sldNum" sz="quarter" idx="12"/>
          </p:nvPr>
        </p:nvSpPr>
        <p:spPr/>
        <p:txBody>
          <a:bodyPr/>
          <a:lstStyle/>
          <a:p>
            <a:fld id="{1A8B43E9-7A68-2746-BE77-F6D54F022ACE}" type="slidenum">
              <a:rPr lang="en-US" smtClean="0"/>
              <a:pPr/>
              <a:t>27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94083584"/>
              </p:ext>
            </p:extLst>
          </p:nvPr>
        </p:nvGraphicFramePr>
        <p:xfrm>
          <a:off x="1373080" y="4663370"/>
          <a:ext cx="6096000" cy="12852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1% Compound</a:t>
                      </a:r>
                      <a:endParaRPr lang="en-US" dirty="0"/>
                    </a:p>
                  </a:txBody>
                  <a:tcPr/>
                </a:tc>
                <a:tc>
                  <a:txBody>
                    <a:bodyPr/>
                    <a:lstStyle/>
                    <a:p>
                      <a:r>
                        <a:rPr lang="en-US" dirty="0" smtClean="0"/>
                        <a:t>3% Compound</a:t>
                      </a:r>
                      <a:endParaRPr lang="en-US" dirty="0"/>
                    </a:p>
                  </a:txBody>
                  <a:tcPr/>
                </a:tc>
                <a:tc>
                  <a:txBody>
                    <a:bodyPr/>
                    <a:lstStyle/>
                    <a:p>
                      <a:r>
                        <a:rPr lang="en-US" dirty="0" smtClean="0"/>
                        <a:t>5% Compound</a:t>
                      </a:r>
                      <a:endParaRPr lang="en-US" dirty="0"/>
                    </a:p>
                  </a:txBody>
                  <a:tcPr/>
                </a:tc>
              </a:tr>
              <a:tr h="370840">
                <a:tc>
                  <a:txBody>
                    <a:bodyPr/>
                    <a:lstStyle/>
                    <a:p>
                      <a:pPr algn="ctr"/>
                      <a:r>
                        <a:rPr lang="en-US" dirty="0" smtClean="0"/>
                        <a:t>$3,287.21 </a:t>
                      </a:r>
                      <a:br>
                        <a:rPr lang="en-US" dirty="0" smtClean="0"/>
                      </a:br>
                      <a:r>
                        <a:rPr lang="en-US" dirty="0" smtClean="0"/>
                        <a:t>or</a:t>
                      </a:r>
                      <a:br>
                        <a:rPr lang="en-US" dirty="0" smtClean="0"/>
                      </a:br>
                      <a:r>
                        <a:rPr lang="en-US" dirty="0" smtClean="0"/>
                        <a:t>$137/</a:t>
                      </a:r>
                      <a:r>
                        <a:rPr lang="en-US" dirty="0" err="1" smtClean="0"/>
                        <a:t>mo</a:t>
                      </a:r>
                      <a:r>
                        <a:rPr lang="en-US" dirty="0" smtClean="0"/>
                        <a:t> each</a:t>
                      </a:r>
                      <a:endParaRPr lang="en-US" dirty="0"/>
                    </a:p>
                  </a:txBody>
                  <a:tcPr/>
                </a:tc>
                <a:tc>
                  <a:txBody>
                    <a:bodyPr/>
                    <a:lstStyle/>
                    <a:p>
                      <a:pPr algn="ctr"/>
                      <a:r>
                        <a:rPr lang="en-US" dirty="0" smtClean="0"/>
                        <a:t>$4,941.50</a:t>
                      </a:r>
                      <a:r>
                        <a:rPr lang="en-US" baseline="0" dirty="0" smtClean="0"/>
                        <a:t> </a:t>
                      </a:r>
                      <a:br>
                        <a:rPr lang="en-US" baseline="0" dirty="0" smtClean="0"/>
                      </a:br>
                      <a:r>
                        <a:rPr lang="en-US" baseline="0" dirty="0" smtClean="0"/>
                        <a:t>or</a:t>
                      </a:r>
                      <a:br>
                        <a:rPr lang="en-US" baseline="0" dirty="0" smtClean="0"/>
                      </a:br>
                      <a:r>
                        <a:rPr lang="en-US" baseline="0" dirty="0" smtClean="0"/>
                        <a:t>$206/</a:t>
                      </a:r>
                      <a:r>
                        <a:rPr lang="en-US" baseline="0" dirty="0" err="1" smtClean="0"/>
                        <a:t>mo</a:t>
                      </a:r>
                      <a:r>
                        <a:rPr lang="en-US" baseline="0" dirty="0" smtClean="0"/>
                        <a:t> each</a:t>
                      </a:r>
                      <a:endParaRPr lang="en-US" dirty="0"/>
                    </a:p>
                  </a:txBody>
                  <a:tcPr/>
                </a:tc>
                <a:tc>
                  <a:txBody>
                    <a:bodyPr/>
                    <a:lstStyle/>
                    <a:p>
                      <a:pPr algn="ctr"/>
                      <a:r>
                        <a:rPr lang="en-US" dirty="0" smtClean="0"/>
                        <a:t>$9,578.60</a:t>
                      </a:r>
                    </a:p>
                    <a:p>
                      <a:pPr algn="ctr"/>
                      <a:r>
                        <a:rPr lang="en-US" dirty="0" smtClean="0"/>
                        <a:t>or</a:t>
                      </a:r>
                    </a:p>
                    <a:p>
                      <a:pPr algn="ctr"/>
                      <a:r>
                        <a:rPr lang="en-US" dirty="0" smtClean="0"/>
                        <a:t>$399/</a:t>
                      </a:r>
                      <a:r>
                        <a:rPr lang="en-US" dirty="0" err="1" smtClean="0"/>
                        <a:t>mo</a:t>
                      </a:r>
                      <a:r>
                        <a:rPr lang="en-US" baseline="0" dirty="0" smtClean="0"/>
                        <a:t> each</a:t>
                      </a:r>
                      <a:endParaRPr lang="en-US" dirty="0" smtClean="0"/>
                    </a:p>
                  </a:txBody>
                  <a:tcPr/>
                </a:tc>
              </a:tr>
            </a:tbl>
          </a:graphicData>
        </a:graphic>
      </p:graphicFrame>
      <p:sp>
        <p:nvSpPr>
          <p:cNvPr id="6" name="TextBox 5"/>
          <p:cNvSpPr txBox="1"/>
          <p:nvPr/>
        </p:nvSpPr>
        <p:spPr>
          <a:xfrm>
            <a:off x="683580" y="6033830"/>
            <a:ext cx="1325812" cy="276999"/>
          </a:xfrm>
          <a:prstGeom prst="rect">
            <a:avLst/>
          </a:prstGeom>
          <a:noFill/>
        </p:spPr>
        <p:txBody>
          <a:bodyPr wrap="none" rtlCol="0">
            <a:spAutoFit/>
          </a:bodyPr>
          <a:lstStyle/>
          <a:p>
            <a:r>
              <a:rPr lang="en-US" sz="1200" dirty="0" smtClean="0"/>
              <a:t>* Quoted in 2014</a:t>
            </a:r>
            <a:endParaRPr lang="en-US" sz="1200" dirty="0"/>
          </a:p>
        </p:txBody>
      </p:sp>
    </p:spTree>
    <p:extLst>
      <p:ext uri="{BB962C8B-B14F-4D97-AF65-F5344CB8AC3E}">
        <p14:creationId xmlns:p14="http://schemas.microsoft.com/office/powerpoint/2010/main" val="3953744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080"/>
            <a:ext cx="6640690" cy="1340462"/>
          </a:xfrm>
        </p:spPr>
        <p:txBody>
          <a:bodyPr/>
          <a:lstStyle/>
          <a:p>
            <a:r>
              <a:rPr lang="en-US" dirty="0" smtClean="0"/>
              <a:t>Partnership Product Possible Changes (cont’d)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Research indicated that these monthly price points boost purchase interest:</a:t>
            </a:r>
          </a:p>
          <a:p>
            <a:pPr lvl="1"/>
            <a:r>
              <a:rPr lang="en-US" dirty="0" smtClean="0"/>
              <a:t>Ages 45-51:	$75/</a:t>
            </a:r>
            <a:r>
              <a:rPr lang="en-US" dirty="0" err="1" smtClean="0"/>
              <a:t>mo</a:t>
            </a:r>
            <a:r>
              <a:rPr lang="en-US" dirty="0" smtClean="0"/>
              <a:t> each</a:t>
            </a:r>
          </a:p>
          <a:p>
            <a:pPr lvl="1"/>
            <a:r>
              <a:rPr lang="en-US" dirty="0" smtClean="0"/>
              <a:t>Ages 52-58:  $100/</a:t>
            </a:r>
            <a:r>
              <a:rPr lang="en-US" dirty="0" err="1" smtClean="0"/>
              <a:t>mo</a:t>
            </a:r>
            <a:r>
              <a:rPr lang="en-US" dirty="0" smtClean="0"/>
              <a:t> each</a:t>
            </a:r>
          </a:p>
          <a:p>
            <a:pPr lvl="1"/>
            <a:r>
              <a:rPr lang="en-US" dirty="0" smtClean="0"/>
              <a:t>Ages 59-65: $150/</a:t>
            </a:r>
            <a:r>
              <a:rPr lang="en-US" dirty="0" err="1" smtClean="0"/>
              <a:t>mo</a:t>
            </a:r>
            <a:r>
              <a:rPr lang="en-US" dirty="0" smtClean="0"/>
              <a:t> each</a:t>
            </a:r>
          </a:p>
          <a:p>
            <a:r>
              <a:rPr lang="en-US" dirty="0" smtClean="0"/>
              <a:t>Of consumers who said they would not consider purchasing </a:t>
            </a:r>
            <a:r>
              <a:rPr lang="en-US" dirty="0" err="1" smtClean="0"/>
              <a:t>LTCi</a:t>
            </a:r>
            <a:r>
              <a:rPr lang="en-US" dirty="0" smtClean="0"/>
              <a:t>, 75% cited cost as the primary reason</a:t>
            </a:r>
          </a:p>
          <a:p>
            <a:r>
              <a:rPr lang="en-US" dirty="0" smtClean="0"/>
              <a:t>When presented with newer lower cost approaches to plan design, consumer interest almost doubled overall, from 14% to 30% when compared to traditional plan designs.</a:t>
            </a:r>
          </a:p>
          <a:p>
            <a:pPr lvl="1"/>
            <a:r>
              <a:rPr lang="en-US" dirty="0" smtClean="0"/>
              <a:t>Among 45-51 year olds interest tripled from 11% to 36%</a:t>
            </a:r>
          </a:p>
        </p:txBody>
      </p:sp>
      <p:sp>
        <p:nvSpPr>
          <p:cNvPr id="4" name="Slide Number Placeholder 3"/>
          <p:cNvSpPr>
            <a:spLocks noGrp="1"/>
          </p:cNvSpPr>
          <p:nvPr>
            <p:ph type="sldNum" sz="quarter" idx="12"/>
          </p:nvPr>
        </p:nvSpPr>
        <p:spPr/>
        <p:txBody>
          <a:bodyPr/>
          <a:lstStyle/>
          <a:p>
            <a:fld id="{1A8B43E9-7A68-2746-BE77-F6D54F022ACE}" type="slidenum">
              <a:rPr lang="en-US" smtClean="0"/>
              <a:pPr/>
              <a:t>28</a:t>
            </a:fld>
            <a:endParaRPr lang="en-US" dirty="0"/>
          </a:p>
        </p:txBody>
      </p:sp>
      <p:sp>
        <p:nvSpPr>
          <p:cNvPr id="5" name="TextBox 4"/>
          <p:cNvSpPr txBox="1"/>
          <p:nvPr/>
        </p:nvSpPr>
        <p:spPr>
          <a:xfrm>
            <a:off x="683580" y="6033830"/>
            <a:ext cx="7341369" cy="461665"/>
          </a:xfrm>
          <a:prstGeom prst="rect">
            <a:avLst/>
          </a:prstGeom>
          <a:noFill/>
        </p:spPr>
        <p:txBody>
          <a:bodyPr wrap="none" rtlCol="0">
            <a:spAutoFit/>
          </a:bodyPr>
          <a:lstStyle/>
          <a:p>
            <a:r>
              <a:rPr lang="en-US" sz="1200" dirty="0" smtClean="0"/>
              <a:t>Source:  John Hancock’s 2012 Study of Consumer Behavior – Factors that influence </a:t>
            </a:r>
            <a:r>
              <a:rPr lang="en-US" sz="1200" dirty="0" err="1" smtClean="0"/>
              <a:t>LTCi</a:t>
            </a:r>
            <a:r>
              <a:rPr lang="en-US" sz="1200" dirty="0" smtClean="0"/>
              <a:t> purchase decisions.  </a:t>
            </a:r>
            <a:br>
              <a:rPr lang="en-US" sz="1200" dirty="0" smtClean="0"/>
            </a:br>
            <a:r>
              <a:rPr lang="en-US" sz="1200" dirty="0" smtClean="0"/>
              <a:t>Conducted by Forbes Consulting Group in Fall 2012.</a:t>
            </a:r>
            <a:endParaRPr lang="en-US" sz="1200" dirty="0"/>
          </a:p>
        </p:txBody>
      </p:sp>
    </p:spTree>
    <p:extLst>
      <p:ext uri="{BB962C8B-B14F-4D97-AF65-F5344CB8AC3E}">
        <p14:creationId xmlns:p14="http://schemas.microsoft.com/office/powerpoint/2010/main" val="3484801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Insurers may be tentative about issuing group PQ coverage </a:t>
            </a:r>
          </a:p>
          <a:p>
            <a:pPr lvl="1"/>
            <a:r>
              <a:rPr lang="en-US" dirty="0" smtClean="0"/>
              <a:t>Single-state employers may be more attractive</a:t>
            </a:r>
          </a:p>
          <a:p>
            <a:r>
              <a:rPr lang="en-US" dirty="0" smtClean="0"/>
              <a:t>Opportunities for incentives for employers? </a:t>
            </a:r>
            <a:endParaRPr lang="en-US" dirty="0"/>
          </a:p>
        </p:txBody>
      </p:sp>
      <p:sp>
        <p:nvSpPr>
          <p:cNvPr id="4" name="Slide Number Placeholder 3"/>
          <p:cNvSpPr>
            <a:spLocks noGrp="1"/>
          </p:cNvSpPr>
          <p:nvPr>
            <p:ph type="sldNum" sz="quarter" idx="12"/>
          </p:nvPr>
        </p:nvSpPr>
        <p:spPr/>
        <p:txBody>
          <a:bodyPr/>
          <a:lstStyle/>
          <a:p>
            <a:fld id="{1A8B43E9-7A68-2746-BE77-F6D54F022ACE}" type="slidenum">
              <a:rPr lang="en-US" smtClean="0"/>
              <a:pPr/>
              <a:t>29</a:t>
            </a:fld>
            <a:endParaRPr lang="en-US" dirty="0"/>
          </a:p>
        </p:txBody>
      </p:sp>
      <p:sp>
        <p:nvSpPr>
          <p:cNvPr id="5" name="Title 1"/>
          <p:cNvSpPr>
            <a:spLocks noGrp="1"/>
          </p:cNvSpPr>
          <p:nvPr>
            <p:ph type="title"/>
          </p:nvPr>
        </p:nvSpPr>
        <p:spPr>
          <a:xfrm>
            <a:off x="381000" y="230080"/>
            <a:ext cx="6640690" cy="1340462"/>
          </a:xfrm>
        </p:spPr>
        <p:txBody>
          <a:bodyPr/>
          <a:lstStyle/>
          <a:p>
            <a:r>
              <a:rPr lang="en-US" dirty="0" smtClean="0"/>
              <a:t>Partnership Product Possible Changes (cont’d)</a:t>
            </a:r>
            <a:endParaRPr lang="en-US" dirty="0"/>
          </a:p>
        </p:txBody>
      </p:sp>
    </p:spTree>
    <p:extLst>
      <p:ext uri="{BB962C8B-B14F-4D97-AF65-F5344CB8AC3E}">
        <p14:creationId xmlns:p14="http://schemas.microsoft.com/office/powerpoint/2010/main" val="326061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3690" y="99721"/>
            <a:ext cx="4980518" cy="1340462"/>
          </a:xfrm>
        </p:spPr>
        <p:txBody>
          <a:bodyPr>
            <a:normAutofit/>
          </a:bodyPr>
          <a:lstStyle/>
          <a:p>
            <a:r>
              <a:rPr lang="en-US" dirty="0"/>
              <a:t>Establishing focus:</a:t>
            </a:r>
          </a:p>
        </p:txBody>
      </p:sp>
      <p:sp>
        <p:nvSpPr>
          <p:cNvPr id="10" name="Rectangle 9"/>
          <p:cNvSpPr/>
          <p:nvPr/>
        </p:nvSpPr>
        <p:spPr>
          <a:xfrm>
            <a:off x="3391147" y="1440183"/>
            <a:ext cx="1986281" cy="685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p>
        </p:txBody>
      </p:sp>
      <p:sp>
        <p:nvSpPr>
          <p:cNvPr id="3" name="Rectangle 2"/>
          <p:cNvSpPr/>
          <p:nvPr/>
        </p:nvSpPr>
        <p:spPr>
          <a:xfrm>
            <a:off x="243213" y="1359763"/>
            <a:ext cx="7267340" cy="126153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solidFill>
                <a:latin typeface="Arial" panose="020B0604020202020204" pitchFamily="34" charset="0"/>
                <a:cs typeface="Arial" panose="020B0604020202020204" pitchFamily="34" charset="0"/>
              </a:rPr>
              <a:t>Over three meetings, the Ohio Pathways stakeholder group outlined the following priority focus areas for state level action: </a:t>
            </a:r>
          </a:p>
        </p:txBody>
      </p:sp>
      <p:pic>
        <p:nvPicPr>
          <p:cNvPr id="13" name="Content Placeholder 8"/>
          <p:cNvPicPr>
            <a:picLocks noGrp="1" noChangeAspect="1"/>
          </p:cNvPicPr>
          <p:nvPr>
            <p:ph idx="1"/>
          </p:nvPr>
        </p:nvPicPr>
        <p:blipFill>
          <a:blip r:embed="rId2"/>
          <a:stretch>
            <a:fillRect/>
          </a:stretch>
        </p:blipFill>
        <p:spPr>
          <a:xfrm>
            <a:off x="453691" y="2478515"/>
            <a:ext cx="7920896" cy="4605136"/>
          </a:xfrm>
          <a:prstGeom prst="rect">
            <a:avLst/>
          </a:prstGeom>
        </p:spPr>
      </p:pic>
    </p:spTree>
    <p:extLst>
      <p:ext uri="{BB962C8B-B14F-4D97-AF65-F5344CB8AC3E}">
        <p14:creationId xmlns:p14="http://schemas.microsoft.com/office/powerpoint/2010/main" val="3380015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 Product Challenges</a:t>
            </a:r>
            <a:endParaRPr lang="en-US" dirty="0"/>
          </a:p>
        </p:txBody>
      </p:sp>
      <p:sp>
        <p:nvSpPr>
          <p:cNvPr id="3" name="Content Placeholder 2"/>
          <p:cNvSpPr>
            <a:spLocks noGrp="1"/>
          </p:cNvSpPr>
          <p:nvPr>
            <p:ph idx="1"/>
          </p:nvPr>
        </p:nvSpPr>
        <p:spPr/>
        <p:txBody>
          <a:bodyPr/>
          <a:lstStyle/>
          <a:p>
            <a:r>
              <a:rPr lang="en-US" dirty="0" smtClean="0"/>
              <a:t>Notification of potential claimants</a:t>
            </a:r>
          </a:p>
          <a:p>
            <a:r>
              <a:rPr lang="en-US" dirty="0" smtClean="0"/>
              <a:t>Confused climate for </a:t>
            </a:r>
            <a:r>
              <a:rPr lang="en-US" dirty="0" err="1" smtClean="0"/>
              <a:t>LTCi</a:t>
            </a:r>
            <a:r>
              <a:rPr lang="en-US" dirty="0" smtClean="0"/>
              <a:t> sales</a:t>
            </a:r>
          </a:p>
          <a:p>
            <a:pPr lvl="1"/>
            <a:r>
              <a:rPr lang="en-US" dirty="0" smtClean="0"/>
              <a:t>Persuading buyers to purchase “short and fat” coverage vs. lifetime benefits</a:t>
            </a:r>
          </a:p>
        </p:txBody>
      </p:sp>
      <p:sp>
        <p:nvSpPr>
          <p:cNvPr id="4" name="Slide Number Placeholder 3"/>
          <p:cNvSpPr>
            <a:spLocks noGrp="1"/>
          </p:cNvSpPr>
          <p:nvPr>
            <p:ph type="sldNum" sz="quarter" idx="12"/>
          </p:nvPr>
        </p:nvSpPr>
        <p:spPr/>
        <p:txBody>
          <a:bodyPr/>
          <a:lstStyle/>
          <a:p>
            <a:fld id="{1A8B43E9-7A68-2746-BE77-F6D54F022ACE}" type="slidenum">
              <a:rPr lang="en-US" smtClean="0"/>
              <a:pPr/>
              <a:t>30</a:t>
            </a:fld>
            <a:endParaRPr lang="en-US" dirty="0"/>
          </a:p>
        </p:txBody>
      </p:sp>
    </p:spTree>
    <p:extLst>
      <p:ext uri="{BB962C8B-B14F-4D97-AF65-F5344CB8AC3E}">
        <p14:creationId xmlns:p14="http://schemas.microsoft.com/office/powerpoint/2010/main" val="186958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080"/>
            <a:ext cx="6640690" cy="1340462"/>
          </a:xfrm>
        </p:spPr>
        <p:txBody>
          <a:bodyPr/>
          <a:lstStyle/>
          <a:p>
            <a:r>
              <a:rPr lang="en-US" dirty="0" err="1" smtClean="0"/>
              <a:t>LTCi</a:t>
            </a:r>
            <a:r>
              <a:rPr lang="en-US" dirty="0" smtClean="0"/>
              <a:t> </a:t>
            </a:r>
            <a:br>
              <a:rPr lang="en-US" dirty="0" smtClean="0"/>
            </a:br>
            <a:r>
              <a:rPr lang="en-US" dirty="0" smtClean="0"/>
              <a:t>Possible Changes</a:t>
            </a:r>
            <a:endParaRPr lang="en-US" dirty="0"/>
          </a:p>
        </p:txBody>
      </p:sp>
      <p:sp>
        <p:nvSpPr>
          <p:cNvPr id="3" name="Content Placeholder 2"/>
          <p:cNvSpPr>
            <a:spLocks noGrp="1"/>
          </p:cNvSpPr>
          <p:nvPr>
            <p:ph idx="1"/>
          </p:nvPr>
        </p:nvSpPr>
        <p:spPr/>
        <p:txBody>
          <a:bodyPr>
            <a:normAutofit/>
          </a:bodyPr>
          <a:lstStyle/>
          <a:p>
            <a:r>
              <a:rPr lang="en-US" dirty="0" smtClean="0"/>
              <a:t>Life to </a:t>
            </a:r>
            <a:r>
              <a:rPr lang="en-US" dirty="0" err="1" smtClean="0"/>
              <a:t>LTCi</a:t>
            </a:r>
            <a:r>
              <a:rPr lang="en-US" dirty="0" smtClean="0"/>
              <a:t> conversion product has gained interest of MN, for example</a:t>
            </a:r>
          </a:p>
          <a:p>
            <a:r>
              <a:rPr lang="en-US" dirty="0" smtClean="0"/>
              <a:t>Adding non-medical home care to the Medicare supplement under consideration in MN, for example</a:t>
            </a:r>
          </a:p>
          <a:p>
            <a:r>
              <a:rPr lang="en-US" dirty="0" smtClean="0"/>
              <a:t>Enhanced education for </a:t>
            </a:r>
            <a:r>
              <a:rPr lang="en-US" dirty="0" err="1" smtClean="0"/>
              <a:t>LTCi</a:t>
            </a:r>
            <a:r>
              <a:rPr lang="en-US" dirty="0" smtClean="0"/>
              <a:t> sales</a:t>
            </a:r>
          </a:p>
          <a:p>
            <a:r>
              <a:rPr lang="en-US" dirty="0" smtClean="0"/>
              <a:t>Database changes for </a:t>
            </a:r>
            <a:r>
              <a:rPr lang="en-US" dirty="0" err="1" smtClean="0"/>
              <a:t>LTCi</a:t>
            </a:r>
            <a:r>
              <a:rPr lang="en-US" dirty="0" smtClean="0"/>
              <a:t> insured’s contacts</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1A8B43E9-7A68-2746-BE77-F6D54F022ACE}" type="slidenum">
              <a:rPr lang="en-US" smtClean="0"/>
              <a:pPr/>
              <a:t>31</a:t>
            </a:fld>
            <a:endParaRPr lang="en-US" dirty="0"/>
          </a:p>
        </p:txBody>
      </p:sp>
    </p:spTree>
    <p:extLst>
      <p:ext uri="{BB962C8B-B14F-4D97-AF65-F5344CB8AC3E}">
        <p14:creationId xmlns:p14="http://schemas.microsoft.com/office/powerpoint/2010/main" val="2450789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Generative Discussion</a:t>
            </a:r>
            <a:endParaRPr lang="en-US" dirty="0"/>
          </a:p>
        </p:txBody>
      </p:sp>
      <p:sp>
        <p:nvSpPr>
          <p:cNvPr id="3" name="Content Placeholder 2"/>
          <p:cNvSpPr>
            <a:spLocks noGrp="1"/>
          </p:cNvSpPr>
          <p:nvPr>
            <p:ph idx="1"/>
          </p:nvPr>
        </p:nvSpPr>
        <p:spPr/>
        <p:txBody>
          <a:bodyPr/>
          <a:lstStyle/>
          <a:p>
            <a:r>
              <a:rPr lang="en-US" dirty="0" smtClean="0"/>
              <a:t>Which elements/proposed </a:t>
            </a:r>
            <a:r>
              <a:rPr lang="en-US" dirty="0"/>
              <a:t>changes move the needle on creating acceptance of </a:t>
            </a:r>
            <a:r>
              <a:rPr lang="en-US" dirty="0" smtClean="0"/>
              <a:t>the partnership product?</a:t>
            </a:r>
            <a:endParaRPr lang="en-US" dirty="0"/>
          </a:p>
          <a:p>
            <a:r>
              <a:rPr lang="en-US" dirty="0"/>
              <a:t>What additional work is needed</a:t>
            </a:r>
            <a:r>
              <a:rPr lang="en-US" dirty="0" smtClean="0"/>
              <a:t>?</a:t>
            </a:r>
          </a:p>
        </p:txBody>
      </p:sp>
      <p:sp>
        <p:nvSpPr>
          <p:cNvPr id="4" name="Slide Number Placeholder 3"/>
          <p:cNvSpPr>
            <a:spLocks noGrp="1"/>
          </p:cNvSpPr>
          <p:nvPr>
            <p:ph type="sldNum" sz="quarter" idx="12"/>
          </p:nvPr>
        </p:nvSpPr>
        <p:spPr/>
        <p:txBody>
          <a:bodyPr/>
          <a:lstStyle/>
          <a:p>
            <a:fld id="{1A8B43E9-7A68-2746-BE77-F6D54F022ACE}" type="slidenum">
              <a:rPr lang="en-US" smtClean="0"/>
              <a:pPr/>
              <a:t>32</a:t>
            </a:fld>
            <a:endParaRPr lang="en-US" dirty="0"/>
          </a:p>
        </p:txBody>
      </p:sp>
    </p:spTree>
    <p:extLst>
      <p:ext uri="{BB962C8B-B14F-4D97-AF65-F5344CB8AC3E}">
        <p14:creationId xmlns:p14="http://schemas.microsoft.com/office/powerpoint/2010/main" val="2737296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74" y="0"/>
            <a:ext cx="6640690" cy="1340462"/>
          </a:xfrm>
        </p:spPr>
        <p:txBody>
          <a:bodyPr/>
          <a:lstStyle/>
          <a:p>
            <a:r>
              <a:rPr lang="en-US" dirty="0"/>
              <a:t>Package efforts for greatest effect</a:t>
            </a:r>
          </a:p>
        </p:txBody>
      </p:sp>
      <p:graphicFrame>
        <p:nvGraphicFramePr>
          <p:cNvPr id="5" name="Content Placeholder 4"/>
          <p:cNvGraphicFramePr>
            <a:graphicFrameLocks noGrp="1"/>
          </p:cNvGraphicFramePr>
          <p:nvPr>
            <p:ph idx="1"/>
            <p:extLst/>
          </p:nvPr>
        </p:nvGraphicFramePr>
        <p:xfrm>
          <a:off x="219074" y="879613"/>
          <a:ext cx="8801101" cy="5876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1A8B43E9-7A68-2746-BE77-F6D54F022ACE}" type="slidenum">
              <a:rPr lang="en-US" smtClean="0"/>
              <a:pPr/>
              <a:t>33</a:t>
            </a:fld>
            <a:endParaRPr lang="en-US" dirty="0"/>
          </a:p>
        </p:txBody>
      </p:sp>
    </p:spTree>
    <p:extLst>
      <p:ext uri="{BB962C8B-B14F-4D97-AF65-F5344CB8AC3E}">
        <p14:creationId xmlns:p14="http://schemas.microsoft.com/office/powerpoint/2010/main" val="424512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33" y="142461"/>
            <a:ext cx="6640690" cy="1340462"/>
          </a:xfrm>
        </p:spPr>
        <p:txBody>
          <a:bodyPr>
            <a:normAutofit/>
          </a:bodyPr>
          <a:lstStyle/>
          <a:p>
            <a:r>
              <a:rPr lang="en-US" dirty="0"/>
              <a:t> </a:t>
            </a:r>
          </a:p>
        </p:txBody>
      </p:sp>
      <p:sp>
        <p:nvSpPr>
          <p:cNvPr id="5" name="Slide Number Placeholder 4"/>
          <p:cNvSpPr>
            <a:spLocks noGrp="1"/>
          </p:cNvSpPr>
          <p:nvPr>
            <p:ph type="sldNum" sz="quarter" idx="12"/>
          </p:nvPr>
        </p:nvSpPr>
        <p:spPr/>
        <p:txBody>
          <a:bodyPr/>
          <a:lstStyle/>
          <a:p>
            <a:fld id="{83F80EBC-04E7-E741-A193-5700D9F81D26}" type="slidenum">
              <a:rPr lang="en-US" sz="1800" kern="0">
                <a:solidFill>
                  <a:sysClr val="windowText" lastClr="000000"/>
                </a:solidFill>
              </a:rPr>
              <a:pPr/>
              <a:t>4</a:t>
            </a:fld>
            <a:endParaRPr lang="en-US" sz="1800" kern="0" dirty="0">
              <a:solidFill>
                <a:sysClr val="windowText" lastClr="000000"/>
              </a:solidFill>
            </a:endParaRPr>
          </a:p>
        </p:txBody>
      </p:sp>
      <p:sp>
        <p:nvSpPr>
          <p:cNvPr id="7" name="Title 3"/>
          <p:cNvSpPr txBox="1">
            <a:spLocks/>
          </p:cNvSpPr>
          <p:nvPr/>
        </p:nvSpPr>
        <p:spPr>
          <a:xfrm>
            <a:off x="179732" y="142461"/>
            <a:ext cx="5352901" cy="1340462"/>
          </a:xfrm>
          <a:prstGeom prst="rect">
            <a:avLst/>
          </a:prstGeom>
        </p:spPr>
        <p:txBody>
          <a:bodyPr>
            <a:normAutofit/>
          </a:bodyPr>
          <a:lstStyle>
            <a:lvl1pPr algn="l" defTabSz="457200" rtl="0" eaLnBrk="1" latinLnBrk="0" hangingPunct="1">
              <a:spcBef>
                <a:spcPct val="0"/>
              </a:spcBef>
              <a:buNone/>
              <a:defRPr sz="3600" b="0" i="0" kern="1200">
                <a:solidFill>
                  <a:schemeClr val="bg1"/>
                </a:solidFill>
                <a:latin typeface="Franklin Gothic Book"/>
                <a:ea typeface="+mj-ea"/>
                <a:cs typeface="Franklin Gothic Book"/>
              </a:defRPr>
            </a:lvl1pPr>
          </a:lstStyle>
          <a:p>
            <a:r>
              <a:rPr lang="en-US" dirty="0"/>
              <a:t>Impetus for meeting: explore next steps</a:t>
            </a:r>
          </a:p>
        </p:txBody>
      </p:sp>
      <p:sp>
        <p:nvSpPr>
          <p:cNvPr id="3" name="Content Placeholder 2"/>
          <p:cNvSpPr>
            <a:spLocks noGrp="1"/>
          </p:cNvSpPr>
          <p:nvPr>
            <p:ph idx="1"/>
          </p:nvPr>
        </p:nvSpPr>
        <p:spPr>
          <a:xfrm>
            <a:off x="385011" y="1767069"/>
            <a:ext cx="8229600" cy="4598105"/>
          </a:xfrm>
        </p:spPr>
        <p:txBody>
          <a:bodyPr>
            <a:normAutofit lnSpcReduction="10000"/>
          </a:bodyPr>
          <a:lstStyle/>
          <a:p>
            <a:pPr>
              <a:buFont typeface="Wingdings" panose="05000000000000000000" pitchFamily="2" charset="2"/>
              <a:buChar char="Ø"/>
            </a:pPr>
            <a:r>
              <a:rPr lang="en-US" dirty="0"/>
              <a:t>Focus on early wins that will advance education and increase uptake of LTC insurance protection</a:t>
            </a:r>
          </a:p>
          <a:p>
            <a:pPr lvl="1">
              <a:buFont typeface="Arial" panose="020B0604020202020204" pitchFamily="34" charset="0"/>
              <a:buChar char="•"/>
            </a:pPr>
            <a:r>
              <a:rPr lang="en-US" dirty="0"/>
              <a:t>What are actions we can take to move us forward in Ohio? (e.g. reduce inflation protection rates; increase education within employer settings; explore role of LTC Partnership product in achieving goals)</a:t>
            </a:r>
          </a:p>
          <a:p>
            <a:pPr lvl="1">
              <a:buFont typeface="Arial" panose="020B0604020202020204" pitchFamily="34" charset="0"/>
              <a:buChar char="•"/>
            </a:pPr>
            <a:r>
              <a:rPr lang="en-US" dirty="0"/>
              <a:t>How might we work together to shape and achieve early wins?</a:t>
            </a:r>
          </a:p>
          <a:p>
            <a:pPr marL="0" indent="0">
              <a:buNone/>
            </a:pPr>
            <a:endParaRPr lang="en-US" dirty="0"/>
          </a:p>
        </p:txBody>
      </p:sp>
    </p:spTree>
    <p:extLst>
      <p:ext uri="{BB962C8B-B14F-4D97-AF65-F5344CB8AC3E}">
        <p14:creationId xmlns:p14="http://schemas.microsoft.com/office/powerpoint/2010/main" val="838637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16" y="278947"/>
            <a:ext cx="6640690" cy="687405"/>
          </a:xfrm>
        </p:spPr>
        <p:txBody>
          <a:bodyPr/>
          <a:lstStyle/>
          <a:p>
            <a:r>
              <a:rPr lang="en-US" dirty="0"/>
              <a:t>A framework for thinking </a:t>
            </a:r>
            <a:r>
              <a:rPr lang="en-US" dirty="0" smtClean="0"/>
              <a:t/>
            </a:r>
            <a:br>
              <a:rPr lang="en-US" dirty="0" smtClean="0"/>
            </a:br>
            <a:r>
              <a:rPr lang="en-US" dirty="0" smtClean="0"/>
              <a:t>together</a:t>
            </a:r>
            <a:r>
              <a:rPr lang="en-US" dirty="0"/>
              <a:t/>
            </a:r>
            <a:br>
              <a:rPr lang="en-US" dirty="0"/>
            </a:br>
            <a:endParaRPr lang="en-US" dirty="0"/>
          </a:p>
        </p:txBody>
      </p:sp>
      <p:sp>
        <p:nvSpPr>
          <p:cNvPr id="3" name="Content Placeholder 2"/>
          <p:cNvSpPr>
            <a:spLocks noGrp="1"/>
          </p:cNvSpPr>
          <p:nvPr>
            <p:ph idx="1"/>
          </p:nvPr>
        </p:nvSpPr>
        <p:spPr>
          <a:xfrm>
            <a:off x="659331" y="2007700"/>
            <a:ext cx="7173227" cy="4142843"/>
          </a:xfrm>
        </p:spPr>
        <p:txBody>
          <a:bodyPr>
            <a:normAutofit fontScale="92500" lnSpcReduction="20000"/>
          </a:bodyPr>
          <a:lstStyle/>
          <a:p>
            <a:pPr marL="857250" lvl="2" indent="0">
              <a:buNone/>
            </a:pPr>
            <a:r>
              <a:rPr lang="en-US" sz="2800" i="1" dirty="0"/>
              <a:t>States hold a unique position and will likely be the most critical catalyst for creating the conditions that can help people prepare for and protect against LTSS costs.  </a:t>
            </a:r>
          </a:p>
          <a:p>
            <a:pPr marL="857250" lvl="2" indent="0">
              <a:buNone/>
            </a:pPr>
            <a:endParaRPr lang="en-US" sz="2800" i="1" dirty="0"/>
          </a:p>
          <a:p>
            <a:pPr marL="857250" lvl="2" indent="0">
              <a:buNone/>
            </a:pPr>
            <a:r>
              <a:rPr lang="en-US" sz="2800" i="1" dirty="0"/>
              <a:t>There is no one silver bullet.  This challenge will best be met through a combination of small actions that cumulatively shift the landscape. Every step matters, so begin anywhere. </a:t>
            </a:r>
          </a:p>
          <a:p>
            <a:pPr marL="857250" lvl="2" indent="0">
              <a:buNone/>
            </a:pPr>
            <a:r>
              <a:rPr lang="en-US" sz="2800" dirty="0"/>
              <a:t>(Olivia Mastry, Pathways facilitator)</a:t>
            </a:r>
          </a:p>
          <a:p>
            <a:pPr marL="0" indent="0">
              <a:buNone/>
            </a:pPr>
            <a:endParaRPr lang="en-US" dirty="0"/>
          </a:p>
        </p:txBody>
      </p:sp>
      <p:sp>
        <p:nvSpPr>
          <p:cNvPr id="4" name="Slide Number Placeholder 3"/>
          <p:cNvSpPr>
            <a:spLocks noGrp="1"/>
          </p:cNvSpPr>
          <p:nvPr>
            <p:ph type="sldNum" sz="quarter" idx="12"/>
          </p:nvPr>
        </p:nvSpPr>
        <p:spPr/>
        <p:txBody>
          <a:bodyPr/>
          <a:lstStyle/>
          <a:p>
            <a:fld id="{1A8B43E9-7A68-2746-BE77-F6D54F022ACE}" type="slidenum">
              <a:rPr lang="en-US" smtClean="0"/>
              <a:pPr/>
              <a:t>5</a:t>
            </a:fld>
            <a:endParaRPr lang="en-US" dirty="0"/>
          </a:p>
        </p:txBody>
      </p:sp>
    </p:spTree>
    <p:extLst>
      <p:ext uri="{BB962C8B-B14F-4D97-AF65-F5344CB8AC3E}">
        <p14:creationId xmlns:p14="http://schemas.microsoft.com/office/powerpoint/2010/main" val="3926162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nual Input 8"/>
          <p:cNvSpPr/>
          <p:nvPr/>
        </p:nvSpPr>
        <p:spPr>
          <a:xfrm rot="10800000">
            <a:off x="0" y="0"/>
            <a:ext cx="9144000" cy="5867400"/>
          </a:xfrm>
          <a:prstGeom prst="flowChartManualInput">
            <a:avLst/>
          </a:prstGeom>
          <a:solidFill>
            <a:srgbClr val="3E454F"/>
          </a:solidFill>
          <a:ln>
            <a:solidFill>
              <a:srgbClr val="3E45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800" y="2205182"/>
            <a:ext cx="7772400" cy="2185843"/>
          </a:xfrm>
        </p:spPr>
        <p:txBody>
          <a:bodyPr>
            <a:normAutofit/>
          </a:bodyPr>
          <a:lstStyle/>
          <a:p>
            <a:r>
              <a:rPr lang="en-US" b="1" dirty="0" smtClean="0">
                <a:latin typeface="+mn-lt"/>
              </a:rPr>
              <a:t>Long Term Care Insurance</a:t>
            </a:r>
            <a:br>
              <a:rPr lang="en-US" b="1" dirty="0" smtClean="0">
                <a:latin typeface="+mn-lt"/>
              </a:rPr>
            </a:br>
            <a:r>
              <a:rPr lang="en-US" b="1" dirty="0" smtClean="0">
                <a:latin typeface="+mn-lt"/>
              </a:rPr>
              <a:t>Considerations</a:t>
            </a:r>
            <a:r>
              <a:rPr lang="en-US" sz="4000" b="1" dirty="0">
                <a:solidFill>
                  <a:srgbClr val="FFFFFF"/>
                </a:solidFill>
                <a:cs typeface="Franklin Gothic Medium"/>
              </a:rPr>
              <a:t/>
            </a:r>
            <a:br>
              <a:rPr lang="en-US" sz="4000" b="1" dirty="0">
                <a:solidFill>
                  <a:srgbClr val="FFFFFF"/>
                </a:solidFill>
                <a:cs typeface="Franklin Gothic Medium"/>
              </a:rPr>
            </a:br>
            <a:endParaRPr lang="en-US" sz="4000" b="1" dirty="0">
              <a:solidFill>
                <a:schemeClr val="accent1"/>
              </a:solidFill>
              <a:latin typeface="+mn-lt"/>
            </a:endParaRPr>
          </a:p>
        </p:txBody>
      </p:sp>
      <p:sp>
        <p:nvSpPr>
          <p:cNvPr id="10" name="Slide Number Placeholder 4"/>
          <p:cNvSpPr>
            <a:spLocks noGrp="1"/>
          </p:cNvSpPr>
          <p:nvPr>
            <p:ph type="sldNum" sz="quarter" idx="12"/>
          </p:nvPr>
        </p:nvSpPr>
        <p:spPr>
          <a:xfrm>
            <a:off x="8718550" y="6432550"/>
            <a:ext cx="501650" cy="501650"/>
          </a:xfrm>
        </p:spPr>
        <p:txBody>
          <a:bodyPr/>
          <a:lstStyle/>
          <a:p>
            <a:fld id="{83F80EBC-04E7-E741-A193-5700D9F81D26}" type="slidenum">
              <a:rPr lang="en-US" smtClean="0"/>
              <a:pPr/>
              <a:t>6</a:t>
            </a:fld>
            <a:endParaRPr lang="en-US" dirty="0"/>
          </a:p>
        </p:txBody>
      </p:sp>
      <p:pic>
        <p:nvPicPr>
          <p:cNvPr id="11" name="Picture 10" descr="LeadingAge-Pathways-lockup.jpg"/>
          <p:cNvPicPr>
            <a:picLocks noChangeAspect="1"/>
          </p:cNvPicPr>
          <p:nvPr/>
        </p:nvPicPr>
        <p:blipFill>
          <a:blip r:embed="rId3" cstate="print"/>
          <a:stretch>
            <a:fillRect/>
          </a:stretch>
        </p:blipFill>
        <p:spPr>
          <a:xfrm>
            <a:off x="165968" y="6041905"/>
            <a:ext cx="2438400" cy="673210"/>
          </a:xfrm>
          <a:prstGeom prst="rect">
            <a:avLst/>
          </a:prstGeom>
        </p:spPr>
      </p:pic>
    </p:spTree>
    <p:extLst>
      <p:ext uri="{BB962C8B-B14F-4D97-AF65-F5344CB8AC3E}">
        <p14:creationId xmlns:p14="http://schemas.microsoft.com/office/powerpoint/2010/main" val="1445215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255" y="197378"/>
            <a:ext cx="6640690" cy="1340462"/>
          </a:xfrm>
        </p:spPr>
        <p:txBody>
          <a:bodyPr/>
          <a:lstStyle/>
          <a:p>
            <a:r>
              <a:rPr lang="en-US" dirty="0"/>
              <a:t>LTSS planning mental model barriers</a:t>
            </a:r>
          </a:p>
        </p:txBody>
      </p:sp>
      <p:sp>
        <p:nvSpPr>
          <p:cNvPr id="3" name="Slide Number Placeholder 2"/>
          <p:cNvSpPr>
            <a:spLocks noGrp="1"/>
          </p:cNvSpPr>
          <p:nvPr>
            <p:ph type="sldNum" sz="quarter" idx="12"/>
          </p:nvPr>
        </p:nvSpPr>
        <p:spPr/>
        <p:txBody>
          <a:bodyPr/>
          <a:lstStyle/>
          <a:p>
            <a:fld id="{1A8B43E9-7A68-2746-BE77-F6D54F022ACE}" type="slidenum">
              <a:rPr lang="en-US" smtClean="0"/>
              <a:pPr/>
              <a:t>7</a:t>
            </a:fld>
            <a:endParaRPr lang="en-US" dirty="0"/>
          </a:p>
        </p:txBody>
      </p:sp>
      <p:sp>
        <p:nvSpPr>
          <p:cNvPr id="4" name="Rectangle 3"/>
          <p:cNvSpPr/>
          <p:nvPr/>
        </p:nvSpPr>
        <p:spPr>
          <a:xfrm>
            <a:off x="5202620" y="2088706"/>
            <a:ext cx="2059017" cy="3912244"/>
          </a:xfrm>
          <a:prstGeom prst="rect">
            <a:avLst/>
          </a:prstGeom>
          <a:solidFill>
            <a:srgbClr val="6D9A3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200" b="1" dirty="0">
                <a:solidFill>
                  <a:schemeClr val="tx1"/>
                </a:solidFill>
              </a:rPr>
              <a:t>Life, health, savings and other planning</a:t>
            </a:r>
            <a:endParaRPr lang="en-US" sz="2000" b="1" dirty="0">
              <a:solidFill>
                <a:schemeClr val="tx1"/>
              </a:solidFill>
            </a:endParaRPr>
          </a:p>
        </p:txBody>
      </p:sp>
      <p:cxnSp>
        <p:nvCxnSpPr>
          <p:cNvPr id="6" name="Straight Connector 5"/>
          <p:cNvCxnSpPr/>
          <p:nvPr/>
        </p:nvCxnSpPr>
        <p:spPr>
          <a:xfrm>
            <a:off x="3113590" y="1721462"/>
            <a:ext cx="0" cy="4586741"/>
          </a:xfrm>
          <a:prstGeom prst="line">
            <a:avLst/>
          </a:prstGeom>
          <a:ln w="127000"/>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381000" y="2088706"/>
            <a:ext cx="2304327" cy="3913248"/>
          </a:xfrm>
          <a:prstGeom prst="rect">
            <a:avLst/>
          </a:prstGeom>
          <a:solidFill>
            <a:srgbClr val="6D9A3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200" b="1" dirty="0">
                <a:solidFill>
                  <a:schemeClr val="tx1"/>
                </a:solidFill>
              </a:rPr>
              <a:t>LTSS planning/ options not integrated with other life planning</a:t>
            </a:r>
            <a:endParaRPr lang="en-US" sz="2000" b="1" dirty="0">
              <a:solidFill>
                <a:schemeClr val="tx1"/>
              </a:solidFill>
            </a:endParaRPr>
          </a:p>
        </p:txBody>
      </p:sp>
      <p:pic>
        <p:nvPicPr>
          <p:cNvPr id="9" name="Picture 8"/>
          <p:cNvPicPr>
            <a:picLocks noChangeAspect="1"/>
          </p:cNvPicPr>
          <p:nvPr/>
        </p:nvPicPr>
        <p:blipFill>
          <a:blip r:embed="rId3"/>
          <a:stretch>
            <a:fillRect/>
          </a:stretch>
        </p:blipFill>
        <p:spPr>
          <a:xfrm>
            <a:off x="3780093" y="2991686"/>
            <a:ext cx="1341036" cy="2911033"/>
          </a:xfrm>
          <a:prstGeom prst="rect">
            <a:avLst/>
          </a:prstGeom>
        </p:spPr>
      </p:pic>
      <p:pic>
        <p:nvPicPr>
          <p:cNvPr id="10" name="Picture 9"/>
          <p:cNvPicPr>
            <a:picLocks noChangeAspect="1"/>
          </p:cNvPicPr>
          <p:nvPr/>
        </p:nvPicPr>
        <p:blipFill>
          <a:blip r:embed="rId4"/>
          <a:stretch>
            <a:fillRect/>
          </a:stretch>
        </p:blipFill>
        <p:spPr>
          <a:xfrm>
            <a:off x="7424151" y="2940950"/>
            <a:ext cx="1167770" cy="3012503"/>
          </a:xfrm>
          <a:prstGeom prst="rect">
            <a:avLst/>
          </a:prstGeom>
        </p:spPr>
      </p:pic>
      <p:sp>
        <p:nvSpPr>
          <p:cNvPr id="11" name="Rectangle 10"/>
          <p:cNvSpPr/>
          <p:nvPr/>
        </p:nvSpPr>
        <p:spPr>
          <a:xfrm>
            <a:off x="3657600" y="1721462"/>
            <a:ext cx="5208608" cy="4540442"/>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6085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13" y="174625"/>
            <a:ext cx="6640690" cy="1340462"/>
          </a:xfrm>
        </p:spPr>
        <p:txBody>
          <a:bodyPr>
            <a:normAutofit/>
          </a:bodyPr>
          <a:lstStyle/>
          <a:p>
            <a:r>
              <a:rPr lang="en-US" dirty="0">
                <a:solidFill>
                  <a:srgbClr val="FFFFFF"/>
                </a:solidFill>
              </a:rPr>
              <a:t>The middle class impact</a:t>
            </a:r>
          </a:p>
        </p:txBody>
      </p:sp>
      <p:sp>
        <p:nvSpPr>
          <p:cNvPr id="6" name="Content Placeholder 5"/>
          <p:cNvSpPr>
            <a:spLocks noGrp="1"/>
          </p:cNvSpPr>
          <p:nvPr>
            <p:ph idx="1"/>
          </p:nvPr>
        </p:nvSpPr>
        <p:spPr>
          <a:xfrm>
            <a:off x="1143000" y="5441713"/>
            <a:ext cx="6953250" cy="1001950"/>
          </a:xfrm>
        </p:spPr>
        <p:txBody>
          <a:bodyPr>
            <a:normAutofit/>
          </a:bodyPr>
          <a:lstStyle/>
          <a:p>
            <a:pPr marL="0" indent="0" algn="ctr">
              <a:buNone/>
            </a:pPr>
            <a:r>
              <a:rPr lang="en-US" sz="2800" dirty="0">
                <a:solidFill>
                  <a:srgbClr val="6D9A35"/>
                </a:solidFill>
              </a:rPr>
              <a:t>The Share of LTC Sales to the Middle Market Age 40-69 is Declining</a:t>
            </a:r>
          </a:p>
        </p:txBody>
      </p:sp>
      <p:sp>
        <p:nvSpPr>
          <p:cNvPr id="4" name="Slide Number Placeholder 3"/>
          <p:cNvSpPr>
            <a:spLocks noGrp="1"/>
          </p:cNvSpPr>
          <p:nvPr>
            <p:ph type="sldNum" sz="quarter" idx="12"/>
          </p:nvPr>
        </p:nvSpPr>
        <p:spPr/>
        <p:txBody>
          <a:bodyPr/>
          <a:lstStyle/>
          <a:p>
            <a:fld id="{83F80EBC-04E7-E741-A193-5700D9F81D26}" type="slidenum">
              <a:rPr lang="en-US" smtClean="0"/>
              <a:pPr/>
              <a:t>8</a:t>
            </a:fld>
            <a:endParaRPr lang="en-US"/>
          </a:p>
        </p:txBody>
      </p:sp>
      <p:pic>
        <p:nvPicPr>
          <p:cNvPr id="12" name="Picture 11"/>
          <p:cNvPicPr>
            <a:picLocks noChangeAspect="1"/>
          </p:cNvPicPr>
          <p:nvPr/>
        </p:nvPicPr>
        <p:blipFill>
          <a:blip r:embed="rId3"/>
          <a:stretch>
            <a:fillRect/>
          </a:stretch>
        </p:blipFill>
        <p:spPr>
          <a:xfrm>
            <a:off x="1834896" y="2402349"/>
            <a:ext cx="5474208" cy="2721864"/>
          </a:xfrm>
          <a:prstGeom prst="rect">
            <a:avLst/>
          </a:prstGeom>
        </p:spPr>
      </p:pic>
    </p:spTree>
    <p:extLst>
      <p:ext uri="{BB962C8B-B14F-4D97-AF65-F5344CB8AC3E}">
        <p14:creationId xmlns:p14="http://schemas.microsoft.com/office/powerpoint/2010/main" val="3962261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8B43E9-7A68-2746-BE77-F6D54F022ACE}" type="slidenum">
              <a:rPr lang="en-US" smtClean="0"/>
              <a:pPr/>
              <a:t>9</a:t>
            </a:fld>
            <a:endParaRPr lang="en-US" dirty="0"/>
          </a:p>
        </p:txBody>
      </p:sp>
      <p:sp>
        <p:nvSpPr>
          <p:cNvPr id="2" name="Title 1"/>
          <p:cNvSpPr>
            <a:spLocks noGrp="1"/>
          </p:cNvSpPr>
          <p:nvPr>
            <p:ph type="title" idx="4294967295"/>
          </p:nvPr>
        </p:nvSpPr>
        <p:spPr>
          <a:xfrm>
            <a:off x="228600" y="205429"/>
            <a:ext cx="6411913" cy="1339850"/>
          </a:xfrm>
          <a:prstGeom prst="rect">
            <a:avLst/>
          </a:prstGeom>
        </p:spPr>
        <p:txBody>
          <a:bodyPr/>
          <a:lstStyle/>
          <a:p>
            <a:r>
              <a:rPr lang="en-US" dirty="0">
                <a:latin typeface="+mn-lt"/>
              </a:rPr>
              <a:t>National modeling project</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805518" y="2091018"/>
            <a:ext cx="5163857" cy="4517050"/>
          </a:xfrm>
          <a:prstGeom prst="rect">
            <a:avLst/>
          </a:prstGeom>
          <a:noFill/>
        </p:spPr>
      </p:pic>
      <p:pic>
        <p:nvPicPr>
          <p:cNvPr id="1026" name="Picture 2" descr="AAR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983" y="3519187"/>
            <a:ext cx="3328040" cy="16607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adingA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983" y="1694216"/>
            <a:ext cx="3755651" cy="18740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372489" y="5375900"/>
            <a:ext cx="2693333" cy="1056650"/>
          </a:xfrm>
          <a:prstGeom prst="rect">
            <a:avLst/>
          </a:prstGeom>
        </p:spPr>
      </p:pic>
      <p:sp>
        <p:nvSpPr>
          <p:cNvPr id="8" name="Rectangle 7"/>
          <p:cNvSpPr/>
          <p:nvPr/>
        </p:nvSpPr>
        <p:spPr>
          <a:xfrm>
            <a:off x="3704665" y="1580220"/>
            <a:ext cx="5351929" cy="400110"/>
          </a:xfrm>
          <a:prstGeom prst="rect">
            <a:avLst/>
          </a:prstGeom>
        </p:spPr>
        <p:txBody>
          <a:bodyPr wrap="square">
            <a:spAutoFit/>
          </a:bodyPr>
          <a:lstStyle/>
          <a:p>
            <a:r>
              <a:rPr lang="en-US" sz="2000" b="1" dirty="0"/>
              <a:t>Funded economic modeling on 3 new options</a:t>
            </a:r>
          </a:p>
        </p:txBody>
      </p:sp>
      <p:sp>
        <p:nvSpPr>
          <p:cNvPr id="3" name="Rectangle 2"/>
          <p:cNvSpPr/>
          <p:nvPr/>
        </p:nvSpPr>
        <p:spPr>
          <a:xfrm>
            <a:off x="6387446" y="2091018"/>
            <a:ext cx="1914551" cy="45070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t>COMPREHENSIVE</a:t>
            </a:r>
          </a:p>
        </p:txBody>
      </p:sp>
    </p:spTree>
    <p:extLst>
      <p:ext uri="{BB962C8B-B14F-4D97-AF65-F5344CB8AC3E}">
        <p14:creationId xmlns:p14="http://schemas.microsoft.com/office/powerpoint/2010/main" val="3912648352"/>
      </p:ext>
    </p:extLst>
  </p:cSld>
  <p:clrMapOvr>
    <a:masterClrMapping/>
  </p:clrMapOvr>
</p:sld>
</file>

<file path=ppt/theme/theme1.xml><?xml version="1.0" encoding="utf-8"?>
<a:theme xmlns:a="http://schemas.openxmlformats.org/drawingml/2006/main" name="2_Office Theme">
  <a:themeElements>
    <a:clrScheme name="Custom 7">
      <a:dk1>
        <a:srgbClr val="000000"/>
      </a:dk1>
      <a:lt1>
        <a:sysClr val="window" lastClr="FFFFFF"/>
      </a:lt1>
      <a:dk2>
        <a:srgbClr val="3E454F"/>
      </a:dk2>
      <a:lt2>
        <a:srgbClr val="EEECEE"/>
      </a:lt2>
      <a:accent1>
        <a:srgbClr val="6D9A35"/>
      </a:accent1>
      <a:accent2>
        <a:srgbClr val="FFEE35"/>
      </a:accent2>
      <a:accent3>
        <a:srgbClr val="000000"/>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51420</TotalTime>
  <Words>2625</Words>
  <Application>Microsoft Office PowerPoint</Application>
  <PresentationFormat>On-screen Show (4:3)</PresentationFormat>
  <Paragraphs>431</Paragraphs>
  <Slides>33</Slides>
  <Notes>18</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2_Office Theme</vt:lpstr>
      <vt:lpstr>PowerPoint Presentation</vt:lpstr>
      <vt:lpstr> Background/Context for Meeting</vt:lpstr>
      <vt:lpstr>Establishing focus:</vt:lpstr>
      <vt:lpstr> </vt:lpstr>
      <vt:lpstr>A framework for thinking  together </vt:lpstr>
      <vt:lpstr>Long Term Care Insurance Considerations </vt:lpstr>
      <vt:lpstr>LTSS planning mental model barriers</vt:lpstr>
      <vt:lpstr>The middle class impact</vt:lpstr>
      <vt:lpstr>National modeling project</vt:lpstr>
      <vt:lpstr>PowerPoint Presentation</vt:lpstr>
      <vt:lpstr>Modeling Caveats</vt:lpstr>
      <vt:lpstr>Most affordable options require participation </vt:lpstr>
      <vt:lpstr>PowerPoint Presentation</vt:lpstr>
      <vt:lpstr>New options ability to offset Medicaid costs</vt:lpstr>
      <vt:lpstr>PowerPoint Presentation</vt:lpstr>
      <vt:lpstr>PowerPoint Presentation</vt:lpstr>
      <vt:lpstr>PowerPoint Presentation</vt:lpstr>
      <vt:lpstr>Possible options to consider in Ohio</vt:lpstr>
      <vt:lpstr>The DRA Partnership product</vt:lpstr>
      <vt:lpstr>Ohio’s Partnership product</vt:lpstr>
      <vt:lpstr>Ohio’s Partnership product</vt:lpstr>
      <vt:lpstr>Partnership Product Possible Changes</vt:lpstr>
      <vt:lpstr>Partnership Product Possible Changes (cont’d)</vt:lpstr>
      <vt:lpstr>Homemaker Services  Hourly Rates</vt:lpstr>
      <vt:lpstr>Home Health Aide Services  Hourly Rates</vt:lpstr>
      <vt:lpstr>Partnership Product Possible Changes</vt:lpstr>
      <vt:lpstr>Partnership Product Possible Changes (cont’d)</vt:lpstr>
      <vt:lpstr>Partnership Product Possible Changes (cont’d)</vt:lpstr>
      <vt:lpstr>Partnership Product Possible Changes (cont’d)</vt:lpstr>
      <vt:lpstr>Partnership Product Challenges</vt:lpstr>
      <vt:lpstr>LTCi  Possible Changes</vt:lpstr>
      <vt:lpstr>Generative Discussion</vt:lpstr>
      <vt:lpstr>Package efforts for greatest effect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BECKER</dc:creator>
  <cp:lastModifiedBy>Kathryn L. Brod</cp:lastModifiedBy>
  <cp:revision>617</cp:revision>
  <cp:lastPrinted>2014-06-30T21:38:01Z</cp:lastPrinted>
  <dcterms:created xsi:type="dcterms:W3CDTF">2015-02-19T03:53:00Z</dcterms:created>
  <dcterms:modified xsi:type="dcterms:W3CDTF">2016-12-28T21:39:33Z</dcterms:modified>
</cp:coreProperties>
</file>