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emf" ContentType="image/x-emf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8.11-->
<p:presentation xmlns:r="http://schemas.openxmlformats.org/officeDocument/2006/relationships" xmlns:a="http://schemas.openxmlformats.org/drawingml/2006/main" xmlns:p="http://schemas.openxmlformats.org/presentationml/2006/main" removePersonalInfoOnSave="1" saveSubsetFonts="1" autoCompressPictures="0">
  <p:sldMasterIdLst>
    <p:sldMasterId id="2147483660" r:id="rId1"/>
    <p:sldMasterId id="2147483694" r:id="rId2"/>
  </p:sldMasterIdLst>
  <p:notesMasterIdLst>
    <p:notesMasterId r:id="rId3"/>
  </p:notesMasterIdLst>
  <p:handoutMasterIdLst>
    <p:handoutMasterId r:id="rId4"/>
  </p:handoutMasterIdLst>
  <p:sldIdLst>
    <p:sldId id="257" r:id="rId5"/>
    <p:sldId id="350" r:id="rId6"/>
    <p:sldId id="274" r:id="rId7"/>
    <p:sldId id="275" r:id="rId8"/>
    <p:sldId id="276" r:id="rId9"/>
    <p:sldId id="448" r:id="rId10"/>
    <p:sldId id="336" r:id="rId11"/>
    <p:sldId id="355" r:id="rId12"/>
    <p:sldId id="352" r:id="rId13"/>
    <p:sldId id="340" r:id="rId14"/>
    <p:sldId id="351" r:id="rId15"/>
    <p:sldId id="342" r:id="rId16"/>
    <p:sldId id="343" r:id="rId17"/>
    <p:sldId id="347" r:id="rId18"/>
    <p:sldId id="423" r:id="rId19"/>
    <p:sldId id="447" r:id="rId20"/>
    <p:sldId id="332" r:id="rId21"/>
    <p:sldId id="348" r:id="rId22"/>
    <p:sldId id="333" r:id="rId23"/>
    <p:sldId id="349" r:id="rId24"/>
    <p:sldId id="301" r:id="rId25"/>
  </p:sldIdLst>
  <p:sldSz cx="8686800" cy="6492875"/>
  <p:notesSz cx="7023100" cy="9309100"/>
  <p:custDataLst>
    <p:tags r:id="rId26"/>
  </p:custDataLst>
  <p:defaultTextStyle>
    <a:defPPr>
      <a:defRPr lang="en-US"/>
    </a:defPPr>
    <a:lvl1pPr algn="l" defTabSz="42163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1pPr>
    <a:lvl2pPr marL="421630" algn="l" defTabSz="42163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2pPr>
    <a:lvl3pPr marL="843260" algn="l" defTabSz="42163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3pPr>
    <a:lvl4pPr marL="1264890" algn="l" defTabSz="42163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4pPr>
    <a:lvl5pPr marL="1686519" algn="l" defTabSz="42163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5pPr>
    <a:lvl6pPr marL="2108149" algn="l" defTabSz="421630" rtl="0" eaLnBrk="1" latinLnBrk="0" hangingPunct="1">
      <a:defRPr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6pPr>
    <a:lvl7pPr marL="2529779" algn="l" defTabSz="421630" rtl="0" eaLnBrk="1" latinLnBrk="0" hangingPunct="1">
      <a:defRPr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7pPr>
    <a:lvl8pPr marL="2951409" algn="l" defTabSz="421630" rtl="0" eaLnBrk="1" latinLnBrk="0" hangingPunct="1">
      <a:defRPr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8pPr>
    <a:lvl9pPr marL="3373039" algn="l" defTabSz="421630" rtl="0" eaLnBrk="1" latinLnBrk="0" hangingPunct="1">
      <a:defRPr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45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708"/>
    <a:srgbClr val="E7EBEB"/>
    <a:srgbClr val="CBD4E7"/>
    <a:srgbClr val="CBD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39" autoAdjust="0"/>
  </p:normalViewPr>
  <p:slideViewPr>
    <p:cSldViewPr snapToGrid="0" snapToObjects="1">
      <p:cViewPr varScale="1">
        <p:scale>
          <a:sx n="107" d="100"/>
          <a:sy n="107" d="100"/>
        </p:scale>
        <p:origin x="270" y="96"/>
      </p:cViewPr>
      <p:guideLst>
        <p:guide orient="horz" pos="2045"/>
        <p:guide pos="27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tags" Target="tags/tag1.xml" /><Relationship Id="rId27" Type="http://schemas.openxmlformats.org/officeDocument/2006/relationships/presProps" Target="presProps.xml" /><Relationship Id="rId28" Type="http://schemas.openxmlformats.org/officeDocument/2006/relationships/viewProps" Target="viewProps.xml" /><Relationship Id="rId29" Type="http://schemas.openxmlformats.org/officeDocument/2006/relationships/theme" Target="theme/theme1.xml" /><Relationship Id="rId3" Type="http://schemas.openxmlformats.org/officeDocument/2006/relationships/notesMaster" Target="notesMasters/notesMaster1.xml" /><Relationship Id="rId30" Type="http://schemas.openxmlformats.org/officeDocument/2006/relationships/tableStyles" Target="tableStyles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EB9D02BF-E7D8-4064-9733-BCA0367B9FF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BA0716DA-C6EA-4424-908C-2E87FA50B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44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52C80CB4-1828-4607-8E59-ED76A6C39E10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698500"/>
            <a:ext cx="46704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E7F454ED-0EEA-4D9F-88B0-0C0DF8917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46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4ED-0EEA-4D9F-88B0-0C0DF89172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33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4ED-0EEA-4D9F-88B0-0C0DF89172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48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4ED-0EEA-4D9F-88B0-0C0DF89172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46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4ED-0EEA-4D9F-88B0-0C0DF89172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51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4ED-0EEA-4D9F-88B0-0C0DF89172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63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4ED-0EEA-4D9F-88B0-0C0DF89172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28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4ED-0EEA-4D9F-88B0-0C0DF89172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10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A1F84039-1D52-4BE2-84B1-3EB2A108EB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EC318943-0DE2-44B3-A438-226A64E78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BE584E47-A63D-4BF0-B489-7664F19E51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8216F5-3667-488D-A086-311391189B92}" type="slidenum">
              <a:rPr lang="en-US" altLang="en-US" sz="1200" smtClean="0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207808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4ED-0EEA-4D9F-88B0-0C0DF89172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942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4ED-0EEA-4D9F-88B0-0C0DF89172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83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4ED-0EEA-4D9F-88B0-0C0DF89172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76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4ED-0EEA-4D9F-88B0-0C0DF89172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825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4ED-0EEA-4D9F-88B0-0C0DF89172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615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4ED-0EEA-4D9F-88B0-0C0DF89172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66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4ED-0EEA-4D9F-88B0-0C0DF89172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72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4ED-0EEA-4D9F-88B0-0C0DF89172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4ED-0EEA-4D9F-88B0-0C0DF89172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25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4ED-0EEA-4D9F-88B0-0C0DF89172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65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4ED-0EEA-4D9F-88B0-0C0DF89172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77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4ED-0EEA-4D9F-88B0-0C0DF89172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15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4ED-0EEA-4D9F-88B0-0C0DF89172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63757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image" Target="../media/image2.emf" /><Relationship Id="rId3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image" Target="../media/image2.emf" /><Relationship Id="rId3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image" Target="../media/image2.emf" /><Relationship Id="rId3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510" y="2018005"/>
            <a:ext cx="7383780" cy="13907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3020" y="3679296"/>
            <a:ext cx="6080760" cy="16592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1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3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4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6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9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1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3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340" y="6017936"/>
            <a:ext cx="20269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ED95D60-5AE9-4640-9E5B-3EBCBCCDE74D}" type="datetimeFigureOut">
              <a:rPr lang="en-US"/>
              <a:pPr>
                <a:defRPr/>
              </a:pPr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7990" y="6017936"/>
            <a:ext cx="27508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25540" y="6017936"/>
            <a:ext cx="20269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0C13796-24CC-3C4E-BD35-92748B0E6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3886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340" y="6017936"/>
            <a:ext cx="20269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0EDEFC7-D172-4945-A823-1E2131AF1D81}" type="datetimeFigureOut">
              <a:rPr lang="en-US"/>
              <a:pPr>
                <a:defRPr/>
              </a:pPr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7990" y="6017936"/>
            <a:ext cx="27508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25540" y="6017936"/>
            <a:ext cx="20269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3CFB34C-1193-3E49-90C5-B152478B0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7155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7930" y="260519"/>
            <a:ext cx="1954530" cy="55389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340" y="260519"/>
            <a:ext cx="5718810" cy="55389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340" y="6017936"/>
            <a:ext cx="20269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D376281-C9B9-B049-B568-CE94E16CC7D7}" type="datetimeFigureOut">
              <a:rPr lang="en-US"/>
              <a:pPr>
                <a:defRPr/>
              </a:pPr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7990" y="6017936"/>
            <a:ext cx="27508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25540" y="6017936"/>
            <a:ext cx="20269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14EDD14-E4C9-6341-BAAD-E9CC9DAB2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98863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7" descr="red plaid muted.eps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547431"/>
            <a:ext cx="8719979" cy="114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6039" y="484867"/>
            <a:ext cx="8074723" cy="10140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sz="3300">
                <a:solidFill>
                  <a:srgbClr val="FFFFFF"/>
                </a:solidFill>
              </a:defRPr>
            </a:lvl1pPr>
          </a:lstStyle>
          <a:p>
            <a:r>
              <a:rPr lang="en-US"/>
              <a:t>Use this for titles: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3020" y="1873593"/>
            <a:ext cx="6080760" cy="1465714"/>
          </a:xfrm>
        </p:spPr>
        <p:txBody>
          <a:bodyPr/>
          <a:lstStyle>
            <a:lvl1pPr marL="0" indent="0" algn="ctr">
              <a:buNone/>
              <a:defRPr sz="2200" baseline="0">
                <a:solidFill>
                  <a:schemeClr val="accent6"/>
                </a:solidFill>
              </a:defRPr>
            </a:lvl1pPr>
            <a:lvl2pPr marL="421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3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4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6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9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1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3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That have a short beginning clause w/ colon followed by longer explanatory clause</a:t>
            </a:r>
          </a:p>
        </p:txBody>
      </p:sp>
      <p:pic>
        <p:nvPicPr>
          <p:cNvPr id="8" name="Picture 7" descr="FSC_186K_S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238" y="4280930"/>
            <a:ext cx="3402331" cy="170772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079822" y="1416241"/>
            <a:ext cx="6433661" cy="0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079818" y="1406224"/>
            <a:ext cx="0" cy="282981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079818" y="1689204"/>
            <a:ext cx="0" cy="791149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79817" y="2472338"/>
            <a:ext cx="138748" cy="140279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079817" y="2600592"/>
            <a:ext cx="138748" cy="172342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078310" y="2772934"/>
            <a:ext cx="0" cy="1018019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042115" y="3790952"/>
            <a:ext cx="72390" cy="96190"/>
          </a:xfrm>
          <a:prstGeom prst="ellipse">
            <a:avLst/>
          </a:prstGeom>
          <a:solidFill>
            <a:schemeClr val="accent6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326" tIns="42163" rIns="84326" bIns="42163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8080"/>
              </a:solidFill>
              <a:latin typeface="Helvetica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1303020" y="3448840"/>
            <a:ext cx="6080760" cy="673336"/>
          </a:xfrm>
        </p:spPr>
        <p:txBody>
          <a:bodyPr/>
          <a:lstStyle>
            <a:lvl1pPr marL="0" indent="0" algn="ctr">
              <a:buNone/>
              <a:defRPr sz="1500" baseline="0"/>
            </a:lvl1pPr>
            <a:lvl2pPr marL="421630" indent="0">
              <a:buNone/>
              <a:defRPr sz="1500"/>
            </a:lvl2pPr>
            <a:lvl3pPr marL="843260" indent="0">
              <a:buNone/>
              <a:defRPr sz="1500"/>
            </a:lvl3pPr>
            <a:lvl4pPr marL="1264890" indent="0">
              <a:buNone/>
              <a:defRPr sz="1500"/>
            </a:lvl4pPr>
            <a:lvl5pPr marL="1686519" indent="0">
              <a:buNone/>
              <a:defRPr sz="1500"/>
            </a:lvl5pPr>
          </a:lstStyle>
          <a:p>
            <a:pPr lvl="0"/>
            <a:r>
              <a:rPr lang="en-US"/>
              <a:t>AUTHORS 1, 2, 3…</a:t>
            </a:r>
          </a:p>
        </p:txBody>
      </p:sp>
    </p:spTree>
    <p:extLst>
      <p:ext uri="{BB962C8B-B14F-4D97-AF65-F5344CB8AC3E}">
        <p14:creationId xmlns:p14="http://schemas.microsoft.com/office/powerpoint/2010/main" val="201474674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7" descr="red plaid muted.eps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383202"/>
            <a:ext cx="8719979" cy="20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6039" y="484869"/>
            <a:ext cx="8074723" cy="13607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sz="33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Use This for Titles that Have Longer Title Clause first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3020" y="2628937"/>
            <a:ext cx="6080760" cy="753974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accent6"/>
                </a:solidFill>
              </a:defRPr>
            </a:lvl1pPr>
            <a:lvl2pPr marL="421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3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4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6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9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1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3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Followed by a shorter explanatory clause</a:t>
            </a:r>
          </a:p>
        </p:txBody>
      </p:sp>
      <p:pic>
        <p:nvPicPr>
          <p:cNvPr id="8" name="Picture 7" descr="FSC_186K_S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238" y="4280930"/>
            <a:ext cx="3402331" cy="170772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079822" y="2026220"/>
            <a:ext cx="6433661" cy="0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079818" y="2016201"/>
            <a:ext cx="0" cy="452898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079818" y="2469100"/>
            <a:ext cx="0" cy="621232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79817" y="3082316"/>
            <a:ext cx="138748" cy="140279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079817" y="3210570"/>
            <a:ext cx="138748" cy="172342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078310" y="3382912"/>
            <a:ext cx="0" cy="1018019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042115" y="4400930"/>
            <a:ext cx="72390" cy="96190"/>
          </a:xfrm>
          <a:prstGeom prst="ellipse">
            <a:avLst/>
          </a:prstGeom>
          <a:solidFill>
            <a:schemeClr val="accent6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326" tIns="42163" rIns="84326" bIns="42163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8080"/>
              </a:solidFill>
              <a:latin typeface="Helvetic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3020" y="3589120"/>
            <a:ext cx="6080760" cy="611211"/>
          </a:xfrm>
        </p:spPr>
        <p:txBody>
          <a:bodyPr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/>
              <a:t>AUTHORS 1, 2, 3…</a:t>
            </a:r>
          </a:p>
        </p:txBody>
      </p:sp>
    </p:spTree>
    <p:extLst>
      <p:ext uri="{BB962C8B-B14F-4D97-AF65-F5344CB8AC3E}">
        <p14:creationId xmlns:p14="http://schemas.microsoft.com/office/powerpoint/2010/main" val="218093326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7" descr="red plaid muted.eps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564166"/>
            <a:ext cx="8719979" cy="268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6039" y="961913"/>
            <a:ext cx="8074723" cy="19874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sz="33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Use this for extremely long titles that that are not broken into clauses with colons</a:t>
            </a:r>
          </a:p>
        </p:txBody>
      </p:sp>
      <p:pic>
        <p:nvPicPr>
          <p:cNvPr id="8" name="Picture 7" descr="FSC_186K_S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238" y="4280930"/>
            <a:ext cx="3402331" cy="170772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123554" y="3346638"/>
            <a:ext cx="6616144" cy="767523"/>
          </a:xfrm>
        </p:spPr>
        <p:txBody>
          <a:bodyPr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/>
              <a:t>AUTHORS 1, 2, 3…</a:t>
            </a:r>
          </a:p>
        </p:txBody>
      </p:sp>
    </p:spTree>
    <p:extLst>
      <p:ext uri="{BB962C8B-B14F-4D97-AF65-F5344CB8AC3E}">
        <p14:creationId xmlns:p14="http://schemas.microsoft.com/office/powerpoint/2010/main" val="295608390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preserve="1">
  <p:cSld name="Bullet List &amp; Pictu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99124" y="1582739"/>
            <a:ext cx="3656255" cy="409211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pic>
        <p:nvPicPr>
          <p:cNvPr id="5" name="Picture 1" descr="red plaid muted.eps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048" y="-6010"/>
            <a:ext cx="8719979" cy="137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716364" y="1081746"/>
            <a:ext cx="7109301" cy="0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16360" y="1071727"/>
            <a:ext cx="0" cy="290576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16360" y="1362305"/>
            <a:ext cx="0" cy="1879728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6360" y="3234015"/>
            <a:ext cx="138748" cy="140279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16360" y="3362270"/>
            <a:ext cx="138748" cy="172342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2" idx="0"/>
          </p:cNvCxnSpPr>
          <p:nvPr/>
        </p:nvCxnSpPr>
        <p:spPr>
          <a:xfrm flipH="1">
            <a:off x="716360" y="3534610"/>
            <a:ext cx="0" cy="2044054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80165" y="5578665"/>
            <a:ext cx="72390" cy="96190"/>
          </a:xfrm>
          <a:prstGeom prst="ellipse">
            <a:avLst/>
          </a:prstGeom>
          <a:solidFill>
            <a:schemeClr val="accent6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326" tIns="42163" rIns="84326" bIns="42163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8080"/>
              </a:solidFill>
              <a:latin typeface="Helvetica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8076" y="106612"/>
            <a:ext cx="7818120" cy="10821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grpSp>
        <p:nvGrpSpPr>
          <p:cNvPr id="17" name="Group 14"/>
          <p:cNvGrpSpPr/>
          <p:nvPr/>
        </p:nvGrpSpPr>
        <p:grpSpPr>
          <a:xfrm>
            <a:off x="0" y="6182262"/>
            <a:ext cx="8686800" cy="98195"/>
            <a:chOff x="0" y="4820605"/>
            <a:chExt cx="9144000" cy="7761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4898215"/>
              <a:ext cx="9144000" cy="0"/>
            </a:xfrm>
            <a:prstGeom prst="line">
              <a:avLst/>
            </a:prstGeom>
            <a:ln w="57150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4820605"/>
              <a:ext cx="9144000" cy="0"/>
            </a:xfrm>
            <a:prstGeom prst="line">
              <a:avLst/>
            </a:prstGeom>
            <a:ln w="19050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4898390" y="1639251"/>
            <a:ext cx="3337481" cy="3496934"/>
          </a:xfrm>
          <a:prstGeom prst="rect">
            <a:avLst/>
          </a:prstGeom>
          <a:noFill/>
          <a:ln w="952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326" tIns="42163" rIns="84326" bIns="42163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Helvetica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973800" y="1743459"/>
            <a:ext cx="3189685" cy="32845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30151162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preserve="1">
  <p:cSld name="Bullet Li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99122" y="1582740"/>
            <a:ext cx="4881801" cy="331858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pic>
        <p:nvPicPr>
          <p:cNvPr id="5" name="Picture 1" descr="red plaid muted.eps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048" y="-6010"/>
            <a:ext cx="8719979" cy="137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716364" y="1081746"/>
            <a:ext cx="7109301" cy="0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16360" y="1071727"/>
            <a:ext cx="0" cy="290576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16360" y="1362305"/>
            <a:ext cx="0" cy="1879728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6360" y="3234015"/>
            <a:ext cx="138748" cy="140279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16360" y="3362270"/>
            <a:ext cx="138748" cy="172342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2" idx="0"/>
          </p:cNvCxnSpPr>
          <p:nvPr/>
        </p:nvCxnSpPr>
        <p:spPr>
          <a:xfrm flipH="1">
            <a:off x="716360" y="3534610"/>
            <a:ext cx="0" cy="2044054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80165" y="5578665"/>
            <a:ext cx="72390" cy="96190"/>
          </a:xfrm>
          <a:prstGeom prst="ellipse">
            <a:avLst/>
          </a:prstGeom>
          <a:solidFill>
            <a:schemeClr val="accent6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326" tIns="42163" rIns="84326" bIns="42163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8080"/>
              </a:solidFill>
              <a:latin typeface="Helvetica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8076" y="106612"/>
            <a:ext cx="7818120" cy="10821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grpSp>
        <p:nvGrpSpPr>
          <p:cNvPr id="17" name="Group 14"/>
          <p:cNvGrpSpPr/>
          <p:nvPr/>
        </p:nvGrpSpPr>
        <p:grpSpPr>
          <a:xfrm>
            <a:off x="0" y="6182262"/>
            <a:ext cx="8686800" cy="98195"/>
            <a:chOff x="0" y="4820605"/>
            <a:chExt cx="9144000" cy="7761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4898215"/>
              <a:ext cx="9144000" cy="0"/>
            </a:xfrm>
            <a:prstGeom prst="line">
              <a:avLst/>
            </a:prstGeom>
            <a:ln w="57150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4820605"/>
              <a:ext cx="9144000" cy="0"/>
            </a:xfrm>
            <a:prstGeom prst="line">
              <a:avLst/>
            </a:prstGeom>
            <a:ln w="19050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308826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00" b="1" i="1">
                <a:solidFill>
                  <a:schemeClr val="accent2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98014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/>
        </p:nvSpPr>
        <p:spPr>
          <a:xfrm>
            <a:off x="530863" y="278555"/>
            <a:ext cx="7665800" cy="4839596"/>
          </a:xfrm>
          <a:prstGeom prst="rect">
            <a:avLst/>
          </a:prstGeom>
          <a:noFill/>
          <a:ln w="127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326" tIns="42163" rIns="84326" bIns="42163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Helvetica"/>
            </a:endParaRPr>
          </a:p>
        </p:txBody>
      </p:sp>
      <p:pic>
        <p:nvPicPr>
          <p:cNvPr id="11" name="Picture 8" descr="M logo 1.pdf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0084" y="5663233"/>
            <a:ext cx="1046639" cy="51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40203" y="428854"/>
            <a:ext cx="7447121" cy="4539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Title 6"/>
          <p:cNvSpPr>
            <a:spLocks noGrp="1"/>
          </p:cNvSpPr>
          <p:nvPr>
            <p:ph type="title" hasCustomPrompt="1"/>
          </p:nvPr>
        </p:nvSpPr>
        <p:spPr>
          <a:xfrm>
            <a:off x="434340" y="5100117"/>
            <a:ext cx="7818120" cy="563116"/>
          </a:xfrm>
        </p:spPr>
        <p:txBody>
          <a:bodyPr/>
          <a:lstStyle>
            <a:lvl1pPr>
              <a:defRPr sz="1500" b="1" i="1">
                <a:solidFill>
                  <a:schemeClr val="accent2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38826407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preserve="1">
  <p:cSld name="Title &amp; Smart Art Graphic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7" descr="red plaid muted.eps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321860"/>
            <a:ext cx="8719979" cy="113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4340" y="346687"/>
            <a:ext cx="7818120" cy="10821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700" b="1" i="1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SmartArt Placeholder 4"/>
          <p:cNvSpPr>
            <a:spLocks noGrp="1"/>
          </p:cNvSpPr>
          <p:nvPr>
            <p:ph type="dgm" sz="quarter" idx="10"/>
          </p:nvPr>
        </p:nvSpPr>
        <p:spPr>
          <a:xfrm>
            <a:off x="434340" y="1713400"/>
            <a:ext cx="7818120" cy="4260449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91205846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340" y="6017936"/>
            <a:ext cx="20269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17B9AF5-71C3-324A-B552-63F4E7CAF2C5}" type="datetimeFigureOut">
              <a:rPr lang="en-US"/>
              <a:pPr>
                <a:defRPr/>
              </a:pPr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7990" y="6017936"/>
            <a:ext cx="27508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25540" y="6017936"/>
            <a:ext cx="20269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54FB90F-6C55-0748-8334-F6287A697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63631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340" y="1515008"/>
            <a:ext cx="3836670" cy="428449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5790" y="1515008"/>
            <a:ext cx="3836670" cy="428449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8541410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" y="1531088"/>
            <a:ext cx="3838179" cy="607203"/>
          </a:xfrm>
        </p:spPr>
        <p:txBody>
          <a:bodyPr anchor="b"/>
          <a:lstStyle>
            <a:lvl1pPr marL="0" indent="0">
              <a:buNone/>
              <a:defRPr sz="1700" b="1" i="1">
                <a:latin typeface="Georgia"/>
                <a:cs typeface="Georgia"/>
              </a:defRPr>
            </a:lvl1pPr>
            <a:lvl2pPr marL="421630" indent="0">
              <a:buNone/>
              <a:defRPr sz="1800" b="1"/>
            </a:lvl2pPr>
            <a:lvl3pPr marL="843260" indent="0">
              <a:buNone/>
              <a:defRPr sz="1700" b="1"/>
            </a:lvl3pPr>
            <a:lvl4pPr marL="1264890" indent="0">
              <a:buNone/>
              <a:defRPr sz="1500" b="1"/>
            </a:lvl4pPr>
            <a:lvl5pPr marL="1686519" indent="0">
              <a:buNone/>
              <a:defRPr sz="1500" b="1"/>
            </a:lvl5pPr>
            <a:lvl6pPr marL="2108149" indent="0">
              <a:buNone/>
              <a:defRPr sz="1500" b="1"/>
            </a:lvl6pPr>
            <a:lvl7pPr marL="2529779" indent="0">
              <a:buNone/>
              <a:defRPr sz="1500" b="1"/>
            </a:lvl7pPr>
            <a:lvl8pPr marL="2951409" indent="0">
              <a:buNone/>
              <a:defRPr sz="1500" b="1"/>
            </a:lvl8pPr>
            <a:lvl9pPr marL="337303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" y="2330476"/>
            <a:ext cx="3838179" cy="346902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2780" y="1531088"/>
            <a:ext cx="3839686" cy="607203"/>
          </a:xfrm>
        </p:spPr>
        <p:txBody>
          <a:bodyPr anchor="b"/>
          <a:lstStyle>
            <a:lvl1pPr marL="0" indent="0">
              <a:buNone/>
              <a:defRPr sz="1700" b="1" i="1">
                <a:latin typeface="Georgia"/>
                <a:cs typeface="Georgia"/>
              </a:defRPr>
            </a:lvl1pPr>
            <a:lvl2pPr marL="421630" indent="0">
              <a:buNone/>
              <a:defRPr sz="1800" b="1"/>
            </a:lvl2pPr>
            <a:lvl3pPr marL="843260" indent="0">
              <a:buNone/>
              <a:defRPr sz="1700" b="1"/>
            </a:lvl3pPr>
            <a:lvl4pPr marL="1264890" indent="0">
              <a:buNone/>
              <a:defRPr sz="1500" b="1"/>
            </a:lvl4pPr>
            <a:lvl5pPr marL="1686519" indent="0">
              <a:buNone/>
              <a:defRPr sz="1500" b="1"/>
            </a:lvl5pPr>
            <a:lvl6pPr marL="2108149" indent="0">
              <a:buNone/>
              <a:defRPr sz="1500" b="1"/>
            </a:lvl6pPr>
            <a:lvl7pPr marL="2529779" indent="0">
              <a:buNone/>
              <a:defRPr sz="1500" b="1"/>
            </a:lvl7pPr>
            <a:lvl8pPr marL="2951409" indent="0">
              <a:buNone/>
              <a:defRPr sz="1500" b="1"/>
            </a:lvl8pPr>
            <a:lvl9pPr marL="337303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2780" y="2330476"/>
            <a:ext cx="3839686" cy="346902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69109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2594299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5" y="258517"/>
            <a:ext cx="2857897" cy="110018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297" y="258517"/>
            <a:ext cx="4856163" cy="554098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345" y="1358695"/>
            <a:ext cx="2857897" cy="4440805"/>
          </a:xfrm>
        </p:spPr>
        <p:txBody>
          <a:bodyPr/>
          <a:lstStyle>
            <a:lvl1pPr marL="0" indent="0">
              <a:buNone/>
              <a:defRPr sz="1300"/>
            </a:lvl1pPr>
            <a:lvl2pPr marL="421630" indent="0">
              <a:buNone/>
              <a:defRPr sz="1100"/>
            </a:lvl2pPr>
            <a:lvl3pPr marL="843260" indent="0">
              <a:buNone/>
              <a:defRPr sz="900"/>
            </a:lvl3pPr>
            <a:lvl4pPr marL="1264890" indent="0">
              <a:buNone/>
              <a:defRPr sz="800"/>
            </a:lvl4pPr>
            <a:lvl5pPr marL="1686519" indent="0">
              <a:buNone/>
              <a:defRPr sz="800"/>
            </a:lvl5pPr>
            <a:lvl6pPr marL="2108149" indent="0">
              <a:buNone/>
              <a:defRPr sz="800"/>
            </a:lvl6pPr>
            <a:lvl7pPr marL="2529779" indent="0">
              <a:buNone/>
              <a:defRPr sz="800"/>
            </a:lvl7pPr>
            <a:lvl8pPr marL="2951409" indent="0">
              <a:buNone/>
              <a:defRPr sz="800"/>
            </a:lvl8pPr>
            <a:lvl9pPr marL="337303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7135959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74" y="4939635"/>
            <a:ext cx="5212080" cy="53706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2674" y="581154"/>
            <a:ext cx="5212080" cy="3895725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21630" indent="0">
              <a:buNone/>
              <a:defRPr sz="2600"/>
            </a:lvl2pPr>
            <a:lvl3pPr marL="843260" indent="0">
              <a:buNone/>
              <a:defRPr sz="2200"/>
            </a:lvl3pPr>
            <a:lvl4pPr marL="1264890" indent="0">
              <a:buNone/>
              <a:defRPr sz="1800"/>
            </a:lvl4pPr>
            <a:lvl5pPr marL="1686519" indent="0">
              <a:buNone/>
              <a:defRPr sz="1800"/>
            </a:lvl5pPr>
            <a:lvl6pPr marL="2108149" indent="0">
              <a:buNone/>
              <a:defRPr sz="1800"/>
            </a:lvl6pPr>
            <a:lvl7pPr marL="2529779" indent="0">
              <a:buNone/>
              <a:defRPr sz="1800"/>
            </a:lvl7pPr>
            <a:lvl8pPr marL="2951409" indent="0">
              <a:buNone/>
              <a:defRPr sz="1800"/>
            </a:lvl8pPr>
            <a:lvl9pPr marL="3373039" indent="0">
              <a:buNone/>
              <a:defRPr sz="18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2674" y="5476700"/>
            <a:ext cx="5212080" cy="761510"/>
          </a:xfrm>
        </p:spPr>
        <p:txBody>
          <a:bodyPr/>
          <a:lstStyle>
            <a:lvl1pPr marL="0" indent="0">
              <a:buNone/>
              <a:defRPr sz="1300"/>
            </a:lvl1pPr>
            <a:lvl2pPr marL="421630" indent="0">
              <a:buNone/>
              <a:defRPr sz="1100"/>
            </a:lvl2pPr>
            <a:lvl3pPr marL="843260" indent="0">
              <a:buNone/>
              <a:defRPr sz="900"/>
            </a:lvl3pPr>
            <a:lvl4pPr marL="1264890" indent="0">
              <a:buNone/>
              <a:defRPr sz="800"/>
            </a:lvl4pPr>
            <a:lvl5pPr marL="1686519" indent="0">
              <a:buNone/>
              <a:defRPr sz="800"/>
            </a:lvl5pPr>
            <a:lvl6pPr marL="2108149" indent="0">
              <a:buNone/>
              <a:defRPr sz="800"/>
            </a:lvl6pPr>
            <a:lvl7pPr marL="2529779" indent="0">
              <a:buNone/>
              <a:defRPr sz="800"/>
            </a:lvl7pPr>
            <a:lvl8pPr marL="2951409" indent="0">
              <a:buNone/>
              <a:defRPr sz="800"/>
            </a:lvl8pPr>
            <a:lvl9pPr marL="337303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568451" y="406963"/>
            <a:ext cx="5494216" cy="4242257"/>
          </a:xfrm>
          <a:prstGeom prst="rect">
            <a:avLst/>
          </a:prstGeom>
          <a:noFill/>
          <a:ln w="127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326" tIns="42163" rIns="84326" bIns="42163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18959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868680" y="5918736"/>
            <a:ext cx="1882140" cy="432858"/>
          </a:xfrm>
          <a:prstGeom prst="rect">
            <a:avLst/>
          </a:prstGeom>
        </p:spPr>
        <p:txBody>
          <a:bodyPr lIns="84326" tIns="42163" rIns="84326" bIns="42163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85160" y="5915731"/>
            <a:ext cx="2823210" cy="432858"/>
          </a:xfrm>
          <a:prstGeom prst="rect">
            <a:avLst/>
          </a:prstGeom>
        </p:spPr>
        <p:txBody>
          <a:bodyPr lIns="84326" tIns="42163" rIns="84326" bIns="42163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42710" y="5915731"/>
            <a:ext cx="1809750" cy="432858"/>
          </a:xfrm>
          <a:prstGeom prst="rect">
            <a:avLst/>
          </a:prstGeom>
        </p:spPr>
        <p:txBody>
          <a:bodyPr lIns="84326" tIns="42163" rIns="84326" bIns="42163"/>
          <a:lstStyle>
            <a:lvl1pPr>
              <a:defRPr/>
            </a:lvl1pPr>
          </a:lstStyle>
          <a:p>
            <a:pPr>
              <a:defRPr/>
            </a:pPr>
            <a:fld id="{2AB53BF3-398F-48A2-9F2D-C8307ACFA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5012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97" y="4172275"/>
            <a:ext cx="7383780" cy="1290559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197" y="2751459"/>
            <a:ext cx="7383780" cy="142081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216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432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648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865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081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2977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514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730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340" y="6017936"/>
            <a:ext cx="20269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E946F2C-83F4-9D46-8C1C-479575817CC3}" type="datetimeFigureOut">
              <a:rPr lang="en-US"/>
              <a:pPr>
                <a:defRPr/>
              </a:pPr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7990" y="6017936"/>
            <a:ext cx="27508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25540" y="6017936"/>
            <a:ext cx="20269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37C2D8F-3D82-AC44-8A7E-D34ED383E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298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340" y="1515008"/>
            <a:ext cx="3836670" cy="428449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5790" y="1515008"/>
            <a:ext cx="3836670" cy="428449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4340" y="6017936"/>
            <a:ext cx="20269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F2FFE27-8503-FE49-9ED1-5C4B29904CF6}" type="datetimeFigureOut">
              <a:rPr lang="en-US"/>
              <a:pPr>
                <a:defRPr/>
              </a:pPr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67990" y="6017936"/>
            <a:ext cx="27508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25540" y="6017936"/>
            <a:ext cx="20269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A0EABA2-D6EC-434E-AE01-3775318FE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444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" y="1452883"/>
            <a:ext cx="3838179" cy="60720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1630" indent="0">
              <a:buNone/>
              <a:defRPr sz="1800" b="1"/>
            </a:lvl2pPr>
            <a:lvl3pPr marL="843260" indent="0">
              <a:buNone/>
              <a:defRPr sz="1700" b="1"/>
            </a:lvl3pPr>
            <a:lvl4pPr marL="1264890" indent="0">
              <a:buNone/>
              <a:defRPr sz="1500" b="1"/>
            </a:lvl4pPr>
            <a:lvl5pPr marL="1686519" indent="0">
              <a:buNone/>
              <a:defRPr sz="1500" b="1"/>
            </a:lvl5pPr>
            <a:lvl6pPr marL="2108149" indent="0">
              <a:buNone/>
              <a:defRPr sz="1500" b="1"/>
            </a:lvl6pPr>
            <a:lvl7pPr marL="2529779" indent="0">
              <a:buNone/>
              <a:defRPr sz="1500" b="1"/>
            </a:lvl7pPr>
            <a:lvl8pPr marL="2951409" indent="0">
              <a:buNone/>
              <a:defRPr sz="1500" b="1"/>
            </a:lvl8pPr>
            <a:lvl9pPr marL="337303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" y="2060088"/>
            <a:ext cx="3838179" cy="373941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2780" y="1452883"/>
            <a:ext cx="3839686" cy="60720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1630" indent="0">
              <a:buNone/>
              <a:defRPr sz="1800" b="1"/>
            </a:lvl2pPr>
            <a:lvl3pPr marL="843260" indent="0">
              <a:buNone/>
              <a:defRPr sz="1700" b="1"/>
            </a:lvl3pPr>
            <a:lvl4pPr marL="1264890" indent="0">
              <a:buNone/>
              <a:defRPr sz="1500" b="1"/>
            </a:lvl4pPr>
            <a:lvl5pPr marL="1686519" indent="0">
              <a:buNone/>
              <a:defRPr sz="1500" b="1"/>
            </a:lvl5pPr>
            <a:lvl6pPr marL="2108149" indent="0">
              <a:buNone/>
              <a:defRPr sz="1500" b="1"/>
            </a:lvl6pPr>
            <a:lvl7pPr marL="2529779" indent="0">
              <a:buNone/>
              <a:defRPr sz="1500" b="1"/>
            </a:lvl7pPr>
            <a:lvl8pPr marL="2951409" indent="0">
              <a:buNone/>
              <a:defRPr sz="1500" b="1"/>
            </a:lvl8pPr>
            <a:lvl9pPr marL="337303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2780" y="2060088"/>
            <a:ext cx="3839686" cy="373941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34340" y="6017936"/>
            <a:ext cx="20269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4BA9623-39E3-6C42-B032-0757F6F4B5BE}" type="datetimeFigureOut">
              <a:rPr lang="en-US"/>
              <a:pPr>
                <a:defRPr/>
              </a:pPr>
              <a:t>1/31/2020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67990" y="6017936"/>
            <a:ext cx="27508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225540" y="6017936"/>
            <a:ext cx="20269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A4453F8-9C41-104C-9714-17C5BE8CB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6323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34340" y="6017936"/>
            <a:ext cx="20269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AE53F77-C7F3-524B-BB7F-875CE9879B2B}" type="datetimeFigureOut">
              <a:rPr lang="en-US"/>
              <a:pPr>
                <a:defRPr/>
              </a:pPr>
              <a:t>1/31/2020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67990" y="6017936"/>
            <a:ext cx="27508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25540" y="6017936"/>
            <a:ext cx="20269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41D3A36-BEFA-AD4E-9844-8527053A7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0706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34340" y="6017936"/>
            <a:ext cx="20269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EF13B0-7A47-5642-BE39-FEA3DF84F41B}" type="datetimeFigureOut">
              <a:rPr lang="en-US"/>
              <a:pPr>
                <a:defRPr/>
              </a:pPr>
              <a:t>1/31/2020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67990" y="6017936"/>
            <a:ext cx="27508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25540" y="6017936"/>
            <a:ext cx="20269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62CA8AE-AA10-C041-8B82-AE4AA9810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4807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5" y="258517"/>
            <a:ext cx="2857897" cy="110018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297" y="258517"/>
            <a:ext cx="4856163" cy="554098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345" y="1358695"/>
            <a:ext cx="2857897" cy="4440805"/>
          </a:xfrm>
        </p:spPr>
        <p:txBody>
          <a:bodyPr/>
          <a:lstStyle>
            <a:lvl1pPr marL="0" indent="0">
              <a:buNone/>
              <a:defRPr sz="1300"/>
            </a:lvl1pPr>
            <a:lvl2pPr marL="421630" indent="0">
              <a:buNone/>
              <a:defRPr sz="1100"/>
            </a:lvl2pPr>
            <a:lvl3pPr marL="843260" indent="0">
              <a:buNone/>
              <a:defRPr sz="900"/>
            </a:lvl3pPr>
            <a:lvl4pPr marL="1264890" indent="0">
              <a:buNone/>
              <a:defRPr sz="800"/>
            </a:lvl4pPr>
            <a:lvl5pPr marL="1686519" indent="0">
              <a:buNone/>
              <a:defRPr sz="800"/>
            </a:lvl5pPr>
            <a:lvl6pPr marL="2108149" indent="0">
              <a:buNone/>
              <a:defRPr sz="800"/>
            </a:lvl6pPr>
            <a:lvl7pPr marL="2529779" indent="0">
              <a:buNone/>
              <a:defRPr sz="800"/>
            </a:lvl7pPr>
            <a:lvl8pPr marL="2951409" indent="0">
              <a:buNone/>
              <a:defRPr sz="800"/>
            </a:lvl8pPr>
            <a:lvl9pPr marL="337303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4340" y="6017936"/>
            <a:ext cx="20269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CC29721-A676-ED44-975C-A0B91ABAADBE}" type="datetimeFigureOut">
              <a:rPr lang="en-US"/>
              <a:pPr>
                <a:defRPr/>
              </a:pPr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67990" y="6017936"/>
            <a:ext cx="27508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25540" y="6017936"/>
            <a:ext cx="20269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DEDC5B2-695A-8644-8D53-2113ED37F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0124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74" y="4545015"/>
            <a:ext cx="5212080" cy="53706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2674" y="581154"/>
            <a:ext cx="5212080" cy="3895725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21630" indent="0">
              <a:buNone/>
              <a:defRPr sz="2600"/>
            </a:lvl2pPr>
            <a:lvl3pPr marL="843260" indent="0">
              <a:buNone/>
              <a:defRPr sz="2200"/>
            </a:lvl3pPr>
            <a:lvl4pPr marL="1264890" indent="0">
              <a:buNone/>
              <a:defRPr sz="1800"/>
            </a:lvl4pPr>
            <a:lvl5pPr marL="1686519" indent="0">
              <a:buNone/>
              <a:defRPr sz="1800"/>
            </a:lvl5pPr>
            <a:lvl6pPr marL="2108149" indent="0">
              <a:buNone/>
              <a:defRPr sz="1800"/>
            </a:lvl6pPr>
            <a:lvl7pPr marL="2529779" indent="0">
              <a:buNone/>
              <a:defRPr sz="1800"/>
            </a:lvl7pPr>
            <a:lvl8pPr marL="2951409" indent="0">
              <a:buNone/>
              <a:defRPr sz="1800"/>
            </a:lvl8pPr>
            <a:lvl9pPr marL="3373039" indent="0">
              <a:buNone/>
              <a:defRPr sz="18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2674" y="5082079"/>
            <a:ext cx="5212080" cy="761510"/>
          </a:xfrm>
        </p:spPr>
        <p:txBody>
          <a:bodyPr/>
          <a:lstStyle>
            <a:lvl1pPr marL="0" indent="0">
              <a:buNone/>
              <a:defRPr sz="1300"/>
            </a:lvl1pPr>
            <a:lvl2pPr marL="421630" indent="0">
              <a:buNone/>
              <a:defRPr sz="1100"/>
            </a:lvl2pPr>
            <a:lvl3pPr marL="843260" indent="0">
              <a:buNone/>
              <a:defRPr sz="900"/>
            </a:lvl3pPr>
            <a:lvl4pPr marL="1264890" indent="0">
              <a:buNone/>
              <a:defRPr sz="800"/>
            </a:lvl4pPr>
            <a:lvl5pPr marL="1686519" indent="0">
              <a:buNone/>
              <a:defRPr sz="800"/>
            </a:lvl5pPr>
            <a:lvl6pPr marL="2108149" indent="0">
              <a:buNone/>
              <a:defRPr sz="800"/>
            </a:lvl6pPr>
            <a:lvl7pPr marL="2529779" indent="0">
              <a:buNone/>
              <a:defRPr sz="800"/>
            </a:lvl7pPr>
            <a:lvl8pPr marL="2951409" indent="0">
              <a:buNone/>
              <a:defRPr sz="800"/>
            </a:lvl8pPr>
            <a:lvl9pPr marL="337303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4340" y="6017936"/>
            <a:ext cx="20269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8588EC1-6596-6948-B047-8D4D211FE276}" type="datetimeFigureOut">
              <a:rPr lang="en-US"/>
              <a:pPr>
                <a:defRPr/>
              </a:pPr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67990" y="6017936"/>
            <a:ext cx="27508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25540" y="6017936"/>
            <a:ext cx="20269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072240A-9537-3E4E-87D0-75AC4CF57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4283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slideLayout" Target="../slideLayouts/slideLayout23.xml" /><Relationship Id="rId13" Type="http://schemas.openxmlformats.org/officeDocument/2006/relationships/slideLayout" Target="../slideLayouts/slideLayout24.xml" /><Relationship Id="rId14" Type="http://schemas.openxmlformats.org/officeDocument/2006/relationships/slideLayout" Target="../slideLayouts/slideLayout25.xml" /><Relationship Id="rId15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34340" y="260516"/>
            <a:ext cx="7818120" cy="108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326" tIns="42163" rIns="84326" bIns="421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34340" y="1515007"/>
            <a:ext cx="7818120" cy="428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326" tIns="42163" rIns="84326" bIns="421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/>
  <p:timing/>
  <p:txStyles>
    <p:titleStyle>
      <a:lvl1pPr algn="ctr" defTabSz="421630" rtl="0" eaLnBrk="1" fontAlgn="base" hangingPunct="1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2163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2pPr>
      <a:lvl3pPr algn="ctr" defTabSz="42163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3pPr>
      <a:lvl4pPr algn="ctr" defTabSz="42163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4pPr>
      <a:lvl5pPr algn="ctr" defTabSz="42163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5pPr>
      <a:lvl6pPr marL="421630" algn="ctr" defTabSz="42163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6pPr>
      <a:lvl7pPr marL="843260" algn="ctr" defTabSz="42163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7pPr>
      <a:lvl8pPr marL="1264890" algn="ctr" defTabSz="42163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8pPr>
      <a:lvl9pPr marL="1686519" algn="ctr" defTabSz="42163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9pPr>
    </p:titleStyle>
    <p:bodyStyle>
      <a:lvl1pPr marL="316222" indent="-316222" algn="l" defTabSz="42163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3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148" indent="-263519" algn="l" defTabSz="421630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54075" indent="-210815" algn="l" defTabSz="42163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475704" indent="-210815" algn="l" defTabSz="421630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97334" indent="-210815" algn="l" defTabSz="421630" rtl="0" eaLnBrk="1" fontAlgn="base" hangingPunct="1">
        <a:spcBef>
          <a:spcPct val="20000"/>
        </a:spcBef>
        <a:spcAft>
          <a:spcPct val="0"/>
        </a:spcAft>
        <a:buFont typeface="Arial"/>
        <a:buChar char="»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318964" indent="-210815" algn="l" defTabSz="42163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94" indent="-210815" algn="l" defTabSz="42163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2224" indent="-210815" algn="l" defTabSz="42163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3854" indent="-210815" algn="l" defTabSz="42163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16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1630" algn="l" defTabSz="4216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3260" algn="l" defTabSz="4216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4890" algn="l" defTabSz="4216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86519" algn="l" defTabSz="4216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8149" algn="l" defTabSz="4216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9779" algn="l" defTabSz="4216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51409" algn="l" defTabSz="4216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73039" algn="l" defTabSz="4216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34340" y="260516"/>
            <a:ext cx="7818120" cy="108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326" tIns="42163" rIns="84326" bIns="421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34340" y="1515007"/>
            <a:ext cx="7818120" cy="428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326" tIns="42163" rIns="84326" bIns="421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grpSp>
        <p:nvGrpSpPr>
          <p:cNvPr id="18" name="Group 14"/>
          <p:cNvGrpSpPr/>
          <p:nvPr/>
        </p:nvGrpSpPr>
        <p:grpSpPr>
          <a:xfrm>
            <a:off x="0" y="6205722"/>
            <a:ext cx="8686800" cy="98195"/>
            <a:chOff x="0" y="4820605"/>
            <a:chExt cx="9144000" cy="7761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0" y="4898215"/>
              <a:ext cx="9144000" cy="0"/>
            </a:xfrm>
            <a:prstGeom prst="line">
              <a:avLst/>
            </a:prstGeom>
            <a:ln w="57150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0" y="4820605"/>
              <a:ext cx="9144000" cy="0"/>
            </a:xfrm>
            <a:prstGeom prst="line">
              <a:avLst/>
            </a:prstGeom>
            <a:ln w="19050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transition/>
  <p:timing/>
  <p:txStyles>
    <p:titleStyle>
      <a:lvl1pPr algn="ctr" defTabSz="421630" rtl="0" eaLnBrk="1" fontAlgn="base" hangingPunct="1">
        <a:spcBef>
          <a:spcPct val="0"/>
        </a:spcBef>
        <a:spcAft>
          <a:spcPct val="0"/>
        </a:spcAft>
        <a:defRPr sz="3700" b="1" i="1" kern="1200">
          <a:solidFill>
            <a:schemeClr val="accent2"/>
          </a:solidFill>
          <a:latin typeface="Georgia"/>
          <a:ea typeface="ＭＳ Ｐゴシック" charset="0"/>
          <a:cs typeface="Georgia"/>
        </a:defRPr>
      </a:lvl1pPr>
      <a:lvl2pPr algn="ctr" defTabSz="42163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2pPr>
      <a:lvl3pPr algn="ctr" defTabSz="42163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3pPr>
      <a:lvl4pPr algn="ctr" defTabSz="42163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4pPr>
      <a:lvl5pPr algn="ctr" defTabSz="42163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5pPr>
      <a:lvl6pPr marL="421630" algn="ctr" defTabSz="42163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6pPr>
      <a:lvl7pPr marL="843260" algn="ctr" defTabSz="42163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7pPr>
      <a:lvl8pPr marL="1264890" algn="ctr" defTabSz="42163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8pPr>
      <a:lvl9pPr marL="1686519" algn="ctr" defTabSz="42163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9pPr>
    </p:titleStyle>
    <p:bodyStyle>
      <a:lvl1pPr marL="316222" indent="-316222" algn="l" defTabSz="42163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3000" kern="1200">
          <a:solidFill>
            <a:schemeClr val="tx1"/>
          </a:solidFill>
          <a:latin typeface="Helvetica"/>
          <a:ea typeface="ＭＳ Ｐゴシック" charset="0"/>
          <a:cs typeface="ＭＳ Ｐゴシック" charset="0"/>
        </a:defRPr>
      </a:lvl1pPr>
      <a:lvl2pPr marL="685148" indent="-263519" algn="l" defTabSz="421630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2600" kern="1200">
          <a:solidFill>
            <a:schemeClr val="tx1"/>
          </a:solidFill>
          <a:latin typeface="Helvetica"/>
          <a:ea typeface="ＭＳ Ｐゴシック" charset="0"/>
          <a:cs typeface="+mn-cs"/>
        </a:defRPr>
      </a:lvl2pPr>
      <a:lvl3pPr marL="1054075" indent="-210815" algn="l" defTabSz="42163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200" kern="1200">
          <a:solidFill>
            <a:schemeClr val="tx1"/>
          </a:solidFill>
          <a:latin typeface="Helvetica"/>
          <a:ea typeface="ＭＳ Ｐゴシック" charset="0"/>
          <a:cs typeface="+mn-cs"/>
        </a:defRPr>
      </a:lvl3pPr>
      <a:lvl4pPr marL="1475704" indent="-210815" algn="l" defTabSz="421630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1800" kern="1200">
          <a:solidFill>
            <a:schemeClr val="tx1"/>
          </a:solidFill>
          <a:latin typeface="Helvetica"/>
          <a:ea typeface="ＭＳ Ｐゴシック" charset="0"/>
          <a:cs typeface="+mn-cs"/>
        </a:defRPr>
      </a:lvl4pPr>
      <a:lvl5pPr marL="1897334" indent="-210815" algn="l" defTabSz="421630" rtl="0" eaLnBrk="1" fontAlgn="base" hangingPunct="1">
        <a:spcBef>
          <a:spcPct val="20000"/>
        </a:spcBef>
        <a:spcAft>
          <a:spcPct val="0"/>
        </a:spcAft>
        <a:buFont typeface="Arial"/>
        <a:buChar char="»"/>
        <a:defRPr sz="1800" kern="1200">
          <a:solidFill>
            <a:schemeClr val="tx1"/>
          </a:solidFill>
          <a:latin typeface="Helvetica"/>
          <a:ea typeface="ＭＳ Ｐゴシック" charset="0"/>
          <a:cs typeface="+mn-cs"/>
        </a:defRPr>
      </a:lvl5pPr>
      <a:lvl6pPr marL="2318964" indent="-210815" algn="l" defTabSz="42163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94" indent="-210815" algn="l" defTabSz="42163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2224" indent="-210815" algn="l" defTabSz="42163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3854" indent="-210815" algn="l" defTabSz="42163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16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1630" algn="l" defTabSz="4216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3260" algn="l" defTabSz="4216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4890" algn="l" defTabSz="4216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86519" algn="l" defTabSz="4216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8149" algn="l" defTabSz="4216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9779" algn="l" defTabSz="4216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51409" algn="l" defTabSz="4216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73039" algn="l" defTabSz="4216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notesSlide" Target="../notesSlides/notesSlide1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notesSlide" Target="../notesSlides/notesSlide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notesSlide" Target="../notesSlides/notesSlide1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notesSlide" Target="../notesSlides/notesSlide1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notesSlide" Target="../notesSlides/notesSlide1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notesSlide" Target="../notesSlides/notesSlide1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notesSlide" Target="../notesSlides/notesSlide1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notesSlide" Target="../notesSlides/notesSlide1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notesSlide" Target="../notesSlides/notesSlide18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notesSlide" Target="../notesSlides/notesSlide1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notesSlide" Target="../notesSlides/notesSlide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notesSlide" Target="../notesSlides/notesSlide20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notesSlide" Target="../notesSlides/notesSlide2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notesSlide" Target="../notesSlides/notesSlide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notesSlide" Target="../notesSlides/notesSlide9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Aging Ohio: Implications for Long-Term Services</a:t>
            </a:r>
          </a:p>
          <a:p>
            <a:r>
              <a:rPr lang="en-US"/>
              <a:t>Prepared for Committee on Aging and Long-Term Care, Ohio House of Representatives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 Bob Applebaum</a:t>
            </a:r>
          </a:p>
          <a:p>
            <a:r>
              <a:rPr lang="en-US"/>
              <a:t>January 2020</a:t>
            </a:r>
          </a:p>
        </p:txBody>
      </p:sp>
    </p:spTree>
    <p:extLst>
      <p:ext uri="{BB962C8B-B14F-4D97-AF65-F5344CB8AC3E}">
        <p14:creationId xmlns:p14="http://schemas.microsoft.com/office/powerpoint/2010/main" val="1609867130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3076" y="1142752"/>
            <a:ext cx="7818120" cy="4284496"/>
          </a:xfrm>
        </p:spPr>
        <p:txBody>
          <a:bodyPr/>
          <a:lstStyle/>
          <a:p>
            <a:pPr marL="0" indent="0">
              <a:buNone/>
            </a:pPr>
            <a:r>
              <a:rPr lang="en-US" sz="2400"/>
              <a:t>Health conditions	       Ohio		      U.S.              Ranking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Diabetes					     24  	       22                  38</a:t>
            </a:r>
          </a:p>
          <a:p>
            <a:pPr marL="0" indent="0">
              <a:buNone/>
            </a:pPr>
            <a:r>
              <a:rPr lang="en-US" sz="2400"/>
              <a:t>Arthritis					     57             52                  44</a:t>
            </a:r>
          </a:p>
          <a:p>
            <a:pPr marL="0" indent="0">
              <a:buNone/>
            </a:pPr>
            <a:r>
              <a:rPr lang="en-US" sz="2400"/>
              <a:t>Hip fractures per 1000     5.8            5.7                32</a:t>
            </a:r>
          </a:p>
          <a:p>
            <a:pPr marL="0" indent="0">
              <a:buNone/>
            </a:pPr>
            <a:r>
              <a:rPr lang="en-US" sz="2400"/>
              <a:t>Falls (last 12 months)    28.8          29.5                16</a:t>
            </a:r>
          </a:p>
          <a:p>
            <a:pPr marL="0" indent="0">
              <a:buNone/>
            </a:pPr>
            <a:r>
              <a:rPr lang="en-US" sz="2400"/>
              <a:t>Nationally-- higher in rural areas and higher for lower income elders</a:t>
            </a:r>
          </a:p>
          <a:p>
            <a:pPr marL="0" indent="0">
              <a:buNone/>
            </a:pPr>
            <a:endParaRPr lang="en-US" sz="24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94547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/>
              <a:t>Health Access &amp; Use %  	   Ohio		U.S.          Ranking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Drug Coverage                     89           87                1</a:t>
            </a:r>
          </a:p>
          <a:p>
            <a:pPr marL="0" indent="0">
              <a:buNone/>
            </a:pPr>
            <a:r>
              <a:rPr lang="en-US" sz="2400"/>
              <a:t>Dedicated health provider    95           94.5            23</a:t>
            </a:r>
          </a:p>
          <a:p>
            <a:pPr marL="0" indent="0">
              <a:buNone/>
            </a:pPr>
            <a:endParaRPr lang="en-US" sz="2400"/>
          </a:p>
          <a:p>
            <a:pPr marL="0" lvl="0" indent="0">
              <a:buNone/>
            </a:pPr>
            <a:r>
              <a:rPr lang="en-US" sz="2400">
                <a:solidFill>
                  <a:srgbClr val="006971"/>
                </a:solidFill>
              </a:rPr>
              <a:t>Low Care NH Residents      11.7       11.7              27</a:t>
            </a:r>
          </a:p>
          <a:p>
            <a:pPr marL="0" lvl="0" indent="0">
              <a:buNone/>
            </a:pPr>
            <a:r>
              <a:rPr lang="en-US" sz="2400">
                <a:solidFill>
                  <a:srgbClr val="006971"/>
                </a:solidFill>
              </a:rPr>
              <a:t>30 day Hospital Readmits    15.1      14.9              35 </a:t>
            </a:r>
          </a:p>
          <a:p>
            <a:pPr marL="0" lvl="0" indent="0">
              <a:buNone/>
            </a:pPr>
            <a:r>
              <a:rPr lang="en-US" sz="2400">
                <a:solidFill>
                  <a:srgbClr val="006971"/>
                </a:solidFill>
              </a:rPr>
              <a:t>Preventable hospitalizations </a:t>
            </a:r>
          </a:p>
          <a:p>
            <a:pPr marL="0" indent="0">
              <a:buNone/>
            </a:pPr>
            <a:r>
              <a:rPr lang="en-US" sz="2400"/>
              <a:t>(per 1000 admits, Medicare) 57         49.4             42</a:t>
            </a:r>
          </a:p>
          <a:p>
            <a:pPr marL="0" indent="0">
              <a:buNone/>
            </a:pPr>
            <a:endParaRPr lang="en-US" sz="2400"/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0"/>
              <a:t>Ohio Health Use and Access 65 Plus</a:t>
            </a:r>
          </a:p>
        </p:txBody>
      </p:sp>
    </p:spTree>
    <p:extLst>
      <p:ext uri="{BB962C8B-B14F-4D97-AF65-F5344CB8AC3E}">
        <p14:creationId xmlns:p14="http://schemas.microsoft.com/office/powerpoint/2010/main" val="1442206498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i="0"/>
              <a:t>National Long-Term Services Numbers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651"/>
              <a:t>7 million older people with disability– will more than double by 2040</a:t>
            </a:r>
          </a:p>
          <a:p>
            <a:pPr eaLnBrk="1" hangingPunct="1"/>
            <a:r>
              <a:rPr lang="en-US" altLang="en-US" sz="2651"/>
              <a:t>Long-term services about one-third of Medicaid expenditures (Ohio 36%)</a:t>
            </a:r>
          </a:p>
          <a:p>
            <a:pPr eaLnBrk="1" hangingPunct="1"/>
            <a:r>
              <a:rPr lang="en-US" altLang="en-US" sz="2651"/>
              <a:t>Medicaid about 22% of state budgets (Ohio 24%)</a:t>
            </a:r>
          </a:p>
          <a:p>
            <a:pPr eaLnBrk="1" hangingPunct="1"/>
            <a:r>
              <a:rPr lang="en-US" altLang="en-US" sz="2651"/>
              <a:t>Two-thirds of residents now on Medicaid</a:t>
            </a: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i="0"/>
              <a:t>Are Individuals Prepared for Long-Term Disability?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533" y="1345168"/>
            <a:ext cx="7358592" cy="4289506"/>
          </a:xfrm>
        </p:spPr>
        <p:txBody>
          <a:bodyPr/>
          <a:lstStyle/>
          <a:p>
            <a:pPr>
              <a:defRPr/>
            </a:pPr>
            <a:r>
              <a:rPr lang="en-US" sz="2000"/>
              <a:t>What is disability? Moderate-- shopping, getting to the doctor without help– Severe help with dressing or bathing</a:t>
            </a:r>
          </a:p>
          <a:p>
            <a:pPr>
              <a:defRPr/>
            </a:pPr>
            <a:r>
              <a:rPr lang="en-US" sz="2000"/>
              <a:t>Will it effect me? </a:t>
            </a:r>
          </a:p>
          <a:p>
            <a:pPr marL="0" indent="0">
              <a:buNone/>
              <a:defRPr/>
            </a:pPr>
            <a:r>
              <a:rPr lang="en-US" sz="2000"/>
              <a:t>65 and older with some long-term disability 28.4%</a:t>
            </a:r>
          </a:p>
          <a:p>
            <a:pPr marL="0" indent="0">
              <a:buNone/>
              <a:defRPr/>
            </a:pPr>
            <a:r>
              <a:rPr lang="en-US" sz="2000"/>
              <a:t>65-74   20.2%</a:t>
            </a:r>
          </a:p>
          <a:p>
            <a:pPr marL="0" indent="0">
              <a:buNone/>
              <a:defRPr/>
            </a:pPr>
            <a:r>
              <a:rPr lang="en-US" sz="2000"/>
              <a:t>75-84   26.9%</a:t>
            </a:r>
          </a:p>
          <a:p>
            <a:pPr marL="0" indent="0">
              <a:buNone/>
              <a:defRPr/>
            </a:pPr>
            <a:r>
              <a:rPr lang="en-US" sz="2000"/>
              <a:t>85 plus 42.4%</a:t>
            </a:r>
          </a:p>
          <a:p>
            <a:pPr marL="0" indent="0">
              <a:buNone/>
              <a:defRPr/>
            </a:pPr>
            <a:r>
              <a:rPr lang="en-US" sz="2000"/>
              <a:t>Women higher rates than men</a:t>
            </a:r>
          </a:p>
          <a:p>
            <a:pPr marL="0" indent="0">
              <a:buNone/>
              <a:defRPr/>
            </a:pPr>
            <a:r>
              <a:rPr lang="en-US" sz="2000"/>
              <a:t>4% of Ohioans over age 40 have LTC insurance</a:t>
            </a:r>
          </a:p>
          <a:p>
            <a:pPr marL="0" indent="0">
              <a:buNone/>
              <a:defRPr/>
            </a:pPr>
            <a:r>
              <a:rPr lang="en-US" sz="2000"/>
              <a:t>Already talked about income and savings rates for older population</a:t>
            </a: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4340" y="1228896"/>
            <a:ext cx="7818120" cy="4284496"/>
          </a:xfrm>
        </p:spPr>
        <p:txBody>
          <a:bodyPr>
            <a:normAutofit lnSpcReduction="10000"/>
          </a:bodyPr>
          <a:lstStyle/>
          <a:p>
            <a:r>
              <a:rPr lang="en-US"/>
              <a:t>Informal care provided an estimated $450 billion in long-term services</a:t>
            </a:r>
          </a:p>
          <a:p>
            <a:r>
              <a:rPr lang="en-US"/>
              <a:t>No time in history has more care been provided by family</a:t>
            </a:r>
          </a:p>
          <a:p>
            <a:r>
              <a:rPr lang="en-US"/>
              <a:t>But the world has changed– living longer, more two person working households, fewer children</a:t>
            </a:r>
          </a:p>
          <a:p>
            <a:r>
              <a:rPr lang="en-US"/>
              <a:t>Successful LTSS strategies almost always involve family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0"/>
              <a:t>Family and Aging</a:t>
            </a:r>
          </a:p>
        </p:txBody>
      </p:sp>
    </p:spTree>
    <p:extLst>
      <p:ext uri="{BB962C8B-B14F-4D97-AF65-F5344CB8AC3E}">
        <p14:creationId xmlns:p14="http://schemas.microsoft.com/office/powerpoint/2010/main" val="3946289771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57380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7F52F6-6878-45CD-A2CC-18D8921F9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FAEE1-CF14-4748-B0B5-77EB59FCE9D0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783111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6675" y="1342662"/>
            <a:ext cx="7818120" cy="4284496"/>
          </a:xfrm>
        </p:spPr>
        <p:txBody>
          <a:bodyPr/>
          <a:lstStyle/>
          <a:p>
            <a:r>
              <a:rPr lang="en-US"/>
              <a:t>Unprecedented growth in the older population</a:t>
            </a:r>
          </a:p>
          <a:p>
            <a:r>
              <a:rPr lang="en-US"/>
              <a:t>Majority of Ohioans not prepared for a long-term disability either financially, environmentally, socially</a:t>
            </a:r>
          </a:p>
          <a:p>
            <a:r>
              <a:rPr lang="en-US"/>
              <a:t>Medicaid—the default for the majority of long-term service recipients. </a:t>
            </a:r>
          </a:p>
          <a:p>
            <a:r>
              <a:rPr lang="en-US"/>
              <a:t>Ohio’s older population is less healthy.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0"/>
              <a:t>How Can Ohio Better Respond to the Growing Long-Term Services Challenges?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88540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36247" y="288572"/>
            <a:ext cx="7358592" cy="1082146"/>
          </a:xfrm>
        </p:spPr>
        <p:txBody>
          <a:bodyPr/>
          <a:lstStyle/>
          <a:p>
            <a:r>
              <a:rPr lang="en-US" altLang="en-US" sz="3030" i="0"/>
              <a:t>Policy and the Future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736247" y="1601186"/>
            <a:ext cx="7358592" cy="4289506"/>
          </a:xfrm>
        </p:spPr>
        <p:txBody>
          <a:bodyPr>
            <a:normAutofit/>
          </a:bodyPr>
          <a:lstStyle/>
          <a:p>
            <a:pPr fontAlgn="auto"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>
                <a:latin typeface="+mn-lt"/>
                <a:cs typeface="Times New Roman" panose="02020603050405020304" pitchFamily="18" charset="0"/>
              </a:rPr>
              <a:t>Even with changes the current system is simply not sustainable.</a:t>
            </a:r>
          </a:p>
          <a:p>
            <a:pPr fontAlgn="auto">
              <a:spcAft>
                <a:spcPct val="0"/>
              </a:spcAft>
              <a:buClr>
                <a:schemeClr val="hlink"/>
              </a:buClr>
              <a:defRPr/>
            </a:pPr>
            <a:r>
              <a:rPr lang="en-US" altLang="en-US" sz="2400">
                <a:latin typeface="+mn-lt"/>
                <a:cs typeface="Times New Roman" panose="02020603050405020304" pitchFamily="18" charset="0"/>
              </a:rPr>
              <a:t>Short-term window where “boomer growth” remains small, before the major increase.</a:t>
            </a:r>
          </a:p>
          <a:p>
            <a:pPr fontAlgn="auto">
              <a:spcAft>
                <a:spcPct val="0"/>
              </a:spcAft>
              <a:buClr>
                <a:schemeClr val="hlink"/>
              </a:buClr>
              <a:defRPr/>
            </a:pPr>
            <a:r>
              <a:rPr lang="en-US" altLang="en-US" sz="2400">
                <a:latin typeface="+mn-lt"/>
                <a:cs typeface="Times New Roman" panose="02020603050405020304" pitchFamily="18" charset="0"/>
              </a:rPr>
              <a:t>The current system was never designed-- it just happened– Meaningful change is very slow.</a:t>
            </a:r>
          </a:p>
          <a:p>
            <a:pPr fontAlgn="auto">
              <a:spcAft>
                <a:spcPct val="0"/>
              </a:spcAft>
              <a:buClr>
                <a:schemeClr val="hlink"/>
              </a:buClr>
              <a:defRPr/>
            </a:pPr>
            <a:r>
              <a:rPr lang="en-US" altLang="en-US" sz="2400">
                <a:latin typeface="+mn-lt"/>
                <a:cs typeface="Times New Roman" panose="02020603050405020304" pitchFamily="18" charset="0"/>
              </a:rPr>
              <a:t>We often have policy changes with unplanned consequences. Hospital reform meant a new nursing home. </a:t>
            </a:r>
            <a:endParaRPr lang="en-US" altLang="en-US" sz="2272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ct val="0"/>
              </a:spcAft>
              <a:buClr>
                <a:schemeClr val="hlink"/>
              </a:buClr>
              <a:defRPr/>
            </a:pPr>
            <a:endParaRPr lang="en-US" altLang="en-US" sz="227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4340" y="1028975"/>
            <a:ext cx="7818120" cy="4284496"/>
          </a:xfrm>
        </p:spPr>
        <p:txBody>
          <a:bodyPr/>
          <a:lstStyle/>
          <a:p>
            <a:r>
              <a:rPr lang="en-US" sz="2400"/>
              <a:t>We need a range of solutions and an array of stakeholders to respond.</a:t>
            </a:r>
          </a:p>
          <a:p>
            <a:r>
              <a:rPr lang="en-US" sz="2400" b="1"/>
              <a:t>Individual level -- </a:t>
            </a:r>
            <a:r>
              <a:rPr lang="en-US" sz="2400"/>
              <a:t>Responsibility for individual long-term planning</a:t>
            </a:r>
          </a:p>
          <a:p>
            <a:r>
              <a:rPr lang="en-US" sz="2400" b="1"/>
              <a:t>State Governmental examples– </a:t>
            </a:r>
            <a:r>
              <a:rPr lang="en-US" sz="2400"/>
              <a:t>prevention programs, public/prvt partnerships</a:t>
            </a:r>
          </a:p>
          <a:p>
            <a:r>
              <a:rPr lang="en-US" sz="2400" b="1"/>
              <a:t>LTSS Provider examples</a:t>
            </a:r>
            <a:r>
              <a:rPr lang="en-US" sz="2400"/>
              <a:t>—Identify strategies to improve effectiveness &amp; efficiency </a:t>
            </a:r>
          </a:p>
          <a:p>
            <a:r>
              <a:rPr lang="en-US" sz="2400" b="1"/>
              <a:t>Business Community examples—</a:t>
            </a:r>
            <a:r>
              <a:rPr lang="en-US" sz="2400"/>
              <a:t>Develop innovative technology, more flexible workplace  </a:t>
            </a:r>
          </a:p>
          <a:p>
            <a:r>
              <a:rPr lang="en-US" sz="2400" b="1"/>
              <a:t>Local Community examples</a:t>
            </a:r>
            <a:r>
              <a:rPr lang="en-US" sz="2400"/>
              <a:t>—Implement efforts to become a more age friendly community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4340" y="128711"/>
            <a:ext cx="7818120" cy="1082146"/>
          </a:xfrm>
        </p:spPr>
        <p:txBody>
          <a:bodyPr/>
          <a:lstStyle/>
          <a:p>
            <a:r>
              <a:rPr lang="en-US" sz="2800" i="0"/>
              <a:t>Strategies for Ohio</a:t>
            </a:r>
          </a:p>
        </p:txBody>
      </p:sp>
    </p:spTree>
    <p:extLst>
      <p:ext uri="{BB962C8B-B14F-4D97-AF65-F5344CB8AC3E}">
        <p14:creationId xmlns:p14="http://schemas.microsoft.com/office/powerpoint/2010/main" val="1088299861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Content Placeholder 1"/>
          <p:cNvSpPr>
            <a:spLocks noGrp="1"/>
          </p:cNvSpPr>
          <p:nvPr>
            <p:ph idx="1"/>
          </p:nvPr>
        </p:nvSpPr>
        <p:spPr>
          <a:xfrm>
            <a:off x="425131" y="1318114"/>
            <a:ext cx="7791450" cy="4284996"/>
          </a:xfrm>
        </p:spPr>
        <p:txBody>
          <a:bodyPr/>
          <a:lstStyle/>
          <a:p>
            <a:pPr marL="0" indent="0">
              <a:buNone/>
            </a:pPr>
            <a:endParaRPr lang="en-US" altLang="en-US" sz="2840"/>
          </a:p>
          <a:p>
            <a:pPr marL="0" indent="0">
              <a:buNone/>
            </a:pPr>
            <a:r>
              <a:rPr lang="en-US" altLang="en-US" sz="2840"/>
              <a:t>		</a:t>
            </a:r>
          </a:p>
        </p:txBody>
      </p:sp>
      <p:sp>
        <p:nvSpPr>
          <p:cNvPr id="2051" name="Title 2"/>
          <p:cNvSpPr>
            <a:spLocks noGrp="1"/>
          </p:cNvSpPr>
          <p:nvPr>
            <p:ph type="title"/>
          </p:nvPr>
        </p:nvSpPr>
        <p:spPr>
          <a:xfrm>
            <a:off x="447675" y="13527"/>
            <a:ext cx="7791450" cy="1082146"/>
          </a:xfrm>
        </p:spPr>
        <p:txBody>
          <a:bodyPr/>
          <a:lstStyle/>
          <a:p>
            <a:pPr eaLnBrk="1" hangingPunct="1"/>
            <a:r>
              <a:rPr lang="en-US" altLang="en-US" sz="2651">
                <a:solidFill>
                  <a:srgbClr val="C00000"/>
                </a:solidFill>
                <a:latin typeface="Georgia" panose="02040502050405020303" pitchFamily="18" charset="0"/>
              </a:rPr>
              <a:t>An Aging Ohio-- 2000 to 2040– Ohio 6</a:t>
            </a:r>
            <a:r>
              <a:rPr lang="en-US" altLang="en-US" sz="2651" baseline="30000">
                <a:solidFill>
                  <a:srgbClr val="C00000"/>
                </a:solidFill>
                <a:latin typeface="Georgia" panose="02040502050405020303" pitchFamily="18" charset="0"/>
              </a:rPr>
              <a:t>th</a:t>
            </a:r>
            <a:r>
              <a:rPr lang="en-US" altLang="en-US" sz="2651">
                <a:solidFill>
                  <a:srgbClr val="C00000"/>
                </a:solidFill>
                <a:latin typeface="Georgia" panose="02040502050405020303" pitchFamily="18" charset="0"/>
              </a:rPr>
              <a:t> Largest Older Population in the Nation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47675" y="937859"/>
          <a:ext cx="7647164" cy="5050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61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2259">
                <a:tc>
                  <a:txBody>
                    <a:bodyPr vert="horz" wrap="square"/>
                    <a:lstStyle/>
                    <a:p>
                      <a:r>
                        <a:rPr lang="en-US" sz="1700"/>
                        <a:t>Year</a:t>
                      </a:r>
                    </a:p>
                  </a:txBody>
                  <a:tcPr marL="86572" marR="86572" marT="43286" marB="43286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700"/>
                        <a:t>2000</a:t>
                      </a:r>
                    </a:p>
                  </a:txBody>
                  <a:tcPr marL="86572" marR="86572" marT="43286" marB="43286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700"/>
                        <a:t>2020</a:t>
                      </a:r>
                    </a:p>
                  </a:txBody>
                  <a:tcPr marL="86572" marR="86572" marT="43286" marB="43286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700"/>
                        <a:t>2040</a:t>
                      </a:r>
                    </a:p>
                  </a:txBody>
                  <a:tcPr marL="86572" marR="86572" marT="43286" marB="4328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448">
                <a:tc>
                  <a:txBody>
                    <a:bodyPr vert="horz" wrap="square"/>
                    <a:lstStyle/>
                    <a:p>
                      <a:r>
                        <a:rPr lang="en-US" sz="1700"/>
                        <a:t>Total Population (millions)</a:t>
                      </a:r>
                    </a:p>
                  </a:txBody>
                  <a:tcPr marL="86572" marR="86572" marT="43286" marB="43286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700"/>
                        <a:t>11.4</a:t>
                      </a:r>
                    </a:p>
                  </a:txBody>
                  <a:tcPr marL="86572" marR="86572" marT="43286" marB="43286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700"/>
                        <a:t>11.7</a:t>
                      </a:r>
                    </a:p>
                  </a:txBody>
                  <a:tcPr marL="86572" marR="86572" marT="43286" marB="43286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700"/>
                        <a:t>11.7</a:t>
                      </a:r>
                    </a:p>
                  </a:txBody>
                  <a:tcPr marL="86572" marR="86572" marT="43286" marB="4328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59">
                <a:tc>
                  <a:txBody>
                    <a:bodyPr vert="horz" wrap="square"/>
                    <a:lstStyle/>
                    <a:p>
                      <a:endParaRPr lang="en-US" sz="1700"/>
                    </a:p>
                  </a:txBody>
                  <a:tcPr marL="86572" marR="86572" marT="43286" marB="43286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en-US" sz="1700"/>
                    </a:p>
                  </a:txBody>
                  <a:tcPr marL="86572" marR="86572" marT="43286" marB="43286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en-US" sz="1700"/>
                    </a:p>
                  </a:txBody>
                  <a:tcPr marL="86572" marR="86572" marT="43286" marB="43286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en-US" sz="1700"/>
                    </a:p>
                  </a:txBody>
                  <a:tcPr marL="86572" marR="86572" marT="43286" marB="4328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2682">
                <a:tc>
                  <a:txBody>
                    <a:bodyPr vert="horz" wrap="square"/>
                    <a:lstStyle/>
                    <a:p>
                      <a:r>
                        <a:rPr lang="en-US" sz="2300"/>
                        <a:t>60 plus  </a:t>
                      </a:r>
                      <a:r>
                        <a:rPr lang="en-US" sz="1700"/>
                        <a:t>in millions </a:t>
                      </a:r>
                    </a:p>
                    <a:p>
                      <a:r>
                        <a:rPr lang="en-US" sz="1700" b="1"/>
                        <a:t>(% of total population)</a:t>
                      </a:r>
                    </a:p>
                  </a:txBody>
                  <a:tcPr marL="86572" marR="86572" marT="43286" marB="43286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700"/>
                        <a:t>1.9</a:t>
                      </a:r>
                    </a:p>
                    <a:p>
                      <a:pPr algn="ctr"/>
                      <a:r>
                        <a:rPr lang="en-US" sz="1700" b="1"/>
                        <a:t>(17%)</a:t>
                      </a:r>
                    </a:p>
                  </a:txBody>
                  <a:tcPr marL="86572" marR="86572" marT="43286" marB="43286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700"/>
                        <a:t>3.0</a:t>
                      </a:r>
                    </a:p>
                    <a:p>
                      <a:pPr algn="ctr"/>
                      <a:r>
                        <a:rPr lang="en-US" sz="1700" b="1"/>
                        <a:t>(25%)</a:t>
                      </a:r>
                    </a:p>
                  </a:txBody>
                  <a:tcPr marL="86572" marR="86572" marT="43286" marB="43286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700"/>
                        <a:t>3.4</a:t>
                      </a:r>
                    </a:p>
                    <a:p>
                      <a:pPr algn="ctr"/>
                      <a:r>
                        <a:rPr lang="en-US" sz="1700" b="1"/>
                        <a:t>(29%)</a:t>
                      </a:r>
                    </a:p>
                  </a:txBody>
                  <a:tcPr marL="86572" marR="86572" marT="43286" marB="4328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2682">
                <a:tc>
                  <a:txBody>
                    <a:bodyPr vert="horz" wrap="square"/>
                    <a:lstStyle/>
                    <a:p>
                      <a:r>
                        <a:rPr lang="en-US" sz="2300"/>
                        <a:t>65</a:t>
                      </a:r>
                      <a:r>
                        <a:rPr lang="en-US" sz="2300" baseline="0"/>
                        <a:t> plus </a:t>
                      </a:r>
                      <a:r>
                        <a:rPr lang="en-US" sz="1700" baseline="0"/>
                        <a:t>in </a:t>
                      </a:r>
                      <a:r>
                        <a:rPr lang="en-US" sz="1700"/>
                        <a:t>millions</a:t>
                      </a:r>
                    </a:p>
                    <a:p>
                      <a:r>
                        <a:rPr lang="en-US" sz="1700" b="1"/>
                        <a:t>(% of total population)</a:t>
                      </a:r>
                    </a:p>
                  </a:txBody>
                  <a:tcPr marL="86572" marR="86572" marT="43286" marB="43286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700"/>
                        <a:t>1.5</a:t>
                      </a:r>
                    </a:p>
                    <a:p>
                      <a:pPr algn="ctr"/>
                      <a:r>
                        <a:rPr lang="en-US" sz="1700" b="1"/>
                        <a:t>(13%)</a:t>
                      </a:r>
                    </a:p>
                  </a:txBody>
                  <a:tcPr marL="86572" marR="86572" marT="43286" marB="43286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700"/>
                        <a:t>2.1</a:t>
                      </a:r>
                    </a:p>
                    <a:p>
                      <a:pPr algn="ctr"/>
                      <a:r>
                        <a:rPr lang="en-US" sz="1700" b="1"/>
                        <a:t>(18%)</a:t>
                      </a:r>
                    </a:p>
                  </a:txBody>
                  <a:tcPr marL="86572" marR="86572" marT="43286" marB="43286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700"/>
                        <a:t>2.8</a:t>
                      </a:r>
                    </a:p>
                    <a:p>
                      <a:pPr algn="ctr"/>
                      <a:r>
                        <a:rPr lang="en-US" sz="1700" b="1"/>
                        <a:t>(24%)</a:t>
                      </a:r>
                    </a:p>
                  </a:txBody>
                  <a:tcPr marL="86572" marR="86572" marT="43286" marB="4328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2682">
                <a:tc>
                  <a:txBody>
                    <a:bodyPr vert="horz" wrap="square"/>
                    <a:lstStyle/>
                    <a:p>
                      <a:r>
                        <a:rPr lang="en-US" sz="2300"/>
                        <a:t>85 plus </a:t>
                      </a:r>
                      <a:r>
                        <a:rPr lang="en-US" sz="1700"/>
                        <a:t>in millions</a:t>
                      </a:r>
                    </a:p>
                    <a:p>
                      <a:r>
                        <a:rPr lang="en-US" sz="1700" b="1"/>
                        <a:t>(% of total population)</a:t>
                      </a:r>
                    </a:p>
                  </a:txBody>
                  <a:tcPr marL="86572" marR="86572" marT="43286" marB="43286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700"/>
                        <a:t>.18</a:t>
                      </a:r>
                    </a:p>
                    <a:p>
                      <a:pPr algn="ctr"/>
                      <a:r>
                        <a:rPr lang="en-US" sz="1700" b="1"/>
                        <a:t>(1.6%)</a:t>
                      </a:r>
                    </a:p>
                    <a:p>
                      <a:pPr algn="ctr"/>
                      <a:endParaRPr lang="en-US" sz="1700"/>
                    </a:p>
                  </a:txBody>
                  <a:tcPr marL="86572" marR="86572" marT="43286" marB="43286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700"/>
                        <a:t>.27</a:t>
                      </a:r>
                    </a:p>
                    <a:p>
                      <a:pPr algn="ctr"/>
                      <a:r>
                        <a:rPr lang="en-US" sz="1700" b="1"/>
                        <a:t>(2.3%)</a:t>
                      </a:r>
                    </a:p>
                  </a:txBody>
                  <a:tcPr marL="86572" marR="86572" marT="43286" marB="43286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700"/>
                        <a:t>.55</a:t>
                      </a:r>
                    </a:p>
                    <a:p>
                      <a:pPr algn="ctr"/>
                      <a:r>
                        <a:rPr lang="en-US" sz="1700" b="1"/>
                        <a:t>(4.6%)</a:t>
                      </a:r>
                    </a:p>
                  </a:txBody>
                  <a:tcPr marL="86572" marR="86572" marT="43286" marB="4328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4340" y="1268712"/>
            <a:ext cx="7818120" cy="4284496"/>
          </a:xfrm>
        </p:spPr>
        <p:txBody>
          <a:bodyPr/>
          <a:lstStyle/>
          <a:p>
            <a:r>
              <a:rPr lang="en-US" sz="2400">
                <a:latin typeface="+mn-lt"/>
              </a:rPr>
              <a:t>Heavy pressure driven by Medicaid budget concerns– but most older people not on Medicaid (90%), Nationally and in Ohio-- Medicaid about 25% of state budget– Ohio -- 36% allocated to LTSS</a:t>
            </a:r>
          </a:p>
          <a:p>
            <a:r>
              <a:rPr lang="en-US" sz="2400">
                <a:latin typeface="+mn-lt"/>
              </a:rPr>
              <a:t>Today 164,000 older people with severe disability– Almost half, about 81,000 on Medicaid.</a:t>
            </a:r>
          </a:p>
          <a:p>
            <a:r>
              <a:rPr lang="en-US" sz="2400">
                <a:latin typeface="+mn-lt"/>
              </a:rPr>
              <a:t>In 2040, 310,000 older people with severe disability– if 50%-- 155,000 on Medicaid– not easily sustainable </a:t>
            </a:r>
          </a:p>
          <a:p>
            <a:r>
              <a:rPr lang="en-US" sz="2400">
                <a:latin typeface="+mn-lt"/>
              </a:rPr>
              <a:t>Strategy needs to be to lower Medicaid use through prevention, individual planning, technology development, environmental adaptation.</a:t>
            </a:r>
            <a:endParaRPr lang="en-US" sz="2400"/>
          </a:p>
          <a:p>
            <a:endParaRPr lang="en-US"/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0"/>
              <a:t>Policy Recommendations for Ohio</a:t>
            </a:r>
          </a:p>
        </p:txBody>
      </p:sp>
    </p:spTree>
    <p:extLst>
      <p:ext uri="{BB962C8B-B14F-4D97-AF65-F5344CB8AC3E}">
        <p14:creationId xmlns:p14="http://schemas.microsoft.com/office/powerpoint/2010/main" val="2919208296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582136" y="216429"/>
            <a:ext cx="7745730" cy="937860"/>
          </a:xfrm>
        </p:spPr>
        <p:txBody>
          <a:bodyPr/>
          <a:lstStyle/>
          <a:p>
            <a:r>
              <a:rPr lang="en-US" altLang="en-US" sz="3200" i="0"/>
              <a:t>Contact info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1203888"/>
            <a:ext cx="506730" cy="23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740" tIns="43370" rIns="86740" bIns="43370" numCol="1" compatLnSpc="1">
            <a:prstTxWarp prst="textNoShape">
              <a:avLst/>
            </a:prstTxWarp>
          </a:bodyPr>
          <a:lstStyle>
            <a:lvl1pPr>
              <a:spcBef>
                <a:spcPts val="664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800">
                <a:solidFill>
                  <a:schemeClr val="tx1"/>
                </a:solidFill>
                <a:latin typeface="Tw Cen MT" pitchFamily="34" charset="0"/>
              </a:defRPr>
            </a:lvl1pPr>
            <a:lvl2pPr marL="704762" indent="-271062">
              <a:spcBef>
                <a:spcPts val="522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500">
                <a:solidFill>
                  <a:schemeClr val="tx1"/>
                </a:solidFill>
                <a:latin typeface="Tw Cen MT" pitchFamily="34" charset="0"/>
              </a:defRPr>
            </a:lvl2pPr>
            <a:lvl3pPr marL="1084250" indent="-216850">
              <a:spcBef>
                <a:spcPts val="474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200">
                <a:solidFill>
                  <a:schemeClr val="tx1"/>
                </a:solidFill>
                <a:latin typeface="Tw Cen MT" pitchFamily="34" charset="0"/>
              </a:defRPr>
            </a:lvl3pPr>
            <a:lvl4pPr marL="1517950" indent="-216850">
              <a:spcBef>
                <a:spcPts val="379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1900">
                <a:solidFill>
                  <a:schemeClr val="tx1"/>
                </a:solidFill>
                <a:latin typeface="Tw Cen MT" pitchFamily="34" charset="0"/>
              </a:defRPr>
            </a:lvl4pPr>
            <a:lvl5pPr marL="1951650" indent="-216850">
              <a:spcBef>
                <a:spcPts val="379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1900">
                <a:solidFill>
                  <a:schemeClr val="tx1"/>
                </a:solidFill>
                <a:latin typeface="Tw Cen MT" pitchFamily="34" charset="0"/>
              </a:defRPr>
            </a:lvl5pPr>
            <a:lvl6pPr marL="2385350" indent="-216850" fontAlgn="base">
              <a:spcBef>
                <a:spcPts val="379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1900">
                <a:solidFill>
                  <a:schemeClr val="tx1"/>
                </a:solidFill>
                <a:latin typeface="Tw Cen MT" pitchFamily="34" charset="0"/>
              </a:defRPr>
            </a:lvl6pPr>
            <a:lvl7pPr marL="2819049" indent="-216850" fontAlgn="base">
              <a:spcBef>
                <a:spcPts val="379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1900">
                <a:solidFill>
                  <a:schemeClr val="tx1"/>
                </a:solidFill>
                <a:latin typeface="Tw Cen MT" pitchFamily="34" charset="0"/>
              </a:defRPr>
            </a:lvl7pPr>
            <a:lvl8pPr marL="3252749" indent="-216850" fontAlgn="base">
              <a:spcBef>
                <a:spcPts val="379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1900">
                <a:solidFill>
                  <a:schemeClr val="tx1"/>
                </a:solidFill>
                <a:latin typeface="Tw Cen MT" pitchFamily="34" charset="0"/>
              </a:defRPr>
            </a:lvl8pPr>
            <a:lvl9pPr marL="3686449" indent="-216850" fontAlgn="base">
              <a:spcBef>
                <a:spcPts val="379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19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5B067A-12E2-496F-92E6-AFD9C7B660CF}" type="slidenum">
              <a:rPr lang="en-US" altLang="en-US" sz="900">
                <a:latin typeface="Arial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900">
              <a:latin typeface="Arial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>
          <a:xfrm>
            <a:off x="582136" y="1515004"/>
            <a:ext cx="7745730" cy="4256440"/>
          </a:xfrm>
        </p:spPr>
        <p:txBody>
          <a:bodyPr>
            <a:normAutofit/>
          </a:bodyPr>
          <a:lstStyle/>
          <a:p>
            <a:pPr marL="303590" indent="-303590" fontAlgn="auto">
              <a:spcAft>
                <a:spcPct val="0"/>
              </a:spcAft>
              <a:buFont typeface="Wingdings"/>
              <a:buChar char=""/>
              <a:defRPr/>
            </a:pPr>
            <a:r>
              <a:rPr lang="en-US"/>
              <a:t>Bob Applebaum Applebra@Miamioh.edu</a:t>
            </a:r>
          </a:p>
          <a:p>
            <a:pPr marL="303590" indent="-303590" fontAlgn="auto">
              <a:spcAft>
                <a:spcPct val="0"/>
              </a:spcAft>
              <a:buFont typeface="Wingdings"/>
              <a:buChar char=""/>
              <a:defRPr/>
            </a:pPr>
            <a:r>
              <a:rPr lang="en-US"/>
              <a:t>  Scrippsaging.org (Scripps web site)</a:t>
            </a:r>
          </a:p>
          <a:p>
            <a:pPr marL="0" indent="0" fontAlgn="auto">
              <a:spcAft>
                <a:spcPct val="0"/>
              </a:spcAft>
              <a:buNone/>
              <a:defRPr/>
            </a:pPr>
            <a:endParaRPr lang="en-US"/>
          </a:p>
        </p:txBody>
      </p:sp>
    </p:spTree>
  </p:cSld>
  <p:clrMapOvr>
    <a:masterClrMapping/>
  </p:clrMapOvr>
  <p:transition spd="slow"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2" t="12551" r="28769" b="4187"/>
          <a:stretch>
            <a:fillRect/>
          </a:stretch>
        </p:blipFill>
        <p:spPr>
          <a:xfrm>
            <a:off x="1988412" y="114301"/>
            <a:ext cx="4885504" cy="60198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3" t="15031" r="28838" b="1213"/>
          <a:stretch>
            <a:fillRect/>
          </a:stretch>
        </p:blipFill>
        <p:spPr>
          <a:xfrm>
            <a:off x="1933574" y="85725"/>
            <a:ext cx="4910723" cy="606742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3" t="14385" r="28838" b="1329"/>
          <a:stretch>
            <a:fillRect/>
          </a:stretch>
        </p:blipFill>
        <p:spPr>
          <a:xfrm>
            <a:off x="1952624" y="133351"/>
            <a:ext cx="4845630" cy="600075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3" t="15331" r="28838" b="726"/>
          <a:stretch>
            <a:fillRect/>
          </a:stretch>
        </p:blipFill>
        <p:spPr>
          <a:xfrm>
            <a:off x="1933573" y="95250"/>
            <a:ext cx="4856695" cy="603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18906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79" y="284846"/>
            <a:ext cx="8596313" cy="599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91400" y="348734"/>
            <a:ext cx="1051532" cy="369316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r>
              <a: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2010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477127" y="533400"/>
            <a:ext cx="66675" cy="369316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874" y="1169688"/>
            <a:ext cx="7818120" cy="4284496"/>
          </a:xfrm>
        </p:spPr>
        <p:txBody>
          <a:bodyPr/>
          <a:lstStyle/>
          <a:p>
            <a:r>
              <a:rPr lang="en-US"/>
              <a:t>Maximum Soc Sec benefit in 2019 is $3011 </a:t>
            </a:r>
          </a:p>
          <a:p>
            <a:r>
              <a:rPr lang="en-US"/>
              <a:t>Avg. monthly Soc Sec benefit $1503</a:t>
            </a:r>
          </a:p>
          <a:p>
            <a:r>
              <a:rPr lang="en-US"/>
              <a:t>40% retirees rely primarily on Soc Sec</a:t>
            </a:r>
          </a:p>
          <a:p>
            <a:r>
              <a:rPr lang="en-US"/>
              <a:t>Less than half of today’s workforce has a private pension</a:t>
            </a:r>
          </a:p>
          <a:p>
            <a:r>
              <a:rPr lang="en-US"/>
              <a:t>Majority of older people do own their own homes (in Ohio 80%)</a:t>
            </a:r>
          </a:p>
          <a:p>
            <a:r>
              <a:rPr lang="en-US"/>
              <a:t>Median savings for 60-64 age groups in U.S.is about $15,000  Avg above $200K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0"/>
              <a:t>National Retirement Income</a:t>
            </a:r>
          </a:p>
        </p:txBody>
      </p:sp>
    </p:spTree>
    <p:extLst>
      <p:ext uri="{BB962C8B-B14F-4D97-AF65-F5344CB8AC3E}">
        <p14:creationId xmlns:p14="http://schemas.microsoft.com/office/powerpoint/2010/main" val="325307812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400">
                <a:solidFill>
                  <a:srgbClr val="006971"/>
                </a:solidFill>
              </a:rPr>
              <a:t>Behaviors					Ohio          U.S.             Rank</a:t>
            </a:r>
          </a:p>
          <a:p>
            <a:pPr marL="0" lvl="0" indent="0">
              <a:buNone/>
            </a:pPr>
            <a:endParaRPr lang="en-US" sz="2400">
              <a:solidFill>
                <a:srgbClr val="006971"/>
              </a:solidFill>
            </a:endParaRPr>
          </a:p>
          <a:p>
            <a:pPr marL="0" lvl="0" indent="0">
              <a:buNone/>
            </a:pPr>
            <a:r>
              <a:rPr lang="en-US" sz="2400">
                <a:solidFill>
                  <a:srgbClr val="006971"/>
                </a:solidFill>
              </a:rPr>
              <a:t>Smoking                           10.6          8.7                 41</a:t>
            </a:r>
          </a:p>
          <a:p>
            <a:pPr marL="0" lvl="0" indent="0">
              <a:buNone/>
            </a:pPr>
            <a:r>
              <a:rPr lang="en-US" sz="2400">
                <a:solidFill>
                  <a:srgbClr val="006971"/>
                </a:solidFill>
              </a:rPr>
              <a:t>Excessive drinking             6.0          7.1                 19</a:t>
            </a:r>
          </a:p>
          <a:p>
            <a:pPr marL="0" lvl="0" indent="0">
              <a:buNone/>
            </a:pPr>
            <a:r>
              <a:rPr lang="en-US" sz="2400">
                <a:solidFill>
                  <a:srgbClr val="006971"/>
                </a:solidFill>
              </a:rPr>
              <a:t>Obesity                              29.7         28                  32</a:t>
            </a:r>
          </a:p>
          <a:p>
            <a:pPr marL="0" lvl="0" indent="0">
              <a:buNone/>
            </a:pPr>
            <a:r>
              <a:rPr lang="en-US" sz="2400">
                <a:solidFill>
                  <a:srgbClr val="006971"/>
                </a:solidFill>
              </a:rPr>
              <a:t>Physical inactivity              34.8         29.5               43</a:t>
            </a:r>
          </a:p>
          <a:p>
            <a:pPr marL="0" lvl="0" indent="0">
              <a:buNone/>
            </a:pPr>
            <a:r>
              <a:rPr lang="en-US" sz="2400">
                <a:solidFill>
                  <a:srgbClr val="006971"/>
                </a:solidFill>
              </a:rPr>
              <a:t>Frequent mental distress    6.2           7.3                11</a:t>
            </a: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en-US" sz="3200" i="0"/>
              <a:t>Health Behaviors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53351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8.11.12"/>
  <p:tag name="AS_TITLE" val="Aspose.Slides for .NET 4.0 Client Profile"/>
  <p:tag name="AS_VERSION" val="18.11"/>
</p:tagLst>
</file>

<file path=ppt/theme/theme1.xml><?xml version="1.0" encoding="utf-8"?>
<a:theme xmlns:r="http://schemas.openxmlformats.org/officeDocument/2006/relationships" xmlns:a="http://schemas.openxmlformats.org/drawingml/2006/main" name="Default Theme">
  <a:themeElements>
    <a:clrScheme name="Custom 1">
      <a:dk1>
        <a:srgbClr val="006971"/>
      </a:dk1>
      <a:lt1>
        <a:sysClr val="window" lastClr="FFFFFF"/>
      </a:lt1>
      <a:dk2>
        <a:srgbClr val="9F0927"/>
      </a:dk2>
      <a:lt2>
        <a:srgbClr val="FFFEEF"/>
      </a:lt2>
      <a:accent1>
        <a:srgbClr val="006971"/>
      </a:accent1>
      <a:accent2>
        <a:srgbClr val="BE0A2A"/>
      </a:accent2>
      <a:accent3>
        <a:srgbClr val="F0CC3F"/>
      </a:accent3>
      <a:accent4>
        <a:srgbClr val="A7C784"/>
      </a:accent4>
      <a:accent5>
        <a:srgbClr val="D84725"/>
      </a:accent5>
      <a:accent6>
        <a:srgbClr val="00808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r="http://schemas.openxmlformats.org/officeDocument/2006/relationships" xmlns:a="http://schemas.openxmlformats.org/drawingml/2006/main" name="Scripps-1">
  <a:themeElements>
    <a:clrScheme name="Custom 1">
      <a:dk1>
        <a:srgbClr val="006971"/>
      </a:dk1>
      <a:lt1>
        <a:sysClr val="window" lastClr="FFFFFF"/>
      </a:lt1>
      <a:dk2>
        <a:srgbClr val="9F0927"/>
      </a:dk2>
      <a:lt2>
        <a:srgbClr val="FFFEEF"/>
      </a:lt2>
      <a:accent1>
        <a:srgbClr val="006971"/>
      </a:accent1>
      <a:accent2>
        <a:srgbClr val="BE0A2A"/>
      </a:accent2>
      <a:accent3>
        <a:srgbClr val="F0CC3F"/>
      </a:accent3>
      <a:accent4>
        <a:srgbClr val="A7C784"/>
      </a:accent4>
      <a:accent5>
        <a:srgbClr val="D84725"/>
      </a:accent5>
      <a:accent6>
        <a:srgbClr val="008088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Arial"/>
        <a:cs typeface="Arial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Default Theme.thmx</Template>
  <Company/>
  <PresentationFormat>Custom</PresentationFormat>
  <Paragraphs>0</Paragraphs>
  <Slides>0</Slides>
  <Notes>0</Notes>
  <TotalTime>0</TotalTime>
  <HiddenSlides>0</HiddenSlides>
  <MMClips>0</MMClips>
  <ScaleCrop>0</ScaleCrop>
  <LinksUpToDate>0</LinksUpToDate>
  <SharedDoc>0</SharedDoc>
  <HyperlinksChanged>0</HyperlinksChanged>
  <Application>Aspose.Slides for .NET</Application>
  <AppVersion>18.1100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1601-01-01T00:00:00.000</cp:lastPrinted>
  <dcterms:created xsi:type="dcterms:W3CDTF">1601-01-01T00:00:00Z</dcterms:created>
  <dcterms:modified xsi:type="dcterms:W3CDTF">1601-01-01T00:00:00Z</dcterms:modified>
</cp:coreProperties>
</file>