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335" r:id="rId5"/>
    <p:sldId id="333" r:id="rId6"/>
    <p:sldId id="306" r:id="rId7"/>
    <p:sldId id="307" r:id="rId8"/>
    <p:sldId id="308" r:id="rId9"/>
    <p:sldId id="309" r:id="rId10"/>
    <p:sldId id="310" r:id="rId11"/>
    <p:sldId id="311" r:id="rId12"/>
    <p:sldId id="312" r:id="rId13"/>
    <p:sldId id="313" r:id="rId14"/>
    <p:sldId id="314" r:id="rId15"/>
    <p:sldId id="337" r:id="rId16"/>
    <p:sldId id="338" r:id="rId17"/>
    <p:sldId id="339" r:id="rId18"/>
    <p:sldId id="340" r:id="rId19"/>
    <p:sldId id="341" r:id="rId20"/>
    <p:sldId id="342" r:id="rId21"/>
    <p:sldId id="343" r:id="rId22"/>
    <p:sldId id="315" r:id="rId23"/>
    <p:sldId id="360" r:id="rId24"/>
    <p:sldId id="346" r:id="rId25"/>
    <p:sldId id="347" r:id="rId26"/>
    <p:sldId id="348" r:id="rId27"/>
    <p:sldId id="358" r:id="rId28"/>
    <p:sldId id="350" r:id="rId29"/>
    <p:sldId id="351" r:id="rId30"/>
    <p:sldId id="361" r:id="rId31"/>
    <p:sldId id="359" r:id="rId32"/>
    <p:sldId id="355" r:id="rId33"/>
    <p:sldId id="35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74497" autoAdjust="0"/>
  </p:normalViewPr>
  <p:slideViewPr>
    <p:cSldViewPr snapToGrid="0" snapToObjects="1">
      <p:cViewPr varScale="1">
        <p:scale>
          <a:sx n="54" d="100"/>
          <a:sy n="54" d="100"/>
        </p:scale>
        <p:origin x="18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7A9A-A6EF-2E40-AA9A-8E56C307F3CF}" type="datetimeFigureOut">
              <a:rPr lang="en-US" smtClean="0"/>
              <a:t>1/27/2023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094B8-86B3-D64F-863B-EA947E3BB4C7}" type="slidenum">
              <a:rPr lang="en-US" smtClean="0"/>
              <a:t>‹#›</a:t>
            </a:fld>
            <a:endParaRPr lang="en-US" dirty="0"/>
          </a:p>
        </p:txBody>
      </p:sp>
    </p:spTree>
    <p:extLst>
      <p:ext uri="{BB962C8B-B14F-4D97-AF65-F5344CB8AC3E}">
        <p14:creationId xmlns:p14="http://schemas.microsoft.com/office/powerpoint/2010/main" val="175625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we are going to talk about the Code Status. The determination of a given patient’s code status is actually the culmination of a thorough goals of care discussion.  Rather than jumping in with the mission to get that code status, we are hoping to show you a way that is better received by patients and care givers and allows the clinician to make custom tailored recommendations in line with the patients values.</a:t>
            </a:r>
            <a:endParaRPr lang="en-US" dirty="0"/>
          </a:p>
        </p:txBody>
      </p:sp>
      <p:sp>
        <p:nvSpPr>
          <p:cNvPr id="4" name="Slide Number Placeholder 3"/>
          <p:cNvSpPr>
            <a:spLocks noGrp="1"/>
          </p:cNvSpPr>
          <p:nvPr>
            <p:ph type="sldNum" sz="quarter" idx="10"/>
          </p:nvPr>
        </p:nvSpPr>
        <p:spPr/>
        <p:txBody>
          <a:bodyPr/>
          <a:lstStyle/>
          <a:p>
            <a:fld id="{2C5094B8-86B3-D64F-863B-EA947E3BB4C7}" type="slidenum">
              <a:rPr lang="en-US" smtClean="0"/>
              <a:t>1</a:t>
            </a:fld>
            <a:endParaRPr lang="en-US" dirty="0"/>
          </a:p>
        </p:txBody>
      </p:sp>
    </p:spTree>
    <p:extLst>
      <p:ext uri="{BB962C8B-B14F-4D97-AF65-F5344CB8AC3E}">
        <p14:creationId xmlns:p14="http://schemas.microsoft.com/office/powerpoint/2010/main" val="107371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use of advance directives seems to be influenced by several factors including age, race, health status and setting.  Among home health care patients approximately 28% have advanced directives while 65% of nursing home residence have advanced directives.  88% of hospice patient's have advanced directives.  Among the nursing home residents 35% of African American residents had advanced directives while 70% of White residence had an advance directive.  The use of do not resuscitate orders were more common than living Wills nursing home residence.</a:t>
            </a:r>
          </a:p>
          <a:p>
            <a:endParaRPr lang="en-US" dirty="0"/>
          </a:p>
        </p:txBody>
      </p:sp>
      <p:sp>
        <p:nvSpPr>
          <p:cNvPr id="4" name="Slide Number Placeholder 3"/>
          <p:cNvSpPr>
            <a:spLocks noGrp="1"/>
          </p:cNvSpPr>
          <p:nvPr>
            <p:ph type="sldNum" sz="quarter" idx="10"/>
          </p:nvPr>
        </p:nvSpPr>
        <p:spPr/>
        <p:txBody>
          <a:bodyPr/>
          <a:lstStyle/>
          <a:p>
            <a:fld id="{2C5094B8-86B3-D64F-863B-EA947E3BB4C7}" type="slidenum">
              <a:rPr lang="en-US" smtClean="0"/>
              <a:t>11</a:t>
            </a:fld>
            <a:endParaRPr lang="en-US" dirty="0"/>
          </a:p>
        </p:txBody>
      </p:sp>
    </p:spTree>
    <p:extLst>
      <p:ext uri="{BB962C8B-B14F-4D97-AF65-F5344CB8AC3E}">
        <p14:creationId xmlns:p14="http://schemas.microsoft.com/office/powerpoint/2010/main" val="131380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 little bit about Advanced Care</a:t>
            </a:r>
            <a:r>
              <a:rPr lang="en-US" baseline="0" dirty="0"/>
              <a:t> Planning Codes. These are times based codes There are two CPT codes for Advanced care planning. 99497 code is for the first 16-30 minutes  and 99498 is for each additional 30 minutes. Advanced care planning  includes the explanation and discussion of what advanced directives are and this may or may not include the completion  of the forms.  There are no limits to the length and number of times you can report the advance care planning CPT codes.  The time reported must be spent in-person, face-to-face with the patient or surrogate.   In addition, you must demonstrate in your note that the patient or surrogate was willing  to have this discussion.  You must also have start time and end time.  Where should one keep their Advanced directives once completed? A copy with your lawyer, a copy at home, and a copy in the glove box of your care.</a:t>
            </a:r>
            <a:endParaRPr lang="en-US" dirty="0"/>
          </a:p>
        </p:txBody>
      </p:sp>
      <p:sp>
        <p:nvSpPr>
          <p:cNvPr id="4" name="Slide Number Placeholder 3"/>
          <p:cNvSpPr>
            <a:spLocks noGrp="1"/>
          </p:cNvSpPr>
          <p:nvPr>
            <p:ph type="sldNum" sz="quarter" idx="10"/>
          </p:nvPr>
        </p:nvSpPr>
        <p:spPr/>
        <p:txBody>
          <a:bodyPr/>
          <a:lstStyle/>
          <a:p>
            <a:fld id="{2C5094B8-86B3-D64F-863B-EA947E3BB4C7}" type="slidenum">
              <a:rPr lang="en-US" smtClean="0"/>
              <a:t>12</a:t>
            </a:fld>
            <a:endParaRPr lang="en-US" dirty="0"/>
          </a:p>
        </p:txBody>
      </p:sp>
    </p:spTree>
    <p:extLst>
      <p:ext uri="{BB962C8B-B14F-4D97-AF65-F5344CB8AC3E}">
        <p14:creationId xmlns:p14="http://schemas.microsoft.com/office/powerpoint/2010/main" val="132281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limitation of advanced directives has been written about.  They are either too broad or</a:t>
            </a:r>
            <a:r>
              <a:rPr lang="en-US" sz="1200" kern="1200" baseline="0" dirty="0">
                <a:solidFill>
                  <a:schemeClr val="tx1"/>
                </a:solidFill>
                <a:effectLst/>
                <a:latin typeface="+mn-lt"/>
                <a:ea typeface="+mn-ea"/>
                <a:cs typeface="+mn-cs"/>
              </a:rPr>
              <a:t> too</a:t>
            </a:r>
            <a:r>
              <a:rPr lang="en-US" sz="1200" kern="1200" dirty="0">
                <a:solidFill>
                  <a:schemeClr val="tx1"/>
                </a:solidFill>
                <a:effectLst/>
                <a:latin typeface="+mn-lt"/>
                <a:ea typeface="+mn-ea"/>
                <a:cs typeface="+mn-cs"/>
              </a:rPr>
              <a:t> specific to provide clear guidance to healthcare practitioners.  Terms such as “aggressive measures” and heroic</a:t>
            </a:r>
            <a:r>
              <a:rPr lang="en-US" sz="1200" kern="1200" baseline="0" dirty="0">
                <a:solidFill>
                  <a:schemeClr val="tx1"/>
                </a:solidFill>
                <a:effectLst/>
                <a:latin typeface="+mn-lt"/>
                <a:ea typeface="+mn-ea"/>
                <a:cs typeface="+mn-cs"/>
              </a:rPr>
              <a:t> measures l</a:t>
            </a:r>
            <a:r>
              <a:rPr lang="en-US" sz="1200" kern="1200" dirty="0">
                <a:solidFill>
                  <a:schemeClr val="tx1"/>
                </a:solidFill>
                <a:effectLst/>
                <a:latin typeface="+mn-lt"/>
                <a:ea typeface="+mn-ea"/>
                <a:cs typeface="+mn-cs"/>
              </a:rPr>
              <a:t>ikely mean different things to different people and therefore lack clarity.  Even the term resuscitation by itself is not precise.  What if the only resuscitation is fluid resuscitation to return the patient to their baseline?  Fluid resuscitation is a relatively benign form of treatment.  Other terms such as extraordinary measures and unnaturally prolonging life are equally vague and subjective.  Clear and concise directions are needed, such as, I do not want dialysis, or I do not want intravenous antibiotics.  Another limitation to advanced directives is that the patient's end of life choices may change as his or her clinical condition, quality of life or values change.  Therefore there is the need for patients to revise there advanced directives.  Advanced directives should be thought of as dynamic rather than static documents.</a:t>
            </a:r>
          </a:p>
          <a:p>
            <a:endParaRPr lang="en-US" dirty="0"/>
          </a:p>
        </p:txBody>
      </p:sp>
      <p:sp>
        <p:nvSpPr>
          <p:cNvPr id="4" name="Slide Number Placeholder 3"/>
          <p:cNvSpPr>
            <a:spLocks noGrp="1"/>
          </p:cNvSpPr>
          <p:nvPr>
            <p:ph type="sldNum" sz="quarter" idx="10"/>
          </p:nvPr>
        </p:nvSpPr>
        <p:spPr/>
        <p:txBody>
          <a:bodyPr/>
          <a:lstStyle/>
          <a:p>
            <a:fld id="{2C5094B8-86B3-D64F-863B-EA947E3BB4C7}" type="slidenum">
              <a:rPr lang="en-US" smtClean="0"/>
              <a:t>13</a:t>
            </a:fld>
            <a:endParaRPr lang="en-US" dirty="0"/>
          </a:p>
        </p:txBody>
      </p:sp>
    </p:spTree>
    <p:extLst>
      <p:ext uri="{BB962C8B-B14F-4D97-AF65-F5344CB8AC3E}">
        <p14:creationId xmlns:p14="http://schemas.microsoft.com/office/powerpoint/2010/main" val="598438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MOLST=Medical orders for Life Sustaining Tx</a:t>
            </a:r>
          </a:p>
          <a:p>
            <a:r>
              <a:rPr lang="en-US" dirty="0"/>
              <a:t>COLST=Clinician Orders for Life-Sustaining Tx</a:t>
            </a:r>
          </a:p>
          <a:p>
            <a:r>
              <a:rPr lang="en-US" dirty="0"/>
              <a:t>MOST=Medical Orders for Scope of Tx</a:t>
            </a:r>
          </a:p>
          <a:p>
            <a:r>
              <a:rPr lang="en-US" dirty="0"/>
              <a:t>Began in early ‘90’s by group of medical ethicists who wanted to develop a tool to reflect specific wishes for people in last year of life. Encourages clinicians to have discussions w/pts near EOL regarding the specific tx’s they might want or not want as condition declines.  Wishes are recorded on PULSE form that is portable and can remain w/both pt and practitioner but pt encouraged to keep form available in variety of health care settings so wishes are clearly known.  Discussion and form cover much broader choices of medical tx’s than conventional advance directives and DNR forms.</a:t>
            </a:r>
          </a:p>
        </p:txBody>
      </p:sp>
      <p:sp>
        <p:nvSpPr>
          <p:cNvPr id="4" name="Slide Number Placeholder 3"/>
          <p:cNvSpPr>
            <a:spLocks noGrp="1"/>
          </p:cNvSpPr>
          <p:nvPr>
            <p:ph type="sldNum" sz="quarter" idx="5"/>
          </p:nvPr>
        </p:nvSpPr>
        <p:spPr/>
        <p:txBody>
          <a:bodyPr/>
          <a:lstStyle/>
          <a:p>
            <a:fld id="{2A6EEB66-65DD-4C87-9EEB-1080BEC79FD2}" type="slidenum">
              <a:rPr lang="en-US" smtClean="0"/>
              <a:t>14</a:t>
            </a:fld>
            <a:endParaRPr lang="en-US" dirty="0"/>
          </a:p>
        </p:txBody>
      </p:sp>
    </p:spTree>
    <p:extLst>
      <p:ext uri="{BB962C8B-B14F-4D97-AF65-F5344CB8AC3E}">
        <p14:creationId xmlns:p14="http://schemas.microsoft.com/office/powerpoint/2010/main" val="2306263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EEB66-65DD-4C87-9EEB-1080BEC79FD2}" type="slidenum">
              <a:rPr lang="en-US" smtClean="0"/>
              <a:t>16</a:t>
            </a:fld>
            <a:endParaRPr lang="en-US" dirty="0"/>
          </a:p>
        </p:txBody>
      </p:sp>
    </p:spTree>
    <p:extLst>
      <p:ext uri="{BB962C8B-B14F-4D97-AF65-F5344CB8AC3E}">
        <p14:creationId xmlns:p14="http://schemas.microsoft.com/office/powerpoint/2010/main" val="168822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like resp support may go into more detail than what is typically addressed (i.e.  Might include specifics like CPAP/BiPAP; bag valve mask, no resp support whatsoever)</a:t>
            </a:r>
          </a:p>
          <a:p>
            <a:r>
              <a:rPr lang="en-US" dirty="0"/>
              <a:t>-issues like nutrition/hydration may offer multiple options (i.e. No IV or artificial feeding of any kind vs a limited trial of IVF or artificial feeding vs long term  artificial feeding/hydration)</a:t>
            </a:r>
          </a:p>
        </p:txBody>
      </p:sp>
      <p:sp>
        <p:nvSpPr>
          <p:cNvPr id="4" name="Slide Number Placeholder 3"/>
          <p:cNvSpPr>
            <a:spLocks noGrp="1"/>
          </p:cNvSpPr>
          <p:nvPr>
            <p:ph type="sldNum" sz="quarter" idx="5"/>
          </p:nvPr>
        </p:nvSpPr>
        <p:spPr/>
        <p:txBody>
          <a:bodyPr/>
          <a:lstStyle/>
          <a:p>
            <a:fld id="{2A6EEB66-65DD-4C87-9EEB-1080BEC79FD2}" type="slidenum">
              <a:rPr lang="en-US" smtClean="0"/>
              <a:t>17</a:t>
            </a:fld>
            <a:endParaRPr lang="en-US" dirty="0"/>
          </a:p>
        </p:txBody>
      </p:sp>
    </p:spTree>
    <p:extLst>
      <p:ext uri="{BB962C8B-B14F-4D97-AF65-F5344CB8AC3E}">
        <p14:creationId xmlns:p14="http://schemas.microsoft.com/office/powerpoint/2010/main" val="349919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Wrongful prolongation of life-pt w/advanced directive but no valid DNR in an SNF was administered CPR in a case in FL.  Paramedics are bound by state law to administer CPR if there is no valid DNR, so this case led to initiation of POLST forms.</a:t>
            </a:r>
          </a:p>
        </p:txBody>
      </p:sp>
      <p:sp>
        <p:nvSpPr>
          <p:cNvPr id="4" name="Slide Number Placeholder 3"/>
          <p:cNvSpPr>
            <a:spLocks noGrp="1"/>
          </p:cNvSpPr>
          <p:nvPr>
            <p:ph type="sldNum" sz="quarter" idx="5"/>
          </p:nvPr>
        </p:nvSpPr>
        <p:spPr/>
        <p:txBody>
          <a:bodyPr/>
          <a:lstStyle/>
          <a:p>
            <a:fld id="{2A6EEB66-65DD-4C87-9EEB-1080BEC79FD2}" type="slidenum">
              <a:rPr lang="en-US" smtClean="0"/>
              <a:t>22</a:t>
            </a:fld>
            <a:endParaRPr lang="en-US" dirty="0"/>
          </a:p>
        </p:txBody>
      </p:sp>
    </p:spTree>
    <p:extLst>
      <p:ext uri="{BB962C8B-B14F-4D97-AF65-F5344CB8AC3E}">
        <p14:creationId xmlns:p14="http://schemas.microsoft.com/office/powerpoint/2010/main" val="227462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going into conversation w/preconceived notion of what the pt’s choice should be; can’t really know what serves his/her interests before exploring what matters to them.</a:t>
            </a:r>
          </a:p>
          <a:p>
            <a:r>
              <a:rPr lang="en-US" dirty="0"/>
              <a:t>-Delicate conversations are always easier for pt if they are allowed to invite family/loved ones</a:t>
            </a:r>
          </a:p>
          <a:p>
            <a:r>
              <a:rPr lang="en-US" dirty="0"/>
              <a:t>-Set aside a fair amount of time, at least 15-20 minutes, make sure everyone involved can sit down and know they will be heard.</a:t>
            </a:r>
          </a:p>
          <a:p>
            <a:r>
              <a:rPr lang="en-US" dirty="0"/>
              <a:t>-Always a good idea to end conversations like this by asking “Is there anything else that you want me to know about you and what matters to you?”</a:t>
            </a:r>
          </a:p>
        </p:txBody>
      </p:sp>
      <p:sp>
        <p:nvSpPr>
          <p:cNvPr id="4" name="Slide Number Placeholder 3"/>
          <p:cNvSpPr>
            <a:spLocks noGrp="1"/>
          </p:cNvSpPr>
          <p:nvPr>
            <p:ph type="sldNum" sz="quarter" idx="5"/>
          </p:nvPr>
        </p:nvSpPr>
        <p:spPr/>
        <p:txBody>
          <a:bodyPr/>
          <a:lstStyle/>
          <a:p>
            <a:fld id="{2A6EEB66-65DD-4C87-9EEB-1080BEC79FD2}" type="slidenum">
              <a:rPr lang="en-US" smtClean="0"/>
              <a:t>23</a:t>
            </a:fld>
            <a:endParaRPr lang="en-US" dirty="0"/>
          </a:p>
        </p:txBody>
      </p:sp>
    </p:spTree>
    <p:extLst>
      <p:ext uri="{BB962C8B-B14F-4D97-AF65-F5344CB8AC3E}">
        <p14:creationId xmlns:p14="http://schemas.microsoft.com/office/powerpoint/2010/main" val="561983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25</a:t>
            </a:fld>
            <a:endParaRPr lang="en-US" dirty="0"/>
          </a:p>
        </p:txBody>
      </p:sp>
    </p:spTree>
    <p:extLst>
      <p:ext uri="{BB962C8B-B14F-4D97-AF65-F5344CB8AC3E}">
        <p14:creationId xmlns:p14="http://schemas.microsoft.com/office/powerpoint/2010/main" val="80193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Simon is an 81 </a:t>
            </a:r>
            <a:r>
              <a:rPr lang="en-US" dirty="0" err="1"/>
              <a:t>yo</a:t>
            </a:r>
            <a:r>
              <a:rPr lang="en-US" dirty="0"/>
              <a:t> man with advanced Alzheimer's dementia. He has been hospitalized twice in the last year for </a:t>
            </a:r>
            <a:r>
              <a:rPr lang="en-US" dirty="0" err="1"/>
              <a:t>urosepsis</a:t>
            </a:r>
            <a:r>
              <a:rPr lang="en-US" dirty="0"/>
              <a:t> and aspiration pneumonia. He is confined to the bed and must be fed. He has contracture developing in his legs and a stage II pressure</a:t>
            </a:r>
            <a:r>
              <a:rPr lang="en-US" baseline="0" dirty="0"/>
              <a:t> ulcer on his sacrum. His wife has done a marvelous job caring for him.  Dr. Paul met with Mrs. Simon yesterday and is returning today to discuss his illness and goals of care.   Despite optimal medical care the patient is becoming more hypoxic and medical team is afraid they may need to put him on the ventilator.  Watch for the Values questions and the way the wife offers information about the patient.  Notice how I do not have to ask  ALL the individual values questions because the patient’s wife is giving me such expansive answers since she feels this is such natural and comfortable conversation. Often times in these discussions I do not have to even talk about the details of CPR before I can make a recommendation. It’s all about laying a compassionate and comfortable foundation for making these decisions.</a:t>
            </a:r>
          </a:p>
          <a:p>
            <a:endParaRPr lang="en-US" baseline="0" dirty="0"/>
          </a:p>
          <a:p>
            <a:r>
              <a:rPr lang="en-US" baseline="0" dirty="0"/>
              <a:t>Some of you may feel a little uncomfortable that I gave a recommendation regarding Mr. Simon’s code status. At our hospice and palliative care programs we now strive to make recommendations once we have explored the patient’s goal, values and priorities because we feel it is our professional responsibility. Remember the patient or surrogate can always decline our recommendation. </a:t>
            </a:r>
            <a:endParaRPr lang="en-US" dirty="0"/>
          </a:p>
        </p:txBody>
      </p:sp>
      <p:sp>
        <p:nvSpPr>
          <p:cNvPr id="4" name="Slide Number Placeholder 3"/>
          <p:cNvSpPr>
            <a:spLocks noGrp="1"/>
          </p:cNvSpPr>
          <p:nvPr>
            <p:ph type="sldNum" sz="quarter" idx="10"/>
          </p:nvPr>
        </p:nvSpPr>
        <p:spPr/>
        <p:txBody>
          <a:bodyPr/>
          <a:lstStyle/>
          <a:p>
            <a:fld id="{2C5094B8-86B3-D64F-863B-EA947E3BB4C7}" type="slidenum">
              <a:rPr lang="en-US" smtClean="0"/>
              <a:t>27</a:t>
            </a:fld>
            <a:endParaRPr lang="en-US" dirty="0"/>
          </a:p>
        </p:txBody>
      </p:sp>
    </p:spTree>
    <p:extLst>
      <p:ext uri="{BB962C8B-B14F-4D97-AF65-F5344CB8AC3E}">
        <p14:creationId xmlns:p14="http://schemas.microsoft.com/office/powerpoint/2010/main" val="410443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wonder</a:t>
            </a:r>
            <a:r>
              <a:rPr lang="en-US" sz="1200" kern="1200" baseline="0" dirty="0">
                <a:solidFill>
                  <a:schemeClr val="tx1"/>
                </a:solidFill>
                <a:effectLst/>
                <a:latin typeface="+mn-lt"/>
                <a:ea typeface="+mn-ea"/>
                <a:cs typeface="+mn-cs"/>
              </a:rPr>
              <a:t> looking at this slide, what does II Kings 4:34 have to do with a Code status talk.   </a:t>
            </a:r>
            <a:r>
              <a:rPr lang="en-US" sz="1200" kern="1200" dirty="0">
                <a:solidFill>
                  <a:schemeClr val="tx1"/>
                </a:solidFill>
                <a:effectLst/>
                <a:latin typeface="+mn-lt"/>
                <a:ea typeface="+mn-ea"/>
                <a:cs typeface="+mn-cs"/>
              </a:rPr>
              <a:t> After a child of a Shunemite couple complained of a headache and died the profit Elisha “went up and lay upon the child, and put his mouth upon his mouth, and his eyes upon his eyes, and his hands upon his hands; and he stretched himself upon the child; and the flesh of the child waxed warm.”  (2 Kings 4:34)  “Where upon the child sneezed 7 times and open his eyes.” There you have it,</a:t>
            </a:r>
            <a:r>
              <a:rPr lang="en-US" sz="1200" kern="1200" baseline="0" dirty="0">
                <a:solidFill>
                  <a:schemeClr val="tx1"/>
                </a:solidFill>
                <a:effectLst/>
                <a:latin typeface="+mn-lt"/>
                <a:ea typeface="+mn-ea"/>
                <a:cs typeface="+mn-cs"/>
              </a:rPr>
              <a:t> the first successful attempt at resuscitation.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3</a:t>
            </a:fld>
            <a:endParaRPr lang="en-US" dirty="0"/>
          </a:p>
        </p:txBody>
      </p:sp>
    </p:spTree>
    <p:extLst>
      <p:ext uri="{BB962C8B-B14F-4D97-AF65-F5344CB8AC3E}">
        <p14:creationId xmlns:p14="http://schemas.microsoft.com/office/powerpoint/2010/main" val="414274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094B8-86B3-D64F-863B-EA947E3BB4C7}" type="slidenum">
              <a:rPr lang="en-US" smtClean="0"/>
              <a:t>28</a:t>
            </a:fld>
            <a:endParaRPr lang="en-US" dirty="0"/>
          </a:p>
        </p:txBody>
      </p:sp>
    </p:spTree>
    <p:extLst>
      <p:ext uri="{BB962C8B-B14F-4D97-AF65-F5344CB8AC3E}">
        <p14:creationId xmlns:p14="http://schemas.microsoft.com/office/powerpoint/2010/main" val="426685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Between 500-1500 AD, methods of resuscitation include flagellation, based on the mistaken belief that whipping deceased person would stimulate them back to life.  Another early technique included rolling a victim over a barrel.  Centuries ago, people realize the body became cold when lifeless any made the connection between life and heat.  Consequently external heating in order to resuscitate a deceased person was attempted using methods such as warm ashes or hot water being applied to the body of the patient.  Obviously these methods were not successful!  And please to not try this at home.</a:t>
            </a:r>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4</a:t>
            </a:fld>
            <a:endParaRPr lang="en-US" dirty="0"/>
          </a:p>
        </p:txBody>
      </p:sp>
    </p:spTree>
    <p:extLst>
      <p:ext uri="{BB962C8B-B14F-4D97-AF65-F5344CB8AC3E}">
        <p14:creationId xmlns:p14="http://schemas.microsoft.com/office/powerpoint/2010/main" val="135406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1500s a common practice was to take the tip of a bellow from a fireplace and place it in the patient's mouth and forced hot air into the lungs</a:t>
            </a:r>
            <a:r>
              <a:rPr lang="en-US" sz="1200" kern="1200" baseline="0" dirty="0">
                <a:solidFill>
                  <a:schemeClr val="tx1"/>
                </a:solidFill>
                <a:effectLst/>
                <a:latin typeface="+mn-lt"/>
                <a:ea typeface="+mn-ea"/>
                <a:cs typeface="+mn-cs"/>
              </a:rPr>
              <a:t> and in the 1800s they would bury  the dying patient in ice in an effort to slow the metabolism. These were both unsuccessful but about </a:t>
            </a:r>
            <a:r>
              <a:rPr lang="en-US" sz="1200" kern="1200" dirty="0">
                <a:solidFill>
                  <a:schemeClr val="tx1"/>
                </a:solidFill>
                <a:effectLst/>
                <a:latin typeface="+mn-lt"/>
                <a:ea typeface="+mn-ea"/>
                <a:cs typeface="+mn-cs"/>
              </a:rPr>
              <a:t>4 centuries later a bag mask unit with capacity to deliver 100% oxygen was developed.   So it seem they were on the</a:t>
            </a:r>
            <a:r>
              <a:rPr lang="en-US" sz="1200" kern="1200" baseline="0" dirty="0">
                <a:solidFill>
                  <a:schemeClr val="tx1"/>
                </a:solidFill>
                <a:effectLst/>
                <a:latin typeface="+mn-lt"/>
                <a:ea typeface="+mn-ea"/>
                <a:cs typeface="+mn-cs"/>
              </a:rPr>
              <a:t> right track.    </a:t>
            </a:r>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5</a:t>
            </a:fld>
            <a:endParaRPr lang="en-US" dirty="0"/>
          </a:p>
        </p:txBody>
      </p:sp>
    </p:spTree>
    <p:extLst>
      <p:ext uri="{BB962C8B-B14F-4D97-AF65-F5344CB8AC3E}">
        <p14:creationId xmlns:p14="http://schemas.microsoft.com/office/powerpoint/2010/main" val="347057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curious technique</a:t>
            </a:r>
            <a:r>
              <a:rPr lang="en-US" sz="1200" kern="1200" baseline="0" dirty="0">
                <a:solidFill>
                  <a:schemeClr val="tx1"/>
                </a:solidFill>
                <a:effectLst/>
                <a:latin typeface="+mn-lt"/>
                <a:ea typeface="+mn-ea"/>
                <a:cs typeface="+mn-cs"/>
              </a:rPr>
              <a:t> is the</a:t>
            </a:r>
            <a:r>
              <a:rPr lang="en-US" sz="1200" kern="1200" dirty="0">
                <a:solidFill>
                  <a:schemeClr val="tx1"/>
                </a:solidFill>
                <a:effectLst/>
                <a:latin typeface="+mn-lt"/>
                <a:ea typeface="+mn-ea"/>
                <a:cs typeface="+mn-cs"/>
              </a:rPr>
              <a:t> “trotting horse method”  It had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logic where the drowned  or </a:t>
            </a:r>
            <a:r>
              <a:rPr lang="en-US" sz="1200" kern="1200" dirty="0" err="1">
                <a:solidFill>
                  <a:schemeClr val="tx1"/>
                </a:solidFill>
                <a:effectLst/>
                <a:latin typeface="+mn-lt"/>
                <a:ea typeface="+mn-ea"/>
                <a:cs typeface="+mn-cs"/>
              </a:rPr>
              <a:t>decised</a:t>
            </a:r>
            <a:r>
              <a:rPr lang="en-US" sz="1200" kern="1200" dirty="0">
                <a:solidFill>
                  <a:schemeClr val="tx1"/>
                </a:solidFill>
                <a:effectLst/>
                <a:latin typeface="+mn-lt"/>
                <a:ea typeface="+mn-ea"/>
                <a:cs typeface="+mn-cs"/>
              </a:rPr>
              <a:t> person’s body was straddled over the back of a horse and they would run the horse along the beach.  The movement of the person's body as it bounced on the horse produced a form of alternating compression and relaxation.  Believe it</a:t>
            </a:r>
            <a:r>
              <a:rPr lang="en-US" sz="1200" kern="1200" baseline="0" dirty="0">
                <a:solidFill>
                  <a:schemeClr val="tx1"/>
                </a:solidFill>
                <a:effectLst/>
                <a:latin typeface="+mn-lt"/>
                <a:ea typeface="+mn-ea"/>
                <a:cs typeface="+mn-cs"/>
              </a:rPr>
              <a:t> or not, t</a:t>
            </a:r>
            <a:r>
              <a:rPr lang="en-US" sz="1200" kern="1200" dirty="0">
                <a:solidFill>
                  <a:schemeClr val="tx1"/>
                </a:solidFill>
                <a:effectLst/>
                <a:latin typeface="+mn-lt"/>
                <a:ea typeface="+mn-ea"/>
                <a:cs typeface="+mn-cs"/>
              </a:rPr>
              <a:t>his practice was band in the United States as a result of complaints from a group called, Citizens for Clean Beaches.  </a:t>
            </a:r>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6</a:t>
            </a:fld>
            <a:endParaRPr lang="en-US" dirty="0"/>
          </a:p>
        </p:txBody>
      </p:sp>
    </p:spTree>
    <p:extLst>
      <p:ext uri="{BB962C8B-B14F-4D97-AF65-F5344CB8AC3E}">
        <p14:creationId xmlns:p14="http://schemas.microsoft.com/office/powerpoint/2010/main" val="95167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real revelation in CPR began in 1957 when Dr. Peter Safar performed a series of studies on his colleagues at John Hopkins University School of Medicine.  Dr. Safar was an anesthesiologist.  He administered a paralytic agent to his colleagues which of course paralyzed their muscles.  He then demonstrated the effectiveness of mouth-to-mouth resuscitation. Can you imagine? I would</a:t>
            </a:r>
            <a:r>
              <a:rPr lang="en-US" sz="1200" kern="1200" baseline="0" dirty="0">
                <a:solidFill>
                  <a:schemeClr val="tx1"/>
                </a:solidFill>
                <a:effectLst/>
                <a:latin typeface="+mn-lt"/>
                <a:ea typeface="+mn-ea"/>
                <a:cs typeface="+mn-cs"/>
              </a:rPr>
              <a:t> not want to be his colleague! </a:t>
            </a:r>
            <a:r>
              <a:rPr lang="en-US" sz="1200" kern="1200" dirty="0">
                <a:solidFill>
                  <a:schemeClr val="tx1"/>
                </a:solidFill>
                <a:effectLst/>
                <a:latin typeface="+mn-lt"/>
                <a:ea typeface="+mn-ea"/>
                <a:cs typeface="+mn-cs"/>
              </a:rPr>
              <a:t> Dr. Safar was the 1st person to use the term the “ABCs of life support”- airway breathing and circulation.  He coined the expression “cardiopulmonary cerebral resuscitation, CPCR. The phrase was subsequently shortened to CPR.  Dr. Safar published “The ABCs of CPR” in 1957. Since that time, Dr. Safar has been considered the “Father of CPR.”</a:t>
            </a:r>
          </a:p>
          <a:p>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7</a:t>
            </a:fld>
            <a:endParaRPr lang="en-US" dirty="0"/>
          </a:p>
        </p:txBody>
      </p:sp>
    </p:spTree>
    <p:extLst>
      <p:ext uri="{BB962C8B-B14F-4D97-AF65-F5344CB8AC3E}">
        <p14:creationId xmlns:p14="http://schemas.microsoft.com/office/powerpoint/2010/main" val="161348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major breakthrough in resuscitation occurred in 1960 when a biomedical engineer at John Hopkins University School of Medicine discovered that external pressure on the chest was effective at restoring resuscitation.  Subsequent experiments proved the effectiveness of closed chest cardiac massage in conjunction with artificial ventilation.  Their findings were published in the Journal of the American Medical Association in 1960.  They also stated, “Anyone, anywhere, can now initiate cardiac resuscitative procedures.  All that is needed are 2 hands. ” Since that time in the 1960s the standards of care for basic CPR has changed in only minor ways. </a:t>
            </a:r>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8</a:t>
            </a:fld>
            <a:endParaRPr lang="en-US" dirty="0"/>
          </a:p>
        </p:txBody>
      </p:sp>
    </p:spTree>
    <p:extLst>
      <p:ext uri="{BB962C8B-B14F-4D97-AF65-F5344CB8AC3E}">
        <p14:creationId xmlns:p14="http://schemas.microsoft.com/office/powerpoint/2010/main" val="406959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Professional organizations develop standards of care after considerable research and deliberation.  For example when the American Heart Association modified the standards of care for CPR in 2010 it relied on 356 resuscitation experts from 29 countries who evaluated, debated and discussed the then current research over a 36 month.  At the 2010 consensus Conference these experts generated 411 reviews covering 277 topics related to resuscitation and emergency cardiovascular care.  Every 5 years the American Heart Association releases guidelines for the care of cardiac emergencies in adults and pediatrics.  As</a:t>
            </a:r>
            <a:r>
              <a:rPr lang="en-US" sz="1200" kern="1200" baseline="0" dirty="0">
                <a:solidFill>
                  <a:schemeClr val="tx1"/>
                </a:solidFill>
                <a:effectLst/>
                <a:latin typeface="+mn-lt"/>
                <a:ea typeface="+mn-ea"/>
                <a:cs typeface="+mn-cs"/>
              </a:rPr>
              <a:t> providers we are obligated to follow the standards of care.</a:t>
            </a:r>
            <a:endParaRPr lang="en-US" dirty="0"/>
          </a:p>
        </p:txBody>
      </p:sp>
      <p:sp>
        <p:nvSpPr>
          <p:cNvPr id="4" name="Slide Number Placeholder 3"/>
          <p:cNvSpPr>
            <a:spLocks noGrp="1"/>
          </p:cNvSpPr>
          <p:nvPr>
            <p:ph type="sldNum" sz="quarter" idx="10"/>
          </p:nvPr>
        </p:nvSpPr>
        <p:spPr/>
        <p:txBody>
          <a:bodyPr/>
          <a:lstStyle/>
          <a:p>
            <a:fld id="{FC809DCD-F391-4F40-9C68-1F09E8650F25}" type="slidenum">
              <a:rPr lang="en-US" smtClean="0"/>
              <a:t>9</a:t>
            </a:fld>
            <a:endParaRPr lang="en-US" dirty="0"/>
          </a:p>
        </p:txBody>
      </p:sp>
    </p:spTree>
    <p:extLst>
      <p:ext uri="{BB962C8B-B14F-4D97-AF65-F5344CB8AC3E}">
        <p14:creationId xmlns:p14="http://schemas.microsoft.com/office/powerpoint/2010/main" val="228192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Until 1990 there was no Federal statue or regulation recognizing a patient's autonomy in determining what shall be done if there is a cardiac arrest.  In 1990 Congress enacted the patient Self determination act.</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ospitals, home health agencies and skilled nursing homes that participate in Medicare or Medicaid must ask all patients if they have an advance directive and advise them of their right to execute an advanced directive.  Healthcare facilities must give all patient's and residents written information about healthcare decision making as well as the facilities policies regarding patient</a:t>
            </a:r>
            <a:r>
              <a:rPr lang="en-US" sz="1200" kern="1200" baseline="0" dirty="0">
                <a:solidFill>
                  <a:schemeClr val="tx1"/>
                </a:solidFill>
                <a:effectLst/>
                <a:latin typeface="+mn-lt"/>
                <a:ea typeface="+mn-ea"/>
                <a:cs typeface="+mn-cs"/>
              </a:rPr>
              <a:t> wishes</a:t>
            </a:r>
            <a:r>
              <a:rPr lang="en-US" sz="1200" kern="1200" dirty="0">
                <a:solidFill>
                  <a:schemeClr val="tx1"/>
                </a:solidFill>
                <a:effectLst/>
                <a:latin typeface="+mn-lt"/>
                <a:ea typeface="+mn-ea"/>
                <a:cs typeface="+mn-cs"/>
              </a:rPr>
              <a:t>, including end of life decision making.  Facilities are not to discriminate against any individual on the basis of whether an Advance directive has been executed or not.  Every state recognizes an individual's right to have an advanced directive although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procedural requirements may differ from state to state.</a:t>
            </a:r>
          </a:p>
          <a:p>
            <a:endParaRPr lang="en-US" dirty="0"/>
          </a:p>
        </p:txBody>
      </p:sp>
      <p:sp>
        <p:nvSpPr>
          <p:cNvPr id="4" name="Slide Number Placeholder 3"/>
          <p:cNvSpPr>
            <a:spLocks noGrp="1"/>
          </p:cNvSpPr>
          <p:nvPr>
            <p:ph type="sldNum" sz="quarter" idx="10"/>
          </p:nvPr>
        </p:nvSpPr>
        <p:spPr/>
        <p:txBody>
          <a:bodyPr/>
          <a:lstStyle/>
          <a:p>
            <a:fld id="{2C5094B8-86B3-D64F-863B-EA947E3BB4C7}" type="slidenum">
              <a:rPr lang="en-US" smtClean="0"/>
              <a:t>10</a:t>
            </a:fld>
            <a:endParaRPr lang="en-US" dirty="0"/>
          </a:p>
        </p:txBody>
      </p:sp>
    </p:spTree>
    <p:extLst>
      <p:ext uri="{BB962C8B-B14F-4D97-AF65-F5344CB8AC3E}">
        <p14:creationId xmlns:p14="http://schemas.microsoft.com/office/powerpoint/2010/main" val="293508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DEDBF2-8746-FE4F-9028-D942094264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5804899" y="3226085"/>
            <a:ext cx="2794569" cy="1222625"/>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2"/>
          <p:cNvSpPr>
            <a:spLocks noGrp="1"/>
          </p:cNvSpPr>
          <p:nvPr>
            <p:ph type="title"/>
          </p:nvPr>
        </p:nvSpPr>
        <p:spPr>
          <a:xfrm>
            <a:off x="5804898" y="365127"/>
            <a:ext cx="2794570" cy="2511638"/>
          </a:xfrm>
        </p:spPr>
        <p:txBody>
          <a:bodyPr anchor="b">
            <a:normAutofit/>
          </a:bodyPr>
          <a:lstStyle>
            <a:lvl1pPr algn="ct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170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4291D6-4D97-6E4D-8A48-202FF464BC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0"/>
            <a:ext cx="9144000" cy="6858000"/>
          </a:xfrm>
          <a:prstGeom prst="rect">
            <a:avLst/>
          </a:prstGeom>
        </p:spPr>
      </p:pic>
      <p:sp>
        <p:nvSpPr>
          <p:cNvPr id="4" name="Text Placeholder 3"/>
          <p:cNvSpPr>
            <a:spLocks noGrp="1"/>
          </p:cNvSpPr>
          <p:nvPr>
            <p:ph type="body" sz="half" idx="2"/>
          </p:nvPr>
        </p:nvSpPr>
        <p:spPr>
          <a:xfrm>
            <a:off x="5178175" y="544531"/>
            <a:ext cx="3298005" cy="5270642"/>
          </a:xfrm>
        </p:spPr>
        <p:txBody>
          <a:bodyPr anchor="ctr">
            <a:normAutofit/>
          </a:bodyPr>
          <a:lstStyle>
            <a:lvl1pPr marL="0" indent="0">
              <a:buNone/>
              <a:defRPr sz="18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126749" y="6356351"/>
            <a:ext cx="7500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6" name="Footer Placeholder 5"/>
          <p:cNvSpPr>
            <a:spLocks noGrp="1"/>
          </p:cNvSpPr>
          <p:nvPr>
            <p:ph type="ftr" sz="quarter" idx="11"/>
          </p:nvPr>
        </p:nvSpPr>
        <p:spPr>
          <a:xfrm>
            <a:off x="4853376" y="6356351"/>
            <a:ext cx="3992673" cy="365125"/>
          </a:xfrm>
        </p:spPr>
        <p:txBody>
          <a:bodyPr/>
          <a:lstStyle/>
          <a:p>
            <a:endParaRPr lang="en-US" dirty="0"/>
          </a:p>
        </p:txBody>
      </p:sp>
      <p:sp>
        <p:nvSpPr>
          <p:cNvPr id="7" name="Slide Number Placeholder 6"/>
          <p:cNvSpPr>
            <a:spLocks noGrp="1"/>
          </p:cNvSpPr>
          <p:nvPr>
            <p:ph type="sldNum" sz="quarter" idx="12"/>
          </p:nvPr>
        </p:nvSpPr>
        <p:spPr>
          <a:xfrm>
            <a:off x="3061698" y="6356351"/>
            <a:ext cx="1160647" cy="365125"/>
          </a:xfrm>
        </p:spPr>
        <p:txBody>
          <a:bodyPr/>
          <a:lstStyle>
            <a:lvl1pPr>
              <a:defRPr>
                <a:solidFill>
                  <a:schemeClr val="bg1"/>
                </a:solidFill>
              </a:defRPr>
            </a:lvl1pPr>
          </a:lstStyle>
          <a:p>
            <a:fld id="{E022581D-4DF7-E042-8D58-F0E2E69F9EF4}" type="slidenum">
              <a:rPr lang="en-US" smtClean="0"/>
              <a:pPr/>
              <a:t>‹#›</a:t>
            </a:fld>
            <a:endParaRPr lang="en-US" dirty="0"/>
          </a:p>
        </p:txBody>
      </p:sp>
      <p:sp>
        <p:nvSpPr>
          <p:cNvPr id="9" name="Title 1"/>
          <p:cNvSpPr>
            <a:spLocks noGrp="1"/>
          </p:cNvSpPr>
          <p:nvPr>
            <p:ph type="title"/>
          </p:nvPr>
        </p:nvSpPr>
        <p:spPr>
          <a:xfrm>
            <a:off x="628649" y="544530"/>
            <a:ext cx="3367997" cy="5270643"/>
          </a:xfrm>
        </p:spPr>
        <p:txBody>
          <a:bodyPr anchor="ctr">
            <a:noAutofit/>
          </a:bodyPr>
          <a:lstStyle>
            <a:lvl1pPr algn="l">
              <a:defRPr sz="44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4" y="0"/>
            <a:ext cx="4849402" cy="6858000"/>
          </a:xfrm>
          <a:prstGeom prst="rect">
            <a:avLst/>
          </a:prstGeom>
        </p:spPr>
      </p:pic>
      <p:pic>
        <p:nvPicPr>
          <p:cNvPr id="8" name="Picture 7">
            <a:extLst>
              <a:ext uri="{FF2B5EF4-FFF2-40B4-BE49-F238E27FC236}">
                <a16:creationId xmlns:a16="http://schemas.microsoft.com/office/drawing/2014/main" id="{004291D6-4D97-6E4D-8A48-202FF464BC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4" y="0"/>
            <a:ext cx="9144000" cy="6858000"/>
          </a:xfrm>
          <a:prstGeom prst="rect">
            <a:avLst/>
          </a:prstGeom>
        </p:spPr>
      </p:pic>
      <p:sp>
        <p:nvSpPr>
          <p:cNvPr id="2" name="Title 1"/>
          <p:cNvSpPr>
            <a:spLocks noGrp="1"/>
          </p:cNvSpPr>
          <p:nvPr>
            <p:ph type="title"/>
          </p:nvPr>
        </p:nvSpPr>
        <p:spPr>
          <a:xfrm>
            <a:off x="5206809" y="277402"/>
            <a:ext cx="3367997" cy="2619910"/>
          </a:xfrm>
        </p:spPr>
        <p:txBody>
          <a:bodyPr anchor="b">
            <a:noAutofit/>
          </a:bodyPr>
          <a:lstStyle>
            <a:lvl1pPr algn="l">
              <a:defRPr sz="5400" baseline="0">
                <a:solidFill>
                  <a:schemeClr val="bg1"/>
                </a:solidFill>
              </a:defRPr>
            </a:lvl1pPr>
          </a:lstStyle>
          <a:p>
            <a:r>
              <a:rPr lang="en-US"/>
              <a:t>Click to edit Master title style</a:t>
            </a:r>
            <a:endParaRPr lang="en-US" dirty="0"/>
          </a:p>
        </p:txBody>
      </p:sp>
      <p:sp>
        <p:nvSpPr>
          <p:cNvPr id="5" name="Date Placeholder 4"/>
          <p:cNvSpPr>
            <a:spLocks noGrp="1"/>
          </p:cNvSpPr>
          <p:nvPr>
            <p:ph type="dt" sz="half" idx="10"/>
          </p:nvPr>
        </p:nvSpPr>
        <p:spPr>
          <a:xfrm>
            <a:off x="5015941" y="6356351"/>
            <a:ext cx="7500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6" name="Footer Placeholder 5"/>
          <p:cNvSpPr>
            <a:spLocks noGrp="1"/>
          </p:cNvSpPr>
          <p:nvPr>
            <p:ph type="ftr" sz="quarter" idx="11"/>
          </p:nvPr>
        </p:nvSpPr>
        <p:spPr>
          <a:xfrm>
            <a:off x="319324" y="6356351"/>
            <a:ext cx="3992673"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5950890" y="6356351"/>
            <a:ext cx="1160647" cy="365125"/>
          </a:xfrm>
        </p:spPr>
        <p:txBody>
          <a:bodyPr/>
          <a:lstStyle>
            <a:lvl1pPr>
              <a:defRPr>
                <a:solidFill>
                  <a:schemeClr val="bg1"/>
                </a:solidFill>
              </a:defRPr>
            </a:lvl1pPr>
          </a:lstStyle>
          <a:p>
            <a:fld id="{E022581D-4DF7-E042-8D58-F0E2E69F9EF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4" y="0"/>
            <a:ext cx="4849402" cy="6858000"/>
          </a:xfrm>
          <a:prstGeom prst="rect">
            <a:avLst/>
          </a:prstGeom>
        </p:spPr>
      </p:pic>
      <p:pic>
        <p:nvPicPr>
          <p:cNvPr id="8" name="Picture 7">
            <a:extLst>
              <a:ext uri="{FF2B5EF4-FFF2-40B4-BE49-F238E27FC236}">
                <a16:creationId xmlns:a16="http://schemas.microsoft.com/office/drawing/2014/main" id="{004291D6-4D97-6E4D-8A48-202FF464BC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06809" y="277402"/>
            <a:ext cx="3367997" cy="2619910"/>
          </a:xfrm>
        </p:spPr>
        <p:txBody>
          <a:bodyPr anchor="b">
            <a:noAutofit/>
          </a:bodyPr>
          <a:lstStyle>
            <a:lvl1pPr algn="l">
              <a:defRPr sz="4400" baseline="0">
                <a:solidFill>
                  <a:schemeClr val="bg1"/>
                </a:solidFill>
              </a:defRPr>
            </a:lvl1pPr>
          </a:lstStyle>
          <a:p>
            <a:r>
              <a:rPr lang="en-US"/>
              <a:t>Click to edit Master title style</a:t>
            </a:r>
            <a:endParaRPr lang="en-US" dirty="0"/>
          </a:p>
        </p:txBody>
      </p:sp>
      <p:sp>
        <p:nvSpPr>
          <p:cNvPr id="5" name="Date Placeholder 4"/>
          <p:cNvSpPr>
            <a:spLocks noGrp="1"/>
          </p:cNvSpPr>
          <p:nvPr>
            <p:ph type="dt" sz="half" idx="10"/>
          </p:nvPr>
        </p:nvSpPr>
        <p:spPr>
          <a:xfrm>
            <a:off x="5015941" y="6356351"/>
            <a:ext cx="7500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6" name="Footer Placeholder 5"/>
          <p:cNvSpPr>
            <a:spLocks noGrp="1"/>
          </p:cNvSpPr>
          <p:nvPr>
            <p:ph type="ftr" sz="quarter" idx="11"/>
          </p:nvPr>
        </p:nvSpPr>
        <p:spPr>
          <a:xfrm>
            <a:off x="319324" y="6356351"/>
            <a:ext cx="3992673"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5950890" y="6356351"/>
            <a:ext cx="1160647" cy="365125"/>
          </a:xfrm>
        </p:spPr>
        <p:txBody>
          <a:bodyPr/>
          <a:lstStyle>
            <a:lvl1pPr>
              <a:defRPr>
                <a:solidFill>
                  <a:schemeClr val="bg1"/>
                </a:solidFill>
              </a:defRPr>
            </a:lvl1pPr>
          </a:lstStyle>
          <a:p>
            <a:fld id="{E022581D-4DF7-E042-8D58-F0E2E69F9EF4}" type="slidenum">
              <a:rPr lang="en-US" smtClean="0"/>
              <a:pPr/>
              <a:t>‹#›</a:t>
            </a:fld>
            <a:endParaRPr lang="en-US" dirty="0"/>
          </a:p>
        </p:txBody>
      </p:sp>
      <p:sp>
        <p:nvSpPr>
          <p:cNvPr id="9" name="Text Placeholder 3"/>
          <p:cNvSpPr>
            <a:spLocks noGrp="1"/>
          </p:cNvSpPr>
          <p:nvPr>
            <p:ph type="body" sz="half" idx="2"/>
          </p:nvPr>
        </p:nvSpPr>
        <p:spPr>
          <a:xfrm>
            <a:off x="5206811" y="3143892"/>
            <a:ext cx="3367995" cy="2735370"/>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4291D6-4D97-6E4D-8A48-202FF464BC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Date Placeholder 4"/>
          <p:cNvSpPr>
            <a:spLocks noGrp="1"/>
          </p:cNvSpPr>
          <p:nvPr>
            <p:ph type="dt" sz="half" idx="10"/>
          </p:nvPr>
        </p:nvSpPr>
        <p:spPr>
          <a:xfrm>
            <a:off x="5015941" y="6356351"/>
            <a:ext cx="7500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6" name="Footer Placeholder 5"/>
          <p:cNvSpPr>
            <a:spLocks noGrp="1"/>
          </p:cNvSpPr>
          <p:nvPr>
            <p:ph type="ftr" sz="quarter" idx="11"/>
          </p:nvPr>
        </p:nvSpPr>
        <p:spPr>
          <a:xfrm>
            <a:off x="319324" y="6356351"/>
            <a:ext cx="3992673" cy="365125"/>
          </a:xfrm>
        </p:spPr>
        <p:txBody>
          <a:bodyPr/>
          <a:lstStyle>
            <a:lvl1pPr>
              <a:defRPr>
                <a:solidFill>
                  <a:schemeClr val="tx1">
                    <a:lumMod val="65000"/>
                    <a:lumOff val="35000"/>
                  </a:schemeClr>
                </a:solidFill>
              </a:defRPr>
            </a:lvl1pPr>
          </a:lstStyle>
          <a:p>
            <a:endParaRPr lang="en-US" dirty="0"/>
          </a:p>
        </p:txBody>
      </p:sp>
      <p:sp>
        <p:nvSpPr>
          <p:cNvPr id="7" name="Slide Number Placeholder 6"/>
          <p:cNvSpPr>
            <a:spLocks noGrp="1"/>
          </p:cNvSpPr>
          <p:nvPr>
            <p:ph type="sldNum" sz="quarter" idx="12"/>
          </p:nvPr>
        </p:nvSpPr>
        <p:spPr>
          <a:xfrm>
            <a:off x="5950890" y="6356351"/>
            <a:ext cx="1160647" cy="365125"/>
          </a:xfrm>
        </p:spPr>
        <p:txBody>
          <a:bodyPr/>
          <a:lstStyle>
            <a:lvl1pPr>
              <a:defRPr>
                <a:solidFill>
                  <a:schemeClr val="bg1"/>
                </a:solidFill>
              </a:defRPr>
            </a:lvl1pPr>
          </a:lstStyle>
          <a:p>
            <a:fld id="{E022581D-4DF7-E042-8D58-F0E2E69F9EF4}" type="slidenum">
              <a:rPr lang="en-US" smtClean="0"/>
              <a:pPr/>
              <a:t>‹#›</a:t>
            </a:fld>
            <a:endParaRPr lang="en-US" dirty="0"/>
          </a:p>
        </p:txBody>
      </p:sp>
      <p:sp>
        <p:nvSpPr>
          <p:cNvPr id="10" name="Text Placeholder 3"/>
          <p:cNvSpPr>
            <a:spLocks noGrp="1"/>
          </p:cNvSpPr>
          <p:nvPr>
            <p:ph type="body" sz="half" idx="13"/>
          </p:nvPr>
        </p:nvSpPr>
        <p:spPr>
          <a:xfrm>
            <a:off x="666657" y="544531"/>
            <a:ext cx="3298005" cy="5270642"/>
          </a:xfrm>
        </p:spPr>
        <p:txBody>
          <a:bodyPr anchor="ctr">
            <a:normAutofit/>
          </a:bodyPr>
          <a:lstStyle>
            <a:lvl1pPr marL="0" indent="0">
              <a:buNone/>
              <a:defRPr sz="18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p:cNvSpPr>
            <a:spLocks noGrp="1"/>
          </p:cNvSpPr>
          <p:nvPr>
            <p:ph type="title"/>
          </p:nvPr>
        </p:nvSpPr>
        <p:spPr>
          <a:xfrm>
            <a:off x="5262294" y="544530"/>
            <a:ext cx="3367997" cy="5270643"/>
          </a:xfrm>
        </p:spPr>
        <p:txBody>
          <a:bodyPr anchor="ctr">
            <a:noAutofit/>
          </a:bodyPr>
          <a:lstStyle>
            <a:lvl1pPr algn="l">
              <a:defRPr sz="44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2581D-4DF7-E042-8D58-F0E2E69F9EF4}"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2581D-4DF7-E042-8D58-F0E2E69F9EF4}"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2581D-4DF7-E042-8D58-F0E2E69F9EF4}" type="slidenum">
              <a:rPr lang="en-US" smtClean="0"/>
              <a:t>‹#›</a:t>
            </a:fld>
            <a:endParaRPr lang="en-US" dirty="0"/>
          </a:p>
        </p:txBody>
      </p:sp>
    </p:spTree>
    <p:extLst>
      <p:ext uri="{BB962C8B-B14F-4D97-AF65-F5344CB8AC3E}">
        <p14:creationId xmlns:p14="http://schemas.microsoft.com/office/powerpoint/2010/main" val="425375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22581D-4DF7-E042-8D58-F0E2E69F9EF4}" type="slidenum">
              <a:rPr lang="en-US" smtClean="0"/>
              <a:t>‹#›</a:t>
            </a:fld>
            <a:endParaRPr lang="en-US" dirty="0"/>
          </a:p>
        </p:txBody>
      </p:sp>
    </p:spTree>
    <p:extLst>
      <p:ext uri="{BB962C8B-B14F-4D97-AF65-F5344CB8AC3E}">
        <p14:creationId xmlns:p14="http://schemas.microsoft.com/office/powerpoint/2010/main" val="61375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22581D-4DF7-E042-8D58-F0E2E69F9EF4}"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22581D-4DF7-E042-8D58-F0E2E69F9EF4}" type="slidenum">
              <a:rPr lang="en-US" smtClean="0"/>
              <a:t>‹#›</a:t>
            </a:fld>
            <a:endParaRPr lang="en-US" dirty="0"/>
          </a:p>
        </p:txBody>
      </p:sp>
    </p:spTree>
    <p:extLst>
      <p:ext uri="{BB962C8B-B14F-4D97-AF65-F5344CB8AC3E}">
        <p14:creationId xmlns:p14="http://schemas.microsoft.com/office/powerpoint/2010/main" val="342607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ED3921-C5B8-5544-9124-AD26A0FE5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15618" y="703057"/>
            <a:ext cx="7799732" cy="1292640"/>
          </a:xfrm>
        </p:spPr>
        <p:txBody>
          <a:bodyPr anchor="t"/>
          <a:lstStyle>
            <a:lvl1pPr>
              <a:defRPr>
                <a:solidFill>
                  <a:srgbClr val="009490"/>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715618" y="2229491"/>
            <a:ext cx="7799732" cy="3947471"/>
          </a:xfrm>
        </p:spPr>
        <p:txBody>
          <a:bodyPr>
            <a:normAutofit/>
          </a:bodyPr>
          <a:lstStyle>
            <a:lvl1pPr>
              <a:defRPr sz="1800">
                <a:solidFill>
                  <a:schemeClr val="tx1">
                    <a:lumMod val="65000"/>
                    <a:lumOff val="35000"/>
                  </a:schemeClr>
                </a:solidFill>
              </a:defRPr>
            </a:lvl1pPr>
          </a:lstStyle>
          <a:p>
            <a:pPr lvl="0"/>
            <a:r>
              <a:rPr lang="en-US" dirty="0"/>
              <a:t>Edit Master text styles</a:t>
            </a:r>
          </a:p>
        </p:txBody>
      </p:sp>
      <p:sp>
        <p:nvSpPr>
          <p:cNvPr id="4" name="Date Placeholder 3"/>
          <p:cNvSpPr>
            <a:spLocks noGrp="1"/>
          </p:cNvSpPr>
          <p:nvPr>
            <p:ph type="dt" sz="half" idx="10"/>
          </p:nvPr>
        </p:nvSpPr>
        <p:spPr>
          <a:xfrm>
            <a:off x="715618" y="6356351"/>
            <a:ext cx="1339213" cy="365125"/>
          </a:xfrm>
        </p:spPr>
        <p:txBody>
          <a:bodyPr/>
          <a:lstStyle/>
          <a:p>
            <a:fld id="{8818C0FB-E1D4-C544-99E5-DD6497057FEB}" type="datetimeFigureOut">
              <a:rPr lang="en-US" smtClean="0"/>
              <a:t>1/27/2023</a:t>
            </a:fld>
            <a:endParaRPr lang="en-US" dirty="0"/>
          </a:p>
        </p:txBody>
      </p:sp>
      <p:sp>
        <p:nvSpPr>
          <p:cNvPr id="5" name="Footer Placeholder 4"/>
          <p:cNvSpPr>
            <a:spLocks noGrp="1"/>
          </p:cNvSpPr>
          <p:nvPr>
            <p:ph type="ftr" sz="quarter" idx="11"/>
          </p:nvPr>
        </p:nvSpPr>
        <p:spPr>
          <a:xfrm>
            <a:off x="2198670" y="6356351"/>
            <a:ext cx="2948683" cy="365125"/>
          </a:xfrm>
        </p:spPr>
        <p:txBody>
          <a:bodyPr/>
          <a:lstStyle/>
          <a:p>
            <a:endParaRPr lang="en-US" dirty="0"/>
          </a:p>
        </p:txBody>
      </p:sp>
      <p:sp>
        <p:nvSpPr>
          <p:cNvPr id="6" name="Slide Number Placeholder 5"/>
          <p:cNvSpPr>
            <a:spLocks noGrp="1"/>
          </p:cNvSpPr>
          <p:nvPr>
            <p:ph type="sldNum" sz="quarter" idx="12"/>
          </p:nvPr>
        </p:nvSpPr>
        <p:spPr>
          <a:xfrm>
            <a:off x="5291192" y="6356351"/>
            <a:ext cx="1890444" cy="365125"/>
          </a:xfrm>
        </p:spPr>
        <p:txBody>
          <a:bodyPr/>
          <a:lstStyle/>
          <a:p>
            <a:fld id="{E022581D-4DF7-E042-8D58-F0E2E69F9EF4}" type="slidenum">
              <a:rPr lang="en-US" smtClean="0"/>
              <a:t>‹#›</a:t>
            </a:fld>
            <a:endParaRPr lang="en-US" dirty="0"/>
          </a:p>
        </p:txBody>
      </p:sp>
    </p:spTree>
    <p:extLst>
      <p:ext uri="{BB962C8B-B14F-4D97-AF65-F5344CB8AC3E}">
        <p14:creationId xmlns:p14="http://schemas.microsoft.com/office/powerpoint/2010/main" val="2620795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2581D-4DF7-E042-8D58-F0E2E69F9EF4}" type="slidenum">
              <a:rPr lang="en-US" smtClean="0"/>
              <a:t>‹#›</a:t>
            </a:fld>
            <a:endParaRPr lang="en-US" dirty="0"/>
          </a:p>
        </p:txBody>
      </p:sp>
    </p:spTree>
    <p:extLst>
      <p:ext uri="{BB962C8B-B14F-4D97-AF65-F5344CB8AC3E}">
        <p14:creationId xmlns:p14="http://schemas.microsoft.com/office/powerpoint/2010/main" val="244816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2581D-4DF7-E042-8D58-F0E2E69F9EF4}"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2581D-4DF7-E042-8D58-F0E2E69F9EF4}" type="slidenum">
              <a:rPr lang="en-US" smtClean="0"/>
              <a:t>‹#›</a:t>
            </a:fld>
            <a:endParaRPr lang="en-US" dirty="0"/>
          </a:p>
        </p:txBody>
      </p:sp>
    </p:spTree>
    <p:extLst>
      <p:ext uri="{BB962C8B-B14F-4D97-AF65-F5344CB8AC3E}">
        <p14:creationId xmlns:p14="http://schemas.microsoft.com/office/powerpoint/2010/main" val="1212109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8C0FB-E1D4-C544-99E5-DD6497057FEB}"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2581D-4DF7-E042-8D58-F0E2E69F9EF4}" type="slidenum">
              <a:rPr lang="en-US" smtClean="0"/>
              <a:t>‹#›</a:t>
            </a:fld>
            <a:endParaRPr lang="en-US" dirty="0"/>
          </a:p>
        </p:txBody>
      </p:sp>
    </p:spTree>
    <p:extLst>
      <p:ext uri="{BB962C8B-B14F-4D97-AF65-F5344CB8AC3E}">
        <p14:creationId xmlns:p14="http://schemas.microsoft.com/office/powerpoint/2010/main" val="281109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ED3921-C5B8-5544-9124-AD26A0FE5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15618" y="703057"/>
            <a:ext cx="7799732" cy="1292640"/>
          </a:xfrm>
        </p:spPr>
        <p:txBody>
          <a:bodyPr anchor="t"/>
          <a:lstStyle>
            <a:lvl1pPr>
              <a:defRPr>
                <a:solidFill>
                  <a:srgbClr val="009490"/>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715618" y="2229491"/>
            <a:ext cx="3733092" cy="3947471"/>
          </a:xfrm>
        </p:spPr>
        <p:txBody>
          <a:bodyPr>
            <a:normAutofit/>
          </a:bodyPr>
          <a:lstStyle>
            <a:lvl1pPr>
              <a:defRPr sz="1800">
                <a:solidFill>
                  <a:schemeClr val="tx1">
                    <a:lumMod val="65000"/>
                    <a:lumOff val="35000"/>
                  </a:schemeClr>
                </a:solidFill>
              </a:defRPr>
            </a:lvl1pPr>
          </a:lstStyle>
          <a:p>
            <a:pPr lvl="0"/>
            <a:r>
              <a:rPr lang="en-US" dirty="0"/>
              <a:t>Edit Master text styles</a:t>
            </a:r>
          </a:p>
        </p:txBody>
      </p:sp>
      <p:sp>
        <p:nvSpPr>
          <p:cNvPr id="4" name="Date Placeholder 3"/>
          <p:cNvSpPr>
            <a:spLocks noGrp="1"/>
          </p:cNvSpPr>
          <p:nvPr>
            <p:ph type="dt" sz="half" idx="10"/>
          </p:nvPr>
        </p:nvSpPr>
        <p:spPr>
          <a:xfrm>
            <a:off x="715618" y="6356351"/>
            <a:ext cx="1339213" cy="365125"/>
          </a:xfrm>
        </p:spPr>
        <p:txBody>
          <a:bodyPr/>
          <a:lstStyle/>
          <a:p>
            <a:fld id="{8818C0FB-E1D4-C544-99E5-DD6497057FEB}" type="datetimeFigureOut">
              <a:rPr lang="en-US" smtClean="0"/>
              <a:t>1/27/2023</a:t>
            </a:fld>
            <a:endParaRPr lang="en-US" dirty="0"/>
          </a:p>
        </p:txBody>
      </p:sp>
      <p:sp>
        <p:nvSpPr>
          <p:cNvPr id="5" name="Footer Placeholder 4"/>
          <p:cNvSpPr>
            <a:spLocks noGrp="1"/>
          </p:cNvSpPr>
          <p:nvPr>
            <p:ph type="ftr" sz="quarter" idx="11"/>
          </p:nvPr>
        </p:nvSpPr>
        <p:spPr>
          <a:xfrm>
            <a:off x="2198670" y="6356351"/>
            <a:ext cx="2948683" cy="365125"/>
          </a:xfrm>
        </p:spPr>
        <p:txBody>
          <a:bodyPr/>
          <a:lstStyle/>
          <a:p>
            <a:endParaRPr lang="en-US" dirty="0"/>
          </a:p>
        </p:txBody>
      </p:sp>
      <p:sp>
        <p:nvSpPr>
          <p:cNvPr id="6" name="Slide Number Placeholder 5"/>
          <p:cNvSpPr>
            <a:spLocks noGrp="1"/>
          </p:cNvSpPr>
          <p:nvPr>
            <p:ph type="sldNum" sz="quarter" idx="12"/>
          </p:nvPr>
        </p:nvSpPr>
        <p:spPr>
          <a:xfrm>
            <a:off x="5291192" y="6356351"/>
            <a:ext cx="1890444" cy="365125"/>
          </a:xfrm>
        </p:spPr>
        <p:txBody>
          <a:bodyPr/>
          <a:lstStyle/>
          <a:p>
            <a:fld id="{E022581D-4DF7-E042-8D58-F0E2E69F9EF4}" type="slidenum">
              <a:rPr lang="en-US" smtClean="0"/>
              <a:t>‹#›</a:t>
            </a:fld>
            <a:endParaRPr lang="en-US" dirty="0"/>
          </a:p>
        </p:txBody>
      </p:sp>
      <p:sp>
        <p:nvSpPr>
          <p:cNvPr id="8" name="Content Placeholder 2"/>
          <p:cNvSpPr>
            <a:spLocks noGrp="1"/>
          </p:cNvSpPr>
          <p:nvPr>
            <p:ph idx="13" hasCustomPrompt="1"/>
          </p:nvPr>
        </p:nvSpPr>
        <p:spPr>
          <a:xfrm>
            <a:off x="4787757" y="2229491"/>
            <a:ext cx="3727593" cy="3947471"/>
          </a:xfrm>
        </p:spPr>
        <p:txBody>
          <a:bodyPr>
            <a:normAutofit/>
          </a:bodyPr>
          <a:lstStyle>
            <a:lvl1pPr>
              <a:defRPr sz="1800">
                <a:solidFill>
                  <a:schemeClr val="tx1">
                    <a:lumMod val="65000"/>
                    <a:lumOff val="35000"/>
                  </a:schemeClr>
                </a:solidFill>
              </a:defRPr>
            </a:lvl1pPr>
          </a:lstStyle>
          <a:p>
            <a:pPr lvl="0"/>
            <a:r>
              <a:rPr lang="en-US" dirty="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ED3921-C5B8-5544-9124-AD26A0FE5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15618" y="703057"/>
            <a:ext cx="7799732" cy="1292640"/>
          </a:xfrm>
        </p:spPr>
        <p:txBody>
          <a:bodyPr anchor="t"/>
          <a:lstStyle>
            <a:lvl1pPr>
              <a:defRPr>
                <a:solidFill>
                  <a:srgbClr val="009490"/>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715618" y="2229492"/>
            <a:ext cx="7799732" cy="3606230"/>
          </a:xfrm>
        </p:spPr>
        <p:txBody>
          <a:bodyPr>
            <a:normAutofit/>
          </a:bodyPr>
          <a:lstStyle>
            <a:lvl1pPr>
              <a:defRPr sz="1800">
                <a:solidFill>
                  <a:schemeClr val="tx1">
                    <a:lumMod val="65000"/>
                    <a:lumOff val="35000"/>
                  </a:schemeClr>
                </a:solidFill>
              </a:defRPr>
            </a:lvl1pPr>
          </a:lstStyle>
          <a:p>
            <a:pPr lvl="0"/>
            <a:r>
              <a:rPr lang="en-US" dirty="0"/>
              <a:t>Edit Master text styles</a:t>
            </a:r>
          </a:p>
        </p:txBody>
      </p:sp>
      <p:sp>
        <p:nvSpPr>
          <p:cNvPr id="4" name="Date Placeholder 3"/>
          <p:cNvSpPr>
            <a:spLocks noGrp="1"/>
          </p:cNvSpPr>
          <p:nvPr>
            <p:ph type="dt" sz="half" idx="10"/>
          </p:nvPr>
        </p:nvSpPr>
        <p:spPr>
          <a:xfrm>
            <a:off x="715618" y="6356351"/>
            <a:ext cx="13392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5" name="Footer Placeholder 4"/>
          <p:cNvSpPr>
            <a:spLocks noGrp="1"/>
          </p:cNvSpPr>
          <p:nvPr>
            <p:ph type="ftr" sz="quarter" idx="11"/>
          </p:nvPr>
        </p:nvSpPr>
        <p:spPr>
          <a:xfrm>
            <a:off x="2198670" y="6356351"/>
            <a:ext cx="2948683"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5291192" y="6356351"/>
            <a:ext cx="1890444" cy="365125"/>
          </a:xfrm>
        </p:spPr>
        <p:txBody>
          <a:bodyPr/>
          <a:lstStyle>
            <a:lvl1pPr>
              <a:defRPr>
                <a:solidFill>
                  <a:schemeClr val="bg1"/>
                </a:solidFill>
              </a:defRPr>
            </a:lvl1pPr>
          </a:lstStyle>
          <a:p>
            <a:fld id="{E022581D-4DF7-E042-8D58-F0E2E69F9E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ED3921-C5B8-5544-9124-AD26A0FE5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15618" y="703057"/>
            <a:ext cx="7799732" cy="1292640"/>
          </a:xfrm>
        </p:spPr>
        <p:txBody>
          <a:bodyPr anchor="t"/>
          <a:lstStyle>
            <a:lvl1pPr>
              <a:defRPr>
                <a:solidFill>
                  <a:srgbClr val="009490"/>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715618" y="2229491"/>
            <a:ext cx="3733092" cy="3626779"/>
          </a:xfrm>
        </p:spPr>
        <p:txBody>
          <a:bodyPr>
            <a:normAutofit/>
          </a:bodyPr>
          <a:lstStyle>
            <a:lvl1pPr>
              <a:defRPr sz="1800">
                <a:solidFill>
                  <a:schemeClr val="tx1">
                    <a:lumMod val="65000"/>
                    <a:lumOff val="35000"/>
                  </a:schemeClr>
                </a:solidFill>
              </a:defRPr>
            </a:lvl1pPr>
          </a:lstStyle>
          <a:p>
            <a:pPr lvl="0"/>
            <a:r>
              <a:rPr lang="en-US" dirty="0"/>
              <a:t>Edit Master text styles</a:t>
            </a:r>
          </a:p>
        </p:txBody>
      </p:sp>
      <p:sp>
        <p:nvSpPr>
          <p:cNvPr id="4" name="Date Placeholder 3"/>
          <p:cNvSpPr>
            <a:spLocks noGrp="1"/>
          </p:cNvSpPr>
          <p:nvPr>
            <p:ph type="dt" sz="half" idx="10"/>
          </p:nvPr>
        </p:nvSpPr>
        <p:spPr>
          <a:xfrm>
            <a:off x="715618" y="6356351"/>
            <a:ext cx="13392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5" name="Footer Placeholder 4"/>
          <p:cNvSpPr>
            <a:spLocks noGrp="1"/>
          </p:cNvSpPr>
          <p:nvPr>
            <p:ph type="ftr" sz="quarter" idx="11"/>
          </p:nvPr>
        </p:nvSpPr>
        <p:spPr>
          <a:xfrm>
            <a:off x="2198670" y="6356351"/>
            <a:ext cx="2948683"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5291192" y="6356351"/>
            <a:ext cx="1890444" cy="365125"/>
          </a:xfrm>
        </p:spPr>
        <p:txBody>
          <a:bodyPr/>
          <a:lstStyle>
            <a:lvl1pPr>
              <a:defRPr>
                <a:solidFill>
                  <a:schemeClr val="bg1"/>
                </a:solidFill>
              </a:defRPr>
            </a:lvl1pPr>
          </a:lstStyle>
          <a:p>
            <a:fld id="{E022581D-4DF7-E042-8D58-F0E2E69F9EF4}" type="slidenum">
              <a:rPr lang="en-US" smtClean="0"/>
              <a:pPr/>
              <a:t>‹#›</a:t>
            </a:fld>
            <a:endParaRPr lang="en-US" dirty="0"/>
          </a:p>
        </p:txBody>
      </p:sp>
      <p:sp>
        <p:nvSpPr>
          <p:cNvPr id="8" name="Content Placeholder 2"/>
          <p:cNvSpPr>
            <a:spLocks noGrp="1"/>
          </p:cNvSpPr>
          <p:nvPr>
            <p:ph idx="13" hasCustomPrompt="1"/>
          </p:nvPr>
        </p:nvSpPr>
        <p:spPr>
          <a:xfrm>
            <a:off x="4787757" y="2229491"/>
            <a:ext cx="3727593" cy="3626779"/>
          </a:xfrm>
        </p:spPr>
        <p:txBody>
          <a:bodyPr>
            <a:normAutofit/>
          </a:bodyPr>
          <a:lstStyle>
            <a:lvl1pPr>
              <a:defRPr sz="1800">
                <a:solidFill>
                  <a:schemeClr val="tx1">
                    <a:lumMod val="65000"/>
                    <a:lumOff val="35000"/>
                  </a:schemeClr>
                </a:solidFill>
              </a:defRPr>
            </a:lvl1pPr>
          </a:lstStyle>
          <a:p>
            <a:pPr lvl="0"/>
            <a:r>
              <a:rPr lang="en-US" dirty="0"/>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4291D6-4D97-6E4D-8A48-202FF464BC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39"/>
            <a:ext cx="7886700" cy="4208176"/>
          </a:xfrm>
        </p:spPr>
        <p:txBody>
          <a:bodyPr anchor="ctr"/>
          <a:lstStyle>
            <a:lvl1pPr algn="ctr">
              <a:defRPr sz="6000">
                <a:solidFill>
                  <a:srgbClr val="009490"/>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715618" y="6356351"/>
            <a:ext cx="13392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5" name="Footer Placeholder 4"/>
          <p:cNvSpPr>
            <a:spLocks noGrp="1"/>
          </p:cNvSpPr>
          <p:nvPr>
            <p:ph type="ftr" sz="quarter" idx="11"/>
          </p:nvPr>
        </p:nvSpPr>
        <p:spPr>
          <a:xfrm>
            <a:off x="2229492" y="6356351"/>
            <a:ext cx="288703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5291192" y="6356351"/>
            <a:ext cx="1890444" cy="365125"/>
          </a:xfrm>
        </p:spPr>
        <p:txBody>
          <a:bodyPr/>
          <a:lstStyle>
            <a:lvl1pPr>
              <a:defRPr>
                <a:solidFill>
                  <a:schemeClr val="bg1"/>
                </a:solidFill>
              </a:defRPr>
            </a:lvl1pPr>
          </a:lstStyle>
          <a:p>
            <a:fld id="{E022581D-4DF7-E042-8D58-F0E2E69F9EF4}" type="slidenum">
              <a:rPr lang="en-US" smtClean="0"/>
              <a:pPr/>
              <a:t>‹#›</a:t>
            </a:fld>
            <a:endParaRPr lang="en-US" dirty="0"/>
          </a:p>
        </p:txBody>
      </p:sp>
    </p:spTree>
    <p:extLst>
      <p:ext uri="{BB962C8B-B14F-4D97-AF65-F5344CB8AC3E}">
        <p14:creationId xmlns:p14="http://schemas.microsoft.com/office/powerpoint/2010/main" val="16113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4291D6-4D97-6E4D-8A48-202FF464BC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39"/>
            <a:ext cx="7886700" cy="4208176"/>
          </a:xfrm>
        </p:spPr>
        <p:txBody>
          <a:bodyPr anchor="ctr"/>
          <a:lstStyle>
            <a:lvl1pPr algn="ctr">
              <a:defRPr sz="60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715618" y="6356351"/>
            <a:ext cx="1339213" cy="365125"/>
          </a:xfrm>
        </p:spPr>
        <p:txBody>
          <a:bodyPr/>
          <a:lstStyle>
            <a:lvl1pPr>
              <a:defRPr>
                <a:solidFill>
                  <a:schemeClr val="tx1">
                    <a:lumMod val="65000"/>
                    <a:lumOff val="35000"/>
                  </a:schemeClr>
                </a:solidFill>
              </a:defRPr>
            </a:lvl1pPr>
          </a:lstStyle>
          <a:p>
            <a:fld id="{8818C0FB-E1D4-C544-99E5-DD6497057FEB}" type="datetimeFigureOut">
              <a:rPr lang="en-US" smtClean="0"/>
              <a:pPr/>
              <a:t>1/27/2023</a:t>
            </a:fld>
            <a:endParaRPr lang="en-US" dirty="0"/>
          </a:p>
        </p:txBody>
      </p:sp>
      <p:sp>
        <p:nvSpPr>
          <p:cNvPr id="5" name="Footer Placeholder 4"/>
          <p:cNvSpPr>
            <a:spLocks noGrp="1"/>
          </p:cNvSpPr>
          <p:nvPr>
            <p:ph type="ftr" sz="quarter" idx="11"/>
          </p:nvPr>
        </p:nvSpPr>
        <p:spPr>
          <a:xfrm>
            <a:off x="2229492" y="6356351"/>
            <a:ext cx="2887038" cy="365125"/>
          </a:xfrm>
        </p:spPr>
        <p:txBody>
          <a:bodyPr/>
          <a:lstStyle/>
          <a:p>
            <a:endParaRPr lang="en-US" dirty="0"/>
          </a:p>
        </p:txBody>
      </p:sp>
      <p:sp>
        <p:nvSpPr>
          <p:cNvPr id="6" name="Slide Number Placeholder 5"/>
          <p:cNvSpPr>
            <a:spLocks noGrp="1"/>
          </p:cNvSpPr>
          <p:nvPr>
            <p:ph type="sldNum" sz="quarter" idx="12"/>
          </p:nvPr>
        </p:nvSpPr>
        <p:spPr>
          <a:xfrm>
            <a:off x="5291192" y="6356351"/>
            <a:ext cx="1890444" cy="365125"/>
          </a:xfrm>
        </p:spPr>
        <p:txBody>
          <a:bodyPr/>
          <a:lstStyle>
            <a:lvl1pPr>
              <a:defRPr>
                <a:solidFill>
                  <a:schemeClr val="tx1">
                    <a:lumMod val="65000"/>
                    <a:lumOff val="35000"/>
                  </a:schemeClr>
                </a:solidFill>
              </a:defRPr>
            </a:lvl1pPr>
          </a:lstStyle>
          <a:p>
            <a:fld id="{E022581D-4DF7-E042-8D58-F0E2E69F9E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277402"/>
            <a:ext cx="3367997" cy="2619910"/>
          </a:xfrm>
        </p:spPr>
        <p:txBody>
          <a:bodyPr anchor="b">
            <a:noAutofit/>
          </a:bodyPr>
          <a:lstStyle>
            <a:lvl1pPr algn="l">
              <a:defRPr sz="5400" baseline="0">
                <a:solidFill>
                  <a:schemeClr val="bg1"/>
                </a:solidFill>
              </a:defRPr>
            </a:lvl1pPr>
          </a:lstStyle>
          <a:p>
            <a:r>
              <a:rPr lang="en-US"/>
              <a:t>Click to edit Master title style</a:t>
            </a:r>
            <a:endParaRPr lang="en-US" dirty="0"/>
          </a:p>
        </p:txBody>
      </p:sp>
      <p:sp>
        <p:nvSpPr>
          <p:cNvPr id="5" name="Date Placeholder 4"/>
          <p:cNvSpPr>
            <a:spLocks noGrp="1"/>
          </p:cNvSpPr>
          <p:nvPr>
            <p:ph type="dt" sz="half" idx="10"/>
          </p:nvPr>
        </p:nvSpPr>
        <p:spPr>
          <a:xfrm>
            <a:off x="2126749" y="6356351"/>
            <a:ext cx="7500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6" name="Footer Placeholder 5"/>
          <p:cNvSpPr>
            <a:spLocks noGrp="1"/>
          </p:cNvSpPr>
          <p:nvPr>
            <p:ph type="ftr" sz="quarter" idx="11"/>
          </p:nvPr>
        </p:nvSpPr>
        <p:spPr>
          <a:xfrm>
            <a:off x="4853376" y="6356351"/>
            <a:ext cx="3992673"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3061698" y="6356351"/>
            <a:ext cx="1160647" cy="365125"/>
          </a:xfrm>
        </p:spPr>
        <p:txBody>
          <a:bodyPr/>
          <a:lstStyle>
            <a:lvl1pPr>
              <a:defRPr>
                <a:solidFill>
                  <a:schemeClr val="bg1"/>
                </a:solidFill>
              </a:defRPr>
            </a:lvl1pPr>
          </a:lstStyle>
          <a:p>
            <a:fld id="{E022581D-4DF7-E042-8D58-F0E2E69F9EF4}" type="slidenum">
              <a:rPr lang="en-US" smtClean="0"/>
              <a:pPr/>
              <a:t>‹#›</a:t>
            </a:fld>
            <a:endParaRPr lang="en-US" dirty="0"/>
          </a:p>
        </p:txBody>
      </p:sp>
    </p:spTree>
    <p:extLst>
      <p:ext uri="{BB962C8B-B14F-4D97-AF65-F5344CB8AC3E}">
        <p14:creationId xmlns:p14="http://schemas.microsoft.com/office/powerpoint/2010/main" val="409396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544530"/>
            <a:ext cx="3367997" cy="2352782"/>
          </a:xfrm>
        </p:spPr>
        <p:txBody>
          <a:bodyPr anchor="b">
            <a:noAutofit/>
          </a:bodyPr>
          <a:lstStyle>
            <a:lvl1pPr algn="l">
              <a:defRPr sz="4400" baseline="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28650" y="3143892"/>
            <a:ext cx="3367995" cy="2735370"/>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126749" y="6356351"/>
            <a:ext cx="750013" cy="365125"/>
          </a:xfrm>
        </p:spPr>
        <p:txBody>
          <a:bodyPr/>
          <a:lstStyle>
            <a:lvl1pPr>
              <a:defRPr>
                <a:solidFill>
                  <a:schemeClr val="bg1"/>
                </a:solidFill>
              </a:defRPr>
            </a:lvl1pPr>
          </a:lstStyle>
          <a:p>
            <a:fld id="{8818C0FB-E1D4-C544-99E5-DD6497057FEB}" type="datetimeFigureOut">
              <a:rPr lang="en-US" smtClean="0"/>
              <a:pPr/>
              <a:t>1/27/2023</a:t>
            </a:fld>
            <a:endParaRPr lang="en-US" dirty="0"/>
          </a:p>
        </p:txBody>
      </p:sp>
      <p:sp>
        <p:nvSpPr>
          <p:cNvPr id="6" name="Footer Placeholder 5"/>
          <p:cNvSpPr>
            <a:spLocks noGrp="1"/>
          </p:cNvSpPr>
          <p:nvPr>
            <p:ph type="ftr" sz="quarter" idx="11"/>
          </p:nvPr>
        </p:nvSpPr>
        <p:spPr>
          <a:xfrm>
            <a:off x="4853376" y="6356351"/>
            <a:ext cx="3992673"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3061698" y="6356351"/>
            <a:ext cx="1160647" cy="365125"/>
          </a:xfrm>
        </p:spPr>
        <p:txBody>
          <a:bodyPr/>
          <a:lstStyle>
            <a:lvl1pPr>
              <a:defRPr>
                <a:solidFill>
                  <a:schemeClr val="bg1"/>
                </a:solidFill>
              </a:defRPr>
            </a:lvl1pPr>
          </a:lstStyle>
          <a:p>
            <a:fld id="{E022581D-4DF7-E042-8D58-F0E2E69F9EF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8C0FB-E1D4-C544-99E5-DD6497057FEB}" type="datetimeFigureOut">
              <a:rPr lang="en-US" smtClean="0"/>
              <a:t>1/27/2023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2581D-4DF7-E042-8D58-F0E2E69F9EF4}" type="slidenum">
              <a:rPr lang="en-US" smtClean="0"/>
              <a:t>‹#›</a:t>
            </a:fld>
            <a:endParaRPr lang="en-US" dirty="0"/>
          </a:p>
        </p:txBody>
      </p:sp>
    </p:spTree>
    <p:extLst>
      <p:ext uri="{BB962C8B-B14F-4D97-AF65-F5344CB8AC3E}">
        <p14:creationId xmlns:p14="http://schemas.microsoft.com/office/powerpoint/2010/main" val="261592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74" r:id="rId4"/>
    <p:sldLayoutId id="2147483682" r:id="rId5"/>
    <p:sldLayoutId id="2147483663" r:id="rId6"/>
    <p:sldLayoutId id="2147483676" r:id="rId7"/>
    <p:sldLayoutId id="2147483669" r:id="rId8"/>
    <p:sldLayoutId id="2147483679" r:id="rId9"/>
    <p:sldLayoutId id="2147483681" r:id="rId10"/>
    <p:sldLayoutId id="2147483683" r:id="rId11"/>
    <p:sldLayoutId id="2147483686" r:id="rId12"/>
    <p:sldLayoutId id="2147483687" r:id="rId13"/>
    <p:sldLayoutId id="2147483673" r:id="rId14"/>
    <p:sldLayoutId id="2147483675" r:id="rId15"/>
    <p:sldLayoutId id="2147483664" r:id="rId16"/>
    <p:sldLayoutId id="2147483665" r:id="rId17"/>
    <p:sldLayoutId id="2147483672" r:id="rId18"/>
    <p:sldLayoutId id="2147483667" r:id="rId19"/>
    <p:sldLayoutId id="2147483668" r:id="rId20"/>
    <p:sldLayoutId id="2147483677"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vitaltalk.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92" y="1537617"/>
            <a:ext cx="7886700" cy="1237856"/>
          </a:xfrm>
        </p:spPr>
        <p:txBody>
          <a:bodyPr/>
          <a:lstStyle/>
          <a:p>
            <a:r>
              <a:rPr lang="en-US" dirty="0">
                <a:latin typeface="Century" panose="02040604050505020304" pitchFamily="18" charset="0"/>
              </a:rPr>
              <a:t>Code Status</a:t>
            </a:r>
            <a:endParaRPr lang="en-US" dirty="0"/>
          </a:p>
        </p:txBody>
      </p:sp>
      <p:sp>
        <p:nvSpPr>
          <p:cNvPr id="4" name="TextBox 3"/>
          <p:cNvSpPr txBox="1"/>
          <p:nvPr/>
        </p:nvSpPr>
        <p:spPr>
          <a:xfrm>
            <a:off x="1021976" y="2635624"/>
            <a:ext cx="7563915" cy="3259567"/>
          </a:xfrm>
          <a:prstGeom prst="rect">
            <a:avLst/>
          </a:prstGeom>
          <a:noFill/>
        </p:spPr>
        <p:txBody>
          <a:bodyPr wrap="square" rtlCol="0">
            <a:spAutoFit/>
          </a:bodyPr>
          <a:lstStyle/>
          <a:p>
            <a:pPr algn="ctr"/>
            <a:r>
              <a:rPr lang="en-US" b="1" dirty="0">
                <a:latin typeface="Century" panose="02040604050505020304" pitchFamily="18" charset="0"/>
              </a:rPr>
              <a:t>Presented by:</a:t>
            </a:r>
            <a:br>
              <a:rPr lang="en-US" b="1" dirty="0">
                <a:latin typeface="Century" panose="02040604050505020304" pitchFamily="18" charset="0"/>
              </a:rPr>
            </a:br>
            <a:br>
              <a:rPr lang="en-US" dirty="0">
                <a:latin typeface="Century" panose="02040604050505020304" pitchFamily="18" charset="0"/>
              </a:rPr>
            </a:br>
            <a:r>
              <a:rPr lang="en-US" dirty="0">
                <a:latin typeface="Century" panose="02040604050505020304" pitchFamily="18" charset="0"/>
              </a:rPr>
              <a:t>Marsha Paul, MD</a:t>
            </a:r>
            <a:br>
              <a:rPr lang="en-US" dirty="0">
                <a:latin typeface="Century" panose="02040604050505020304" pitchFamily="18" charset="0"/>
              </a:rPr>
            </a:br>
            <a:r>
              <a:rPr lang="en-US" dirty="0">
                <a:latin typeface="Century" panose="02040604050505020304" pitchFamily="18" charset="0"/>
              </a:rPr>
              <a:t>Chief Medical Officer </a:t>
            </a:r>
            <a:br>
              <a:rPr lang="en-US" dirty="0">
                <a:latin typeface="Century" panose="02040604050505020304" pitchFamily="18" charset="0"/>
              </a:rPr>
            </a:br>
            <a:r>
              <a:rPr lang="en-US" dirty="0">
                <a:latin typeface="Century" panose="02040604050505020304" pitchFamily="18" charset="0"/>
              </a:rPr>
              <a:t>Hospice of Northwest Ohio</a:t>
            </a:r>
            <a:br>
              <a:rPr lang="en-US" dirty="0">
                <a:latin typeface="Century" panose="02040604050505020304" pitchFamily="18" charset="0"/>
              </a:rPr>
            </a:br>
            <a:br>
              <a:rPr lang="en-US" dirty="0">
                <a:latin typeface="Century" panose="02040604050505020304" pitchFamily="18" charset="0"/>
              </a:rPr>
            </a:br>
            <a:r>
              <a:rPr lang="en-US" dirty="0">
                <a:latin typeface="Century" panose="02040604050505020304" pitchFamily="18" charset="0"/>
              </a:rPr>
              <a:t>and</a:t>
            </a:r>
          </a:p>
          <a:p>
            <a:pPr algn="ctr"/>
            <a:br>
              <a:rPr lang="en-US" dirty="0">
                <a:latin typeface="Century" panose="02040604050505020304" pitchFamily="18" charset="0"/>
              </a:rPr>
            </a:br>
            <a:r>
              <a:rPr lang="en-US" dirty="0">
                <a:latin typeface="Century" panose="02040604050505020304" pitchFamily="18" charset="0"/>
              </a:rPr>
              <a:t>Patsy Thompson, MD</a:t>
            </a:r>
            <a:br>
              <a:rPr lang="en-US" dirty="0">
                <a:latin typeface="Century" panose="02040604050505020304" pitchFamily="18" charset="0"/>
              </a:rPr>
            </a:br>
            <a:r>
              <a:rPr lang="en-US" dirty="0">
                <a:latin typeface="Century" panose="02040604050505020304" pitchFamily="18" charset="0"/>
              </a:rPr>
              <a:t>Physician</a:t>
            </a:r>
            <a:br>
              <a:rPr lang="en-US" dirty="0">
                <a:latin typeface="Century" panose="02040604050505020304" pitchFamily="18" charset="0"/>
              </a:rPr>
            </a:br>
            <a:r>
              <a:rPr lang="en-US" dirty="0">
                <a:latin typeface="Century" panose="02040604050505020304" pitchFamily="18" charset="0"/>
              </a:rPr>
              <a:t>Hospice of Northwest Ohio</a:t>
            </a:r>
          </a:p>
        </p:txBody>
      </p:sp>
    </p:spTree>
    <p:extLst>
      <p:ext uri="{BB962C8B-B14F-4D97-AF65-F5344CB8AC3E}">
        <p14:creationId xmlns:p14="http://schemas.microsoft.com/office/powerpoint/2010/main" val="165121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703057"/>
            <a:ext cx="8927432" cy="1292640"/>
          </a:xfrm>
        </p:spPr>
        <p:txBody>
          <a:bodyPr>
            <a:noAutofit/>
          </a:bodyPr>
          <a:lstStyle/>
          <a:p>
            <a:pPr algn="ctr"/>
            <a:r>
              <a:rPr lang="en-US" b="1" dirty="0">
                <a:solidFill>
                  <a:srgbClr val="006666"/>
                </a:solidFill>
                <a:latin typeface="Century" panose="02040604050505020304" pitchFamily="18" charset="0"/>
              </a:rPr>
              <a:t>Patient Self-Determination Act</a:t>
            </a:r>
          </a:p>
        </p:txBody>
      </p:sp>
      <p:sp>
        <p:nvSpPr>
          <p:cNvPr id="3" name="Content Placeholder 2"/>
          <p:cNvSpPr>
            <a:spLocks noGrp="1"/>
          </p:cNvSpPr>
          <p:nvPr>
            <p:ph idx="1"/>
          </p:nvPr>
        </p:nvSpPr>
        <p:spPr>
          <a:xfrm>
            <a:off x="715618" y="2373875"/>
            <a:ext cx="7799732" cy="3947471"/>
          </a:xfrm>
        </p:spPr>
        <p:txBody>
          <a:bodyPr>
            <a:normAutofit/>
          </a:bodyPr>
          <a:lstStyle/>
          <a:p>
            <a:r>
              <a:rPr lang="en-US" sz="2800" dirty="0">
                <a:latin typeface="Centaur" panose="02030504050205020304" pitchFamily="18" charset="0"/>
              </a:rPr>
              <a:t>1990 Congress Enacted</a:t>
            </a:r>
          </a:p>
          <a:p>
            <a:r>
              <a:rPr lang="en-US" sz="2800" dirty="0">
                <a:latin typeface="Centaur" panose="02030504050205020304" pitchFamily="18" charset="0"/>
              </a:rPr>
              <a:t>Requires all healthcare providers/Medicare or Medicaid </a:t>
            </a:r>
          </a:p>
          <a:p>
            <a:r>
              <a:rPr lang="en-US" sz="2800" dirty="0">
                <a:latin typeface="Centaur" panose="02030504050205020304" pitchFamily="18" charset="0"/>
              </a:rPr>
              <a:t>All patients are asked about and advised of their right to execute an advanced directive </a:t>
            </a:r>
          </a:p>
          <a:p>
            <a:r>
              <a:rPr lang="en-US" sz="2800" dirty="0">
                <a:latin typeface="Centaur" panose="02030504050205020304" pitchFamily="18" charset="0"/>
              </a:rPr>
              <a:t>Healthcare facilities required to give </a:t>
            </a:r>
          </a:p>
          <a:p>
            <a:pPr lvl="1"/>
            <a:r>
              <a:rPr lang="en-US" sz="2800" dirty="0">
                <a:latin typeface="Centaur" panose="02030504050205020304" pitchFamily="18" charset="0"/>
              </a:rPr>
              <a:t>written information about healthcare decision making</a:t>
            </a:r>
          </a:p>
          <a:p>
            <a:pPr lvl="1"/>
            <a:r>
              <a:rPr lang="en-US" sz="2800" dirty="0">
                <a:latin typeface="Centaur" panose="02030504050205020304" pitchFamily="18" charset="0"/>
              </a:rPr>
              <a:t>Facility’s policy regarding patient wishes, including end of life decision making.</a:t>
            </a:r>
          </a:p>
          <a:p>
            <a:endParaRPr lang="en-US" dirty="0">
              <a:latin typeface="Century" panose="02040604050505020304" pitchFamily="18" charset="0"/>
            </a:endParaRPr>
          </a:p>
        </p:txBody>
      </p:sp>
    </p:spTree>
    <p:extLst>
      <p:ext uri="{BB962C8B-B14F-4D97-AF65-F5344CB8AC3E}">
        <p14:creationId xmlns:p14="http://schemas.microsoft.com/office/powerpoint/2010/main" val="227814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703057"/>
            <a:ext cx="8867273" cy="1292640"/>
          </a:xfrm>
        </p:spPr>
        <p:txBody>
          <a:bodyPr>
            <a:noAutofit/>
          </a:bodyPr>
          <a:lstStyle/>
          <a:p>
            <a:pPr algn="ctr"/>
            <a:r>
              <a:rPr lang="en-US" b="1" dirty="0">
                <a:solidFill>
                  <a:srgbClr val="006666"/>
                </a:solidFill>
                <a:latin typeface="Century" panose="02040604050505020304" pitchFamily="18" charset="0"/>
              </a:rPr>
              <a:t>Use of Advance Directives</a:t>
            </a:r>
          </a:p>
        </p:txBody>
      </p:sp>
      <p:sp>
        <p:nvSpPr>
          <p:cNvPr id="3" name="Content Placeholder 2"/>
          <p:cNvSpPr>
            <a:spLocks noGrp="1"/>
          </p:cNvSpPr>
          <p:nvPr>
            <p:ph idx="1"/>
          </p:nvPr>
        </p:nvSpPr>
        <p:spPr/>
        <p:txBody>
          <a:bodyPr>
            <a:normAutofit/>
          </a:bodyPr>
          <a:lstStyle/>
          <a:p>
            <a:r>
              <a:rPr lang="en-US" sz="2800" dirty="0">
                <a:latin typeface="Century" panose="02040604050505020304" pitchFamily="18" charset="0"/>
              </a:rPr>
              <a:t>Influenced by age, race, health status and setting</a:t>
            </a:r>
          </a:p>
          <a:p>
            <a:r>
              <a:rPr lang="en-US" sz="2800" dirty="0">
                <a:latin typeface="Century" panose="02040604050505020304" pitchFamily="18" charset="0"/>
              </a:rPr>
              <a:t>Home health care patient 28% </a:t>
            </a:r>
          </a:p>
          <a:p>
            <a:r>
              <a:rPr lang="en-US" sz="2800" dirty="0">
                <a:latin typeface="Century" panose="02040604050505020304" pitchFamily="18" charset="0"/>
              </a:rPr>
              <a:t>Nursing home 65% </a:t>
            </a:r>
          </a:p>
          <a:p>
            <a:pPr lvl="1"/>
            <a:r>
              <a:rPr lang="en-US" sz="2800" dirty="0">
                <a:latin typeface="Century" panose="02040604050505020304" pitchFamily="18" charset="0"/>
              </a:rPr>
              <a:t>35% black, 70% white</a:t>
            </a:r>
          </a:p>
          <a:p>
            <a:pPr lvl="1"/>
            <a:r>
              <a:rPr lang="en-US" sz="2800" dirty="0">
                <a:latin typeface="Century" panose="02040604050505020304" pitchFamily="18" charset="0"/>
              </a:rPr>
              <a:t>Do not resuscitate is more common than living wills</a:t>
            </a:r>
          </a:p>
          <a:p>
            <a:r>
              <a:rPr lang="en-US" sz="2800" dirty="0">
                <a:latin typeface="Century" panose="02040604050505020304" pitchFamily="18" charset="0"/>
              </a:rPr>
              <a:t>Hospice 88%  </a:t>
            </a:r>
          </a:p>
        </p:txBody>
      </p:sp>
    </p:spTree>
    <p:extLst>
      <p:ext uri="{BB962C8B-B14F-4D97-AF65-F5344CB8AC3E}">
        <p14:creationId xmlns:p14="http://schemas.microsoft.com/office/powerpoint/2010/main" val="100269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703057"/>
            <a:ext cx="8650706" cy="1292640"/>
          </a:xfrm>
        </p:spPr>
        <p:txBody>
          <a:bodyPr>
            <a:noAutofit/>
          </a:bodyPr>
          <a:lstStyle/>
          <a:p>
            <a:pPr algn="ctr"/>
            <a:r>
              <a:rPr lang="en-US" b="1" dirty="0">
                <a:latin typeface="Century" panose="02040604050505020304" pitchFamily="18" charset="0"/>
              </a:rPr>
              <a:t>Advanced Care Planning</a:t>
            </a:r>
          </a:p>
        </p:txBody>
      </p:sp>
      <p:sp>
        <p:nvSpPr>
          <p:cNvPr id="3" name="Content Placeholder 2"/>
          <p:cNvSpPr>
            <a:spLocks noGrp="1"/>
          </p:cNvSpPr>
          <p:nvPr>
            <p:ph idx="1"/>
          </p:nvPr>
        </p:nvSpPr>
        <p:spPr>
          <a:xfrm>
            <a:off x="508001" y="1995697"/>
            <a:ext cx="7986294" cy="4356977"/>
          </a:xfrm>
        </p:spPr>
        <p:txBody>
          <a:bodyPr>
            <a:noAutofit/>
          </a:bodyPr>
          <a:lstStyle/>
          <a:p>
            <a:r>
              <a:rPr lang="en-US" sz="2800" dirty="0">
                <a:latin typeface="Century" panose="02040604050505020304" pitchFamily="18" charset="0"/>
              </a:rPr>
              <a:t>CPT Codes  </a:t>
            </a:r>
          </a:p>
          <a:p>
            <a:r>
              <a:rPr lang="en-US" sz="2800" dirty="0">
                <a:latin typeface="Century" panose="02040604050505020304" pitchFamily="18" charset="0"/>
              </a:rPr>
              <a:t>99497: </a:t>
            </a:r>
          </a:p>
          <a:p>
            <a:pPr lvl="1"/>
            <a:r>
              <a:rPr lang="en-US" sz="2800" dirty="0">
                <a:latin typeface="Century" panose="02040604050505020304" pitchFamily="18" charset="0"/>
              </a:rPr>
              <a:t>explanation </a:t>
            </a:r>
          </a:p>
          <a:p>
            <a:pPr lvl="1"/>
            <a:r>
              <a:rPr lang="en-US" sz="2800" dirty="0">
                <a:latin typeface="Century" panose="02040604050505020304" pitchFamily="18" charset="0"/>
              </a:rPr>
              <a:t>discussion </a:t>
            </a:r>
          </a:p>
          <a:p>
            <a:pPr lvl="1"/>
            <a:r>
              <a:rPr lang="en-US" sz="2800" dirty="0">
                <a:latin typeface="Century" panose="02040604050505020304" pitchFamily="18" charset="0"/>
              </a:rPr>
              <a:t>+/- form completion </a:t>
            </a:r>
          </a:p>
          <a:p>
            <a:pPr lvl="1"/>
            <a:r>
              <a:rPr lang="en-US" sz="2800" dirty="0">
                <a:latin typeface="Century" panose="02040604050505020304" pitchFamily="18" charset="0"/>
              </a:rPr>
              <a:t>Physician/qualified health professional </a:t>
            </a:r>
          </a:p>
          <a:p>
            <a:pPr lvl="1"/>
            <a:r>
              <a:rPr lang="en-US" sz="2800" dirty="0">
                <a:latin typeface="Century" panose="02040604050505020304" pitchFamily="18" charset="0"/>
              </a:rPr>
              <a:t>first 30 minutes, face-to-face; patient, family members and/or surrogate  </a:t>
            </a:r>
          </a:p>
          <a:p>
            <a:r>
              <a:rPr lang="en-US" sz="2800" dirty="0">
                <a:latin typeface="Century" panose="02040604050505020304" pitchFamily="18" charset="0"/>
              </a:rPr>
              <a:t>99498 (add-on): Each additional 30 minutes </a:t>
            </a:r>
          </a:p>
        </p:txBody>
      </p:sp>
    </p:spTree>
    <p:extLst>
      <p:ext uri="{BB962C8B-B14F-4D97-AF65-F5344CB8AC3E}">
        <p14:creationId xmlns:p14="http://schemas.microsoft.com/office/powerpoint/2010/main" val="283976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Century" panose="02040604050505020304" pitchFamily="18" charset="0"/>
              </a:rPr>
              <a:t>Limitations of ACP</a:t>
            </a:r>
          </a:p>
        </p:txBody>
      </p:sp>
      <p:sp>
        <p:nvSpPr>
          <p:cNvPr id="3" name="Content Placeholder 2"/>
          <p:cNvSpPr>
            <a:spLocks noGrp="1"/>
          </p:cNvSpPr>
          <p:nvPr>
            <p:ph idx="1"/>
          </p:nvPr>
        </p:nvSpPr>
        <p:spPr/>
        <p:txBody>
          <a:bodyPr>
            <a:normAutofit/>
          </a:bodyPr>
          <a:lstStyle/>
          <a:p>
            <a:r>
              <a:rPr lang="en-US" sz="2800" dirty="0">
                <a:latin typeface="Century" panose="02040604050505020304" pitchFamily="18" charset="0"/>
              </a:rPr>
              <a:t>Too broad or too specific</a:t>
            </a:r>
          </a:p>
          <a:p>
            <a:r>
              <a:rPr lang="en-US" sz="2800" dirty="0">
                <a:latin typeface="Century" panose="02040604050505020304" pitchFamily="18" charset="0"/>
              </a:rPr>
              <a:t>Aggressive measures </a:t>
            </a:r>
          </a:p>
          <a:p>
            <a:r>
              <a:rPr lang="en-US" sz="2800" dirty="0">
                <a:latin typeface="Century" panose="02040604050505020304" pitchFamily="18" charset="0"/>
              </a:rPr>
              <a:t>Resuscitation verses fluid resuscitation</a:t>
            </a:r>
          </a:p>
          <a:p>
            <a:r>
              <a:rPr lang="en-US" sz="2800" dirty="0">
                <a:latin typeface="Century" panose="02040604050505020304" pitchFamily="18" charset="0"/>
              </a:rPr>
              <a:t>Need clear and concise direction</a:t>
            </a:r>
          </a:p>
          <a:p>
            <a:r>
              <a:rPr lang="en-US" sz="2800" dirty="0">
                <a:latin typeface="Century" panose="02040604050505020304" pitchFamily="18" charset="0"/>
              </a:rPr>
              <a:t>Dynamic and easy to revise</a:t>
            </a:r>
          </a:p>
        </p:txBody>
      </p:sp>
    </p:spTree>
    <p:extLst>
      <p:ext uri="{BB962C8B-B14F-4D97-AF65-F5344CB8AC3E}">
        <p14:creationId xmlns:p14="http://schemas.microsoft.com/office/powerpoint/2010/main" val="343880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5CF8-FD8F-B49B-FA22-7B858C6DD77F}"/>
              </a:ext>
            </a:extLst>
          </p:cNvPr>
          <p:cNvSpPr>
            <a:spLocks noGrp="1"/>
          </p:cNvSpPr>
          <p:nvPr>
            <p:ph type="title"/>
          </p:nvPr>
        </p:nvSpPr>
        <p:spPr/>
        <p:txBody>
          <a:bodyPr>
            <a:normAutofit/>
          </a:bodyPr>
          <a:lstStyle/>
          <a:p>
            <a:pPr algn="ctr"/>
            <a:r>
              <a:rPr lang="en-US" b="1" dirty="0">
                <a:latin typeface="Century" panose="02040604050505020304" pitchFamily="18" charset="0"/>
              </a:rPr>
              <a:t>POLST</a:t>
            </a:r>
          </a:p>
        </p:txBody>
      </p:sp>
      <p:sp>
        <p:nvSpPr>
          <p:cNvPr id="3" name="Content Placeholder 2">
            <a:extLst>
              <a:ext uri="{FF2B5EF4-FFF2-40B4-BE49-F238E27FC236}">
                <a16:creationId xmlns:a16="http://schemas.microsoft.com/office/drawing/2014/main" id="{2DB9DDA4-A1C3-DA37-C691-303D3BA301DE}"/>
              </a:ext>
            </a:extLst>
          </p:cNvPr>
          <p:cNvSpPr>
            <a:spLocks noGrp="1"/>
          </p:cNvSpPr>
          <p:nvPr>
            <p:ph idx="1"/>
          </p:nvPr>
        </p:nvSpPr>
        <p:spPr/>
        <p:txBody>
          <a:bodyPr>
            <a:noAutofit/>
          </a:bodyPr>
          <a:lstStyle/>
          <a:p>
            <a:r>
              <a:rPr lang="en-US" sz="2800" dirty="0">
                <a:latin typeface="Century" panose="02040604050505020304" pitchFamily="18" charset="0"/>
              </a:rPr>
              <a:t>Physician Orders for Life-Sustaining Treatments </a:t>
            </a:r>
          </a:p>
          <a:p>
            <a:r>
              <a:rPr lang="en-US" sz="2800" dirty="0">
                <a:latin typeface="Century" panose="02040604050505020304" pitchFamily="18" charset="0"/>
              </a:rPr>
              <a:t>Medical Order Form</a:t>
            </a:r>
          </a:p>
          <a:p>
            <a:r>
              <a:rPr lang="en-US" sz="2800" dirty="0">
                <a:latin typeface="Century" panose="02040604050505020304" pitchFamily="18" charset="0"/>
              </a:rPr>
              <a:t>Conversation – process- portable form</a:t>
            </a:r>
          </a:p>
          <a:p>
            <a:r>
              <a:rPr lang="en-US" sz="2800" dirty="0">
                <a:latin typeface="Century" panose="02040604050505020304" pitchFamily="18" charset="0"/>
              </a:rPr>
              <a:t>Person w/advanced frailty to make wishes clear</a:t>
            </a:r>
          </a:p>
          <a:p>
            <a:r>
              <a:rPr lang="en-US" sz="2800" dirty="0">
                <a:latin typeface="Century" panose="02040604050505020304" pitchFamily="18" charset="0"/>
              </a:rPr>
              <a:t>An extension of advance directives and DNR orders.</a:t>
            </a:r>
          </a:p>
          <a:p>
            <a:pPr marL="0" indent="0">
              <a:buNone/>
            </a:pPr>
            <a:endParaRPr lang="en-US" sz="2100" b="1" dirty="0"/>
          </a:p>
          <a:p>
            <a:endParaRPr lang="en-US" sz="2100" b="1" dirty="0"/>
          </a:p>
        </p:txBody>
      </p:sp>
    </p:spTree>
    <p:extLst>
      <p:ext uri="{BB962C8B-B14F-4D97-AF65-F5344CB8AC3E}">
        <p14:creationId xmlns:p14="http://schemas.microsoft.com/office/powerpoint/2010/main" val="413219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74286" y="411838"/>
            <a:ext cx="6174840" cy="4224890"/>
          </a:xfrm>
          <a:prstGeom prst="rect">
            <a:avLst/>
          </a:prstGeom>
        </p:spPr>
      </p:pic>
      <p:sp>
        <p:nvSpPr>
          <p:cNvPr id="4" name="TextBox 3"/>
          <p:cNvSpPr txBox="1"/>
          <p:nvPr/>
        </p:nvSpPr>
        <p:spPr>
          <a:xfrm>
            <a:off x="610792" y="4662500"/>
            <a:ext cx="7886700" cy="1815882"/>
          </a:xfrm>
          <a:prstGeom prst="rect">
            <a:avLst/>
          </a:prstGeom>
          <a:noFill/>
        </p:spPr>
        <p:txBody>
          <a:bodyPr wrap="square" rtlCol="0">
            <a:spAutoFit/>
          </a:bodyPr>
          <a:lstStyle/>
          <a:p>
            <a:pPr algn="ctr"/>
            <a:r>
              <a:rPr lang="en-US" sz="2800" dirty="0">
                <a:latin typeface="Century" panose="02040604050505020304" pitchFamily="18" charset="0"/>
              </a:rPr>
              <a:t>Medical institutions in states where the POLST form is not recognized have the </a:t>
            </a:r>
            <a:r>
              <a:rPr lang="en-US" sz="2800" u="sng" dirty="0">
                <a:latin typeface="Century" panose="02040604050505020304" pitchFamily="18" charset="0"/>
              </a:rPr>
              <a:t>legal right to recognize the POLST form within that institution</a:t>
            </a:r>
            <a:r>
              <a:rPr lang="en-US" sz="2100" u="sng" dirty="0"/>
              <a:t>.</a:t>
            </a:r>
          </a:p>
        </p:txBody>
      </p:sp>
    </p:spTree>
    <p:extLst>
      <p:ext uri="{BB962C8B-B14F-4D97-AF65-F5344CB8AC3E}">
        <p14:creationId xmlns:p14="http://schemas.microsoft.com/office/powerpoint/2010/main" val="50149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041C-077A-9818-4132-9BD58C7D7801}"/>
              </a:ext>
            </a:extLst>
          </p:cNvPr>
          <p:cNvSpPr>
            <a:spLocks noGrp="1"/>
          </p:cNvSpPr>
          <p:nvPr>
            <p:ph type="title"/>
          </p:nvPr>
        </p:nvSpPr>
        <p:spPr/>
        <p:txBody>
          <a:bodyPr>
            <a:normAutofit/>
          </a:bodyPr>
          <a:lstStyle/>
          <a:p>
            <a:pPr algn="ctr"/>
            <a:r>
              <a:rPr lang="en-US" sz="5400" b="1" dirty="0">
                <a:latin typeface="Century" panose="02040604050505020304" pitchFamily="18" charset="0"/>
              </a:rPr>
              <a:t>POLST</a:t>
            </a:r>
          </a:p>
        </p:txBody>
      </p:sp>
      <p:sp>
        <p:nvSpPr>
          <p:cNvPr id="3" name="Content Placeholder 2">
            <a:extLst>
              <a:ext uri="{FF2B5EF4-FFF2-40B4-BE49-F238E27FC236}">
                <a16:creationId xmlns:a16="http://schemas.microsoft.com/office/drawing/2014/main" id="{DB39D8C3-0CA2-FBFB-8280-F853E1196883}"/>
              </a:ext>
            </a:extLst>
          </p:cNvPr>
          <p:cNvSpPr>
            <a:spLocks noGrp="1"/>
          </p:cNvSpPr>
          <p:nvPr>
            <p:ph idx="1"/>
          </p:nvPr>
        </p:nvSpPr>
        <p:spPr>
          <a:xfrm>
            <a:off x="508001" y="2143126"/>
            <a:ext cx="8007349" cy="3504009"/>
          </a:xfrm>
        </p:spPr>
        <p:txBody>
          <a:bodyPr>
            <a:normAutofit fontScale="77500" lnSpcReduction="20000"/>
          </a:bodyPr>
          <a:lstStyle/>
          <a:p>
            <a:r>
              <a:rPr lang="en-US" sz="3600" dirty="0">
                <a:latin typeface="Century" panose="02040604050505020304" pitchFamily="18" charset="0"/>
              </a:rPr>
              <a:t>May die within the next year</a:t>
            </a:r>
          </a:p>
          <a:p>
            <a:r>
              <a:rPr lang="en-US" sz="3600" dirty="0">
                <a:latin typeface="Century" panose="02040604050505020304" pitchFamily="18" charset="0"/>
                <a:ea typeface="Calibri" panose="020F0502020204030204" pitchFamily="34" charset="0"/>
                <a:cs typeface="Times New Roman" panose="02020603050405020304" pitchFamily="18" charset="0"/>
              </a:rPr>
              <a:t>Nursing home or long term treatment </a:t>
            </a:r>
          </a:p>
          <a:p>
            <a:r>
              <a:rPr lang="en-US" sz="3600" dirty="0">
                <a:latin typeface="Century" panose="02040604050505020304" pitchFamily="18" charset="0"/>
                <a:ea typeface="Calibri" panose="020F0502020204030204" pitchFamily="34" charset="0"/>
                <a:cs typeface="Times New Roman" panose="02020603050405020304" pitchFamily="18" charset="0"/>
              </a:rPr>
              <a:t>Want to avoid any life-sustaining treatments</a:t>
            </a:r>
          </a:p>
          <a:p>
            <a:r>
              <a:rPr lang="en-US" sz="3600" dirty="0">
                <a:latin typeface="Century" panose="02040604050505020304" pitchFamily="18" charset="0"/>
                <a:ea typeface="Calibri" panose="020F0502020204030204" pitchFamily="34" charset="0"/>
                <a:cs typeface="Times New Roman" panose="02020603050405020304" pitchFamily="18" charset="0"/>
              </a:rPr>
              <a:t>Have 1 or more advanced chronic conditions and a poor prognosis</a:t>
            </a:r>
          </a:p>
          <a:p>
            <a:r>
              <a:rPr lang="en-US" sz="3600" dirty="0">
                <a:latin typeface="Century" panose="02040604050505020304" pitchFamily="18" charset="0"/>
                <a:ea typeface="Calibri" panose="020F0502020204030204" pitchFamily="34" charset="0"/>
                <a:cs typeface="Times New Roman" panose="02020603050405020304" pitchFamily="18" charset="0"/>
              </a:rPr>
              <a:t>Had 2 or more unplanned hospitalizations in the last 12 months</a:t>
            </a:r>
          </a:p>
          <a:p>
            <a:r>
              <a:rPr lang="en-US" sz="3600" dirty="0">
                <a:latin typeface="Century" panose="02040604050505020304" pitchFamily="18" charset="0"/>
                <a:ea typeface="Calibri" panose="020F0502020204030204" pitchFamily="34" charset="0"/>
                <a:cs typeface="Times New Roman" panose="02020603050405020304" pitchFamily="18" charset="0"/>
              </a:rPr>
              <a:t>   Frailty,    function, progressive weight loss, or loss of social support.</a:t>
            </a:r>
          </a:p>
          <a:p>
            <a:endParaRPr lang="en-US" sz="1500" dirty="0">
              <a:latin typeface="+mj-lt"/>
            </a:endParaRPr>
          </a:p>
        </p:txBody>
      </p:sp>
      <p:sp>
        <p:nvSpPr>
          <p:cNvPr id="5" name="Up Arrow 4"/>
          <p:cNvSpPr/>
          <p:nvPr/>
        </p:nvSpPr>
        <p:spPr>
          <a:xfrm>
            <a:off x="902371" y="4860762"/>
            <a:ext cx="132348" cy="26108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Down Arrow 5"/>
          <p:cNvSpPr/>
          <p:nvPr/>
        </p:nvSpPr>
        <p:spPr>
          <a:xfrm>
            <a:off x="2502568" y="4896858"/>
            <a:ext cx="156411" cy="26108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91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62D0-B34C-CF7A-D3C2-2B91BA05AEA6}"/>
              </a:ext>
            </a:extLst>
          </p:cNvPr>
          <p:cNvSpPr>
            <a:spLocks noGrp="1"/>
          </p:cNvSpPr>
          <p:nvPr>
            <p:ph type="title"/>
          </p:nvPr>
        </p:nvSpPr>
        <p:spPr>
          <a:xfrm>
            <a:off x="1" y="709861"/>
            <a:ext cx="9144000" cy="1431760"/>
          </a:xfrm>
        </p:spPr>
        <p:txBody>
          <a:bodyPr>
            <a:normAutofit/>
          </a:bodyPr>
          <a:lstStyle/>
          <a:p>
            <a:pPr algn="ctr"/>
            <a:r>
              <a:rPr lang="en-US" b="1" dirty="0">
                <a:latin typeface="Century" panose="02040604050505020304" pitchFamily="18" charset="0"/>
              </a:rPr>
              <a:t>Portable Medical Order Form</a:t>
            </a:r>
            <a:br>
              <a:rPr lang="en-US" b="1" dirty="0"/>
            </a:br>
            <a:r>
              <a:rPr lang="en-US" b="1" dirty="0"/>
              <a:t>(</a:t>
            </a:r>
            <a:r>
              <a:rPr lang="en-US" b="1" dirty="0">
                <a:latin typeface="Century" panose="02040604050505020304" pitchFamily="18" charset="0"/>
              </a:rPr>
              <a:t>POLST)</a:t>
            </a:r>
          </a:p>
        </p:txBody>
      </p:sp>
      <p:sp>
        <p:nvSpPr>
          <p:cNvPr id="3" name="Content Placeholder 2">
            <a:extLst>
              <a:ext uri="{FF2B5EF4-FFF2-40B4-BE49-F238E27FC236}">
                <a16:creationId xmlns:a16="http://schemas.microsoft.com/office/drawing/2014/main" id="{E804429A-3762-652A-E446-CDE235B5F09B}"/>
              </a:ext>
            </a:extLst>
          </p:cNvPr>
          <p:cNvSpPr>
            <a:spLocks noGrp="1"/>
          </p:cNvSpPr>
          <p:nvPr>
            <p:ph idx="1"/>
          </p:nvPr>
        </p:nvSpPr>
        <p:spPr>
          <a:xfrm>
            <a:off x="628650" y="2300501"/>
            <a:ext cx="7886700" cy="4016078"/>
          </a:xfrm>
        </p:spPr>
        <p:txBody>
          <a:bodyPr>
            <a:normAutofit fontScale="92500" lnSpcReduction="10000"/>
          </a:bodyPr>
          <a:lstStyle/>
          <a:p>
            <a:pPr marL="600075" lvl="2">
              <a:lnSpc>
                <a:spcPct val="107000"/>
              </a:lnSpc>
              <a:spcBef>
                <a:spcPts val="0"/>
              </a:spcBef>
              <a:spcAft>
                <a:spcPts val="600"/>
              </a:spcAft>
            </a:pPr>
            <a:r>
              <a:rPr lang="en-US" sz="2800" dirty="0">
                <a:latin typeface="Century" panose="02040604050505020304" pitchFamily="18" charset="0"/>
                <a:ea typeface="Calibri" panose="020F0502020204030204" pitchFamily="34" charset="0"/>
                <a:cs typeface="Times New Roman" panose="02020603050405020304" pitchFamily="18" charset="0"/>
              </a:rPr>
              <a:t>Resuscitation preferences</a:t>
            </a:r>
          </a:p>
          <a:p>
            <a:pPr marL="600075" lvl="2">
              <a:lnSpc>
                <a:spcPct val="107000"/>
              </a:lnSpc>
              <a:spcBef>
                <a:spcPts val="0"/>
              </a:spcBef>
              <a:spcAft>
                <a:spcPts val="600"/>
              </a:spcAft>
            </a:pPr>
            <a:r>
              <a:rPr lang="en-US" sz="2800" dirty="0">
                <a:latin typeface="Century" panose="02040604050505020304" pitchFamily="18" charset="0"/>
                <a:ea typeface="Calibri" panose="020F0502020204030204" pitchFamily="34" charset="0"/>
                <a:cs typeface="Times New Roman" panose="02020603050405020304" pitchFamily="18" charset="0"/>
              </a:rPr>
              <a:t>Respiratory support</a:t>
            </a:r>
          </a:p>
          <a:p>
            <a:pPr marL="600075" lvl="2">
              <a:lnSpc>
                <a:spcPct val="107000"/>
              </a:lnSpc>
              <a:spcBef>
                <a:spcPts val="0"/>
              </a:spcBef>
              <a:spcAft>
                <a:spcPts val="600"/>
              </a:spcAft>
            </a:pPr>
            <a:r>
              <a:rPr lang="en-US" sz="2800" dirty="0">
                <a:latin typeface="Century" panose="02040604050505020304" pitchFamily="18" charset="0"/>
                <a:ea typeface="Calibri" panose="020F0502020204030204" pitchFamily="34" charset="0"/>
                <a:cs typeface="Times New Roman" panose="02020603050405020304" pitchFamily="18" charset="0"/>
              </a:rPr>
              <a:t>Future hospitalizations/transfers to ER </a:t>
            </a:r>
          </a:p>
          <a:p>
            <a:pPr marL="600075" lvl="2">
              <a:lnSpc>
                <a:spcPct val="107000"/>
              </a:lnSpc>
              <a:spcBef>
                <a:spcPts val="0"/>
              </a:spcBef>
              <a:spcAft>
                <a:spcPts val="600"/>
              </a:spcAft>
            </a:pPr>
            <a:r>
              <a:rPr lang="en-US" sz="2800" dirty="0">
                <a:latin typeface="Century" panose="02040604050505020304" pitchFamily="18" charset="0"/>
                <a:ea typeface="Calibri" panose="020F0502020204030204" pitchFamily="34" charset="0"/>
                <a:cs typeface="Times New Roman" panose="02020603050405020304" pitchFamily="18" charset="0"/>
              </a:rPr>
              <a:t>Artificial feeding</a:t>
            </a:r>
          </a:p>
          <a:p>
            <a:pPr marL="600075" lvl="2">
              <a:lnSpc>
                <a:spcPct val="107000"/>
              </a:lnSpc>
              <a:spcBef>
                <a:spcPts val="0"/>
              </a:spcBef>
              <a:spcAft>
                <a:spcPts val="600"/>
              </a:spcAft>
            </a:pPr>
            <a:r>
              <a:rPr lang="en-US" sz="2800" dirty="0">
                <a:latin typeface="Century" panose="02040604050505020304" pitchFamily="18" charset="0"/>
                <a:ea typeface="Calibri" panose="020F0502020204030204" pitchFamily="34" charset="0"/>
                <a:cs typeface="Times New Roman" panose="02020603050405020304" pitchFamily="18" charset="0"/>
              </a:rPr>
              <a:t>Dialysis</a:t>
            </a:r>
          </a:p>
          <a:p>
            <a:pPr marL="600075" lvl="2">
              <a:lnSpc>
                <a:spcPct val="107000"/>
              </a:lnSpc>
              <a:spcBef>
                <a:spcPts val="0"/>
              </a:spcBef>
              <a:spcAft>
                <a:spcPts val="600"/>
              </a:spcAft>
            </a:pPr>
            <a:r>
              <a:rPr lang="en-US" sz="2800" dirty="0">
                <a:latin typeface="Century" panose="02040604050505020304" pitchFamily="18" charset="0"/>
                <a:ea typeface="Calibri" panose="020F0502020204030204" pitchFamily="34" charset="0"/>
                <a:cs typeface="Times New Roman" panose="02020603050405020304" pitchFamily="18" charset="0"/>
              </a:rPr>
              <a:t>Antibiotics</a:t>
            </a:r>
          </a:p>
          <a:p>
            <a:pPr marL="600075" lvl="2">
              <a:lnSpc>
                <a:spcPct val="107000"/>
              </a:lnSpc>
              <a:spcBef>
                <a:spcPts val="0"/>
              </a:spcBef>
              <a:spcAft>
                <a:spcPts val="600"/>
              </a:spcAft>
            </a:pPr>
            <a:r>
              <a:rPr lang="en-US" sz="2800" dirty="0">
                <a:latin typeface="Century" panose="02040604050505020304" pitchFamily="18" charset="0"/>
                <a:ea typeface="Calibri" panose="020F0502020204030204" pitchFamily="34" charset="0"/>
                <a:cs typeface="Times New Roman" panose="02020603050405020304" pitchFamily="18" charset="0"/>
              </a:rPr>
              <a:t>Other: transfusion of blood products, implantation of AICDs, pacemakers, etc.)</a:t>
            </a:r>
          </a:p>
          <a:p>
            <a:endParaRPr lang="en-US" dirty="0">
              <a:latin typeface="+mj-lt"/>
            </a:endParaRPr>
          </a:p>
        </p:txBody>
      </p:sp>
    </p:spTree>
    <p:extLst>
      <p:ext uri="{BB962C8B-B14F-4D97-AF65-F5344CB8AC3E}">
        <p14:creationId xmlns:p14="http://schemas.microsoft.com/office/powerpoint/2010/main" val="183331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B782-18BE-7CA6-7C3D-14421640CA6B}"/>
              </a:ext>
            </a:extLst>
          </p:cNvPr>
          <p:cNvSpPr>
            <a:spLocks noGrp="1"/>
          </p:cNvSpPr>
          <p:nvPr>
            <p:ph type="title"/>
          </p:nvPr>
        </p:nvSpPr>
        <p:spPr/>
        <p:txBody>
          <a:bodyPr>
            <a:normAutofit/>
          </a:bodyPr>
          <a:lstStyle/>
          <a:p>
            <a:pPr algn="ctr"/>
            <a:r>
              <a:rPr lang="en-US" b="1" dirty="0">
                <a:latin typeface="Century" panose="02040604050505020304" pitchFamily="18" charset="0"/>
              </a:rPr>
              <a:t>POLST</a:t>
            </a:r>
          </a:p>
        </p:txBody>
      </p:sp>
      <p:sp>
        <p:nvSpPr>
          <p:cNvPr id="3" name="Content Placeholder 2">
            <a:extLst>
              <a:ext uri="{FF2B5EF4-FFF2-40B4-BE49-F238E27FC236}">
                <a16:creationId xmlns:a16="http://schemas.microsoft.com/office/drawing/2014/main" id="{1DDD60BE-1DFB-9294-CF8F-C00DC3ED0055}"/>
              </a:ext>
            </a:extLst>
          </p:cNvPr>
          <p:cNvSpPr>
            <a:spLocks noGrp="1"/>
          </p:cNvSpPr>
          <p:nvPr>
            <p:ph idx="1"/>
          </p:nvPr>
        </p:nvSpPr>
        <p:spPr/>
        <p:txBody>
          <a:bodyPr>
            <a:noAutofit/>
          </a:bodyPr>
          <a:lstStyle/>
          <a:p>
            <a:r>
              <a:rPr lang="en-US" sz="2800" dirty="0">
                <a:latin typeface="Century" panose="02040604050505020304" pitchFamily="18" charset="0"/>
              </a:rPr>
              <a:t>The Medical Order Form reflects the patient’s wishes </a:t>
            </a:r>
            <a:r>
              <a:rPr lang="en-US" sz="2800" i="1" u="sng" dirty="0">
                <a:latin typeface="Century" panose="02040604050505020304" pitchFamily="18" charset="0"/>
              </a:rPr>
              <a:t>TODAY</a:t>
            </a:r>
            <a:r>
              <a:rPr lang="en-US" sz="2800" dirty="0">
                <a:latin typeface="Century" panose="02040604050505020304" pitchFamily="18" charset="0"/>
              </a:rPr>
              <a:t>.</a:t>
            </a:r>
          </a:p>
          <a:p>
            <a:r>
              <a:rPr lang="en-US" sz="2800" dirty="0">
                <a:latin typeface="Century" panose="02040604050505020304" pitchFamily="18" charset="0"/>
              </a:rPr>
              <a:t>It is revisable and renewable.</a:t>
            </a:r>
          </a:p>
          <a:p>
            <a:r>
              <a:rPr lang="en-US" sz="2800" dirty="0">
                <a:latin typeface="Century" panose="02040604050505020304" pitchFamily="18" charset="0"/>
              </a:rPr>
              <a:t>Maintains a historical record of the patient’s wishes over time.  </a:t>
            </a:r>
          </a:p>
          <a:p>
            <a:r>
              <a:rPr lang="en-US" sz="2800" dirty="0">
                <a:latin typeface="Century" panose="02040604050505020304" pitchFamily="18" charset="0"/>
              </a:rPr>
              <a:t>Historical document - helps loved ones understand the patient’s values and wishes</a:t>
            </a:r>
            <a:r>
              <a:rPr lang="en-US" sz="2100" b="1" dirty="0">
                <a:latin typeface="+mj-lt"/>
              </a:rPr>
              <a:t>.</a:t>
            </a:r>
          </a:p>
        </p:txBody>
      </p:sp>
    </p:spTree>
    <p:extLst>
      <p:ext uri="{BB962C8B-B14F-4D97-AF65-F5344CB8AC3E}">
        <p14:creationId xmlns:p14="http://schemas.microsoft.com/office/powerpoint/2010/main" val="211445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C7FB-049F-35F4-6808-D34D88E57E80}"/>
              </a:ext>
            </a:extLst>
          </p:cNvPr>
          <p:cNvSpPr>
            <a:spLocks noGrp="1"/>
          </p:cNvSpPr>
          <p:nvPr>
            <p:ph type="title"/>
          </p:nvPr>
        </p:nvSpPr>
        <p:spPr>
          <a:xfrm>
            <a:off x="144379" y="703057"/>
            <a:ext cx="8771021" cy="1292640"/>
          </a:xfrm>
        </p:spPr>
        <p:txBody>
          <a:bodyPr>
            <a:noAutofit/>
          </a:bodyPr>
          <a:lstStyle/>
          <a:p>
            <a:pPr algn="ctr"/>
            <a:r>
              <a:rPr lang="en-US" b="1" dirty="0">
                <a:solidFill>
                  <a:srgbClr val="006666"/>
                </a:solidFill>
                <a:latin typeface="Century" panose="02040604050505020304" pitchFamily="18" charset="0"/>
              </a:rPr>
              <a:t>Preconceptions About CPR</a:t>
            </a:r>
          </a:p>
        </p:txBody>
      </p:sp>
      <p:sp>
        <p:nvSpPr>
          <p:cNvPr id="3" name="Content Placeholder 2">
            <a:extLst>
              <a:ext uri="{FF2B5EF4-FFF2-40B4-BE49-F238E27FC236}">
                <a16:creationId xmlns:a16="http://schemas.microsoft.com/office/drawing/2014/main" id="{BD1944D5-BA6E-267C-CCE7-9D7870296005}"/>
              </a:ext>
            </a:extLst>
          </p:cNvPr>
          <p:cNvSpPr>
            <a:spLocks noGrp="1"/>
          </p:cNvSpPr>
          <p:nvPr>
            <p:ph idx="1"/>
          </p:nvPr>
        </p:nvSpPr>
        <p:spPr/>
        <p:txBody>
          <a:bodyPr>
            <a:normAutofit/>
          </a:bodyPr>
          <a:lstStyle/>
          <a:p>
            <a:r>
              <a:rPr lang="en-US" sz="2800" dirty="0">
                <a:latin typeface="Century" panose="02040604050505020304" pitchFamily="18" charset="0"/>
              </a:rPr>
              <a:t>CPR knowledge base from watching TV.</a:t>
            </a:r>
          </a:p>
          <a:p>
            <a:r>
              <a:rPr lang="en-US" sz="2800" dirty="0">
                <a:latin typeface="Century" panose="02040604050505020304" pitchFamily="18" charset="0"/>
              </a:rPr>
              <a:t>TV Survival rates for in-hospital CPR are much higher than in actuality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3822700"/>
            <a:ext cx="2573269" cy="2436029"/>
          </a:xfrm>
          <a:prstGeom prst="rect">
            <a:avLst/>
          </a:prstGeom>
        </p:spPr>
      </p:pic>
    </p:spTree>
    <p:extLst>
      <p:ext uri="{BB962C8B-B14F-4D97-AF65-F5344CB8AC3E}">
        <p14:creationId xmlns:p14="http://schemas.microsoft.com/office/powerpoint/2010/main" val="254366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entury" panose="02040604050505020304" pitchFamily="18" charset="0"/>
              </a:rPr>
              <a:t>Objectives</a:t>
            </a:r>
            <a:endParaRPr lang="en-US" b="1" dirty="0"/>
          </a:p>
        </p:txBody>
      </p:sp>
      <p:sp>
        <p:nvSpPr>
          <p:cNvPr id="3" name="Content Placeholder 2"/>
          <p:cNvSpPr>
            <a:spLocks noGrp="1"/>
          </p:cNvSpPr>
          <p:nvPr>
            <p:ph idx="1"/>
          </p:nvPr>
        </p:nvSpPr>
        <p:spPr/>
        <p:txBody>
          <a:bodyPr/>
          <a:lstStyle/>
          <a:p>
            <a:r>
              <a:rPr lang="en-US" sz="2800" dirty="0">
                <a:latin typeface="Century" panose="02040604050505020304" pitchFamily="18" charset="0"/>
              </a:rPr>
              <a:t>Smile at the history of resuscitation</a:t>
            </a:r>
          </a:p>
          <a:p>
            <a:r>
              <a:rPr lang="en-US" sz="2800" dirty="0">
                <a:latin typeface="Century" panose="02040604050505020304" pitchFamily="18" charset="0"/>
              </a:rPr>
              <a:t>Explore POLST – Physician Orders for Life Sustaining Treatment</a:t>
            </a:r>
          </a:p>
          <a:p>
            <a:r>
              <a:rPr lang="en-US" sz="2800" dirty="0">
                <a:latin typeface="Century" panose="02040604050505020304" pitchFamily="18" charset="0"/>
              </a:rPr>
              <a:t>Appreciate the </a:t>
            </a:r>
            <a:r>
              <a:rPr lang="en-US" sz="2800" u="sng" dirty="0">
                <a:latin typeface="Century" panose="02040604050505020304" pitchFamily="18" charset="0"/>
              </a:rPr>
              <a:t>Code Status Discussion</a:t>
            </a:r>
            <a:r>
              <a:rPr lang="en-US" sz="2800" dirty="0">
                <a:latin typeface="Century" panose="02040604050505020304" pitchFamily="18" charset="0"/>
              </a:rPr>
              <a:t> as a </a:t>
            </a:r>
            <a:r>
              <a:rPr lang="en-US" sz="2800" u="sng" dirty="0">
                <a:latin typeface="Century" panose="02040604050505020304" pitchFamily="18" charset="0"/>
              </a:rPr>
              <a:t>Goals of Care Discussion</a:t>
            </a:r>
          </a:p>
          <a:p>
            <a:endParaRPr lang="en-US" dirty="0"/>
          </a:p>
        </p:txBody>
      </p:sp>
    </p:spTree>
    <p:extLst>
      <p:ext uri="{BB962C8B-B14F-4D97-AF65-F5344CB8AC3E}">
        <p14:creationId xmlns:p14="http://schemas.microsoft.com/office/powerpoint/2010/main" val="113837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8" y="703057"/>
            <a:ext cx="8377582" cy="1292640"/>
          </a:xfrm>
        </p:spPr>
        <p:txBody>
          <a:bodyPr>
            <a:normAutofit/>
          </a:bodyPr>
          <a:lstStyle/>
          <a:p>
            <a:r>
              <a:rPr lang="en-US" b="1" dirty="0">
                <a:latin typeface="Century" panose="02040604050505020304" pitchFamily="18" charset="0"/>
              </a:rPr>
              <a:t>CPR Survival Rates Compared</a:t>
            </a:r>
          </a:p>
        </p:txBody>
      </p:sp>
      <p:sp>
        <p:nvSpPr>
          <p:cNvPr id="3" name="Content Placeholder 2"/>
          <p:cNvSpPr>
            <a:spLocks noGrp="1"/>
          </p:cNvSpPr>
          <p:nvPr>
            <p:ph idx="1"/>
          </p:nvPr>
        </p:nvSpPr>
        <p:spPr>
          <a:xfrm>
            <a:off x="715618" y="2229491"/>
            <a:ext cx="3733092" cy="4272909"/>
          </a:xfrm>
        </p:spPr>
        <p:txBody>
          <a:bodyPr>
            <a:normAutofit/>
          </a:bodyPr>
          <a:lstStyle/>
          <a:p>
            <a:r>
              <a:rPr lang="en-US" sz="2800" dirty="0">
                <a:latin typeface="Century" panose="02040604050505020304" pitchFamily="18" charset="0"/>
              </a:rPr>
              <a:t>Actual Rates</a:t>
            </a:r>
          </a:p>
          <a:p>
            <a:r>
              <a:rPr lang="en-US" sz="2100" dirty="0">
                <a:latin typeface="Century" panose="02040604050505020304" pitchFamily="18" charset="0"/>
              </a:rPr>
              <a:t>&gt;65 yo, 18.3% to discharge</a:t>
            </a:r>
          </a:p>
          <a:p>
            <a:pPr lvl="1"/>
            <a:r>
              <a:rPr lang="en-US" sz="1950" dirty="0">
                <a:latin typeface="Century" panose="02040604050505020304" pitchFamily="18" charset="0"/>
              </a:rPr>
              <a:t>Older men, non-white with lowest survival rates</a:t>
            </a:r>
          </a:p>
          <a:p>
            <a:r>
              <a:rPr lang="en-US" sz="2100" dirty="0">
                <a:latin typeface="Century" panose="02040604050505020304" pitchFamily="18" charset="0"/>
              </a:rPr>
              <a:t>All in-hospital cardiac arrests</a:t>
            </a:r>
          </a:p>
          <a:p>
            <a:pPr lvl="1"/>
            <a:r>
              <a:rPr lang="en-US" sz="1950" dirty="0">
                <a:latin typeface="Century" panose="02040604050505020304" pitchFamily="18" charset="0"/>
              </a:rPr>
              <a:t>17% to discharge</a:t>
            </a:r>
          </a:p>
          <a:p>
            <a:r>
              <a:rPr lang="en-US" sz="2100" dirty="0">
                <a:latin typeface="Century" panose="02040604050505020304" pitchFamily="18" charset="0"/>
              </a:rPr>
              <a:t>Cancer Patients</a:t>
            </a:r>
          </a:p>
          <a:p>
            <a:pPr lvl="1"/>
            <a:r>
              <a:rPr lang="en-US" sz="1950" dirty="0">
                <a:latin typeface="Century" panose="02040604050505020304" pitchFamily="18" charset="0"/>
              </a:rPr>
              <a:t>6.2% to discharge</a:t>
            </a:r>
          </a:p>
          <a:p>
            <a:pPr lvl="1"/>
            <a:r>
              <a:rPr lang="en-US" sz="1950" dirty="0">
                <a:latin typeface="Century" panose="02040604050505020304" pitchFamily="18" charset="0"/>
              </a:rPr>
              <a:t>Hematologic malignancies 2.0%</a:t>
            </a:r>
          </a:p>
          <a:p>
            <a:endParaRPr lang="en-US" sz="1350" dirty="0">
              <a:latin typeface="Century" panose="02040604050505020304" pitchFamily="18" charset="0"/>
            </a:endParaRPr>
          </a:p>
          <a:p>
            <a:endParaRPr lang="en-US" sz="2200" dirty="0">
              <a:latin typeface="Century" panose="02040604050505020304" pitchFamily="18" charset="0"/>
            </a:endParaRPr>
          </a:p>
        </p:txBody>
      </p:sp>
      <p:sp>
        <p:nvSpPr>
          <p:cNvPr id="4" name="Content Placeholder 3"/>
          <p:cNvSpPr>
            <a:spLocks noGrp="1"/>
          </p:cNvSpPr>
          <p:nvPr>
            <p:ph idx="13"/>
          </p:nvPr>
        </p:nvSpPr>
        <p:spPr>
          <a:xfrm>
            <a:off x="4787757" y="2229491"/>
            <a:ext cx="3727593" cy="4272909"/>
          </a:xfrm>
        </p:spPr>
        <p:txBody>
          <a:bodyPr>
            <a:normAutofit/>
          </a:bodyPr>
          <a:lstStyle/>
          <a:p>
            <a:r>
              <a:rPr lang="en-US" sz="2800" dirty="0">
                <a:latin typeface="Century" panose="02040604050505020304" pitchFamily="18" charset="0"/>
              </a:rPr>
              <a:t>TV Rates</a:t>
            </a:r>
          </a:p>
          <a:p>
            <a:r>
              <a:rPr lang="en-US" sz="2800" dirty="0">
                <a:latin typeface="Century" panose="02040604050505020304" pitchFamily="18" charset="0"/>
              </a:rPr>
              <a:t> to discharge 50%, </a:t>
            </a:r>
          </a:p>
          <a:p>
            <a:pPr lvl="1"/>
            <a:r>
              <a:rPr lang="en-US" sz="2800" dirty="0">
                <a:latin typeface="Century" panose="02040604050505020304" pitchFamily="18" charset="0"/>
              </a:rPr>
              <a:t>men 2x the success rate as women </a:t>
            </a:r>
          </a:p>
          <a:p>
            <a:endParaRPr lang="en-US" sz="2800" dirty="0">
              <a:latin typeface="Century" panose="02040604050505020304" pitchFamily="18" charset="0"/>
            </a:endParaRPr>
          </a:p>
        </p:txBody>
      </p:sp>
    </p:spTree>
    <p:extLst>
      <p:ext uri="{BB962C8B-B14F-4D97-AF65-F5344CB8AC3E}">
        <p14:creationId xmlns:p14="http://schemas.microsoft.com/office/powerpoint/2010/main" val="164223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630570-D159-5316-9D25-B447B3219CDB}"/>
              </a:ext>
            </a:extLst>
          </p:cNvPr>
          <p:cNvSpPr>
            <a:spLocks noGrp="1"/>
          </p:cNvSpPr>
          <p:nvPr>
            <p:ph type="title"/>
          </p:nvPr>
        </p:nvSpPr>
        <p:spPr/>
        <p:txBody>
          <a:bodyPr>
            <a:normAutofit/>
          </a:bodyPr>
          <a:lstStyle/>
          <a:p>
            <a:pPr algn="ctr"/>
            <a:r>
              <a:rPr lang="en-US" b="1" dirty="0">
                <a:latin typeface="Century" panose="02040604050505020304" pitchFamily="18" charset="0"/>
              </a:rPr>
              <a:t>Ethics of CPR</a:t>
            </a:r>
          </a:p>
        </p:txBody>
      </p:sp>
      <p:sp>
        <p:nvSpPr>
          <p:cNvPr id="5" name="Content Placeholder 4">
            <a:extLst>
              <a:ext uri="{FF2B5EF4-FFF2-40B4-BE49-F238E27FC236}">
                <a16:creationId xmlns:a16="http://schemas.microsoft.com/office/drawing/2014/main" id="{CB7B621B-02F2-5A41-0B6C-9EC721B67537}"/>
              </a:ext>
            </a:extLst>
          </p:cNvPr>
          <p:cNvSpPr>
            <a:spLocks noGrp="1"/>
          </p:cNvSpPr>
          <p:nvPr>
            <p:ph idx="1"/>
          </p:nvPr>
        </p:nvSpPr>
        <p:spPr>
          <a:xfrm>
            <a:off x="571501" y="1847851"/>
            <a:ext cx="7785099" cy="3905249"/>
          </a:xfrm>
        </p:spPr>
        <p:txBody>
          <a:bodyPr>
            <a:noAutofit/>
          </a:bodyPr>
          <a:lstStyle/>
          <a:p>
            <a:r>
              <a:rPr lang="en-US" sz="2800" dirty="0">
                <a:latin typeface="Century" panose="02040604050505020304" pitchFamily="18" charset="0"/>
              </a:rPr>
              <a:t>CPR - potential to restore life </a:t>
            </a:r>
          </a:p>
          <a:p>
            <a:r>
              <a:rPr lang="en-US" sz="2800" dirty="0">
                <a:latin typeface="Century" panose="02040604050505020304" pitchFamily="18" charset="0"/>
              </a:rPr>
              <a:t>Does it make sense for everyone to have CPR at the time of death?</a:t>
            </a:r>
          </a:p>
          <a:p>
            <a:r>
              <a:rPr lang="en-US" sz="2800" dirty="0">
                <a:latin typeface="Century" panose="02040604050505020304" pitchFamily="18" charset="0"/>
              </a:rPr>
              <a:t>Effective vs Ineffective CPR</a:t>
            </a:r>
          </a:p>
          <a:p>
            <a:r>
              <a:rPr lang="en-US" sz="2800" dirty="0">
                <a:latin typeface="Century" panose="02040604050505020304" pitchFamily="18" charset="0"/>
              </a:rPr>
              <a:t>Questions to ponder:</a:t>
            </a:r>
          </a:p>
          <a:p>
            <a:pPr lvl="1"/>
            <a:r>
              <a:rPr lang="en-US" sz="2800" dirty="0">
                <a:latin typeface="Century" panose="02040604050505020304" pitchFamily="18" charset="0"/>
              </a:rPr>
              <a:t>Patient’s prognosis</a:t>
            </a:r>
          </a:p>
          <a:p>
            <a:pPr lvl="1"/>
            <a:r>
              <a:rPr lang="en-US" sz="2800" dirty="0">
                <a:latin typeface="Century" panose="02040604050505020304" pitchFamily="18" charset="0"/>
              </a:rPr>
              <a:t>Quality of Life</a:t>
            </a:r>
          </a:p>
          <a:p>
            <a:pPr lvl="1"/>
            <a:r>
              <a:rPr lang="en-US" sz="2800" dirty="0">
                <a:latin typeface="Century" panose="02040604050505020304" pitchFamily="18" charset="0"/>
              </a:rPr>
              <a:t>Burden of recovery </a:t>
            </a:r>
          </a:p>
        </p:txBody>
      </p:sp>
    </p:spTree>
    <p:extLst>
      <p:ext uri="{BB962C8B-B14F-4D97-AF65-F5344CB8AC3E}">
        <p14:creationId xmlns:p14="http://schemas.microsoft.com/office/powerpoint/2010/main" val="267346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6699-E0C8-9104-E2DB-7C057FE5A806}"/>
              </a:ext>
            </a:extLst>
          </p:cNvPr>
          <p:cNvSpPr>
            <a:spLocks noGrp="1"/>
          </p:cNvSpPr>
          <p:nvPr>
            <p:ph type="title"/>
          </p:nvPr>
        </p:nvSpPr>
        <p:spPr>
          <a:xfrm>
            <a:off x="288758" y="989596"/>
            <a:ext cx="8530389" cy="990600"/>
          </a:xfrm>
        </p:spPr>
        <p:txBody>
          <a:bodyPr>
            <a:noAutofit/>
          </a:bodyPr>
          <a:lstStyle/>
          <a:p>
            <a:pPr algn="ctr"/>
            <a:r>
              <a:rPr lang="en-US" b="1" dirty="0">
                <a:latin typeface="Century" panose="02040604050505020304" pitchFamily="18" charset="0"/>
              </a:rPr>
              <a:t>Legal Issues Surrounding CPR</a:t>
            </a:r>
          </a:p>
        </p:txBody>
      </p:sp>
      <p:sp>
        <p:nvSpPr>
          <p:cNvPr id="3" name="Content Placeholder 2">
            <a:extLst>
              <a:ext uri="{FF2B5EF4-FFF2-40B4-BE49-F238E27FC236}">
                <a16:creationId xmlns:a16="http://schemas.microsoft.com/office/drawing/2014/main" id="{365B1AC8-86C9-059E-22ED-69C55E62DD55}"/>
              </a:ext>
            </a:extLst>
          </p:cNvPr>
          <p:cNvSpPr>
            <a:spLocks noGrp="1"/>
          </p:cNvSpPr>
          <p:nvPr>
            <p:ph idx="1"/>
          </p:nvPr>
        </p:nvSpPr>
        <p:spPr/>
        <p:txBody>
          <a:bodyPr>
            <a:normAutofit/>
          </a:bodyPr>
          <a:lstStyle/>
          <a:p>
            <a:r>
              <a:rPr lang="en-US" sz="2800" dirty="0">
                <a:latin typeface="Century" panose="02040604050505020304" pitchFamily="18" charset="0"/>
              </a:rPr>
              <a:t>Can a practitioner be sued for administering CPR against a patient’s wishes?  (i.e. wrongful prolongation of life)  YES!</a:t>
            </a:r>
          </a:p>
          <a:p>
            <a:r>
              <a:rPr lang="en-US" sz="2800" dirty="0">
                <a:latin typeface="Century" panose="02040604050505020304" pitchFamily="18" charset="0"/>
              </a:rPr>
              <a:t>Can a practitioner be sued for not administering CPR when there is not a valid DNR form?  (i.e. wrongful death)   YES!</a:t>
            </a:r>
          </a:p>
        </p:txBody>
      </p:sp>
    </p:spTree>
    <p:extLst>
      <p:ext uri="{BB962C8B-B14F-4D97-AF65-F5344CB8AC3E}">
        <p14:creationId xmlns:p14="http://schemas.microsoft.com/office/powerpoint/2010/main" val="10641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1530-0F89-41A8-66A4-F924948F5F99}"/>
              </a:ext>
            </a:extLst>
          </p:cNvPr>
          <p:cNvSpPr>
            <a:spLocks noGrp="1"/>
          </p:cNvSpPr>
          <p:nvPr>
            <p:ph type="title"/>
          </p:nvPr>
        </p:nvSpPr>
        <p:spPr>
          <a:xfrm>
            <a:off x="252663" y="703057"/>
            <a:ext cx="8578516" cy="1292640"/>
          </a:xfrm>
        </p:spPr>
        <p:txBody>
          <a:bodyPr>
            <a:noAutofit/>
          </a:bodyPr>
          <a:lstStyle/>
          <a:p>
            <a:pPr algn="ctr"/>
            <a:r>
              <a:rPr lang="en-US" b="1" dirty="0">
                <a:latin typeface="Century" panose="02040604050505020304" pitchFamily="18" charset="0"/>
              </a:rPr>
              <a:t>Successful Code Status Discussion</a:t>
            </a:r>
          </a:p>
        </p:txBody>
      </p:sp>
      <p:sp>
        <p:nvSpPr>
          <p:cNvPr id="3" name="Content Placeholder 2">
            <a:extLst>
              <a:ext uri="{FF2B5EF4-FFF2-40B4-BE49-F238E27FC236}">
                <a16:creationId xmlns:a16="http://schemas.microsoft.com/office/drawing/2014/main" id="{6358F7F2-21F9-821D-47ED-17382ED868D1}"/>
              </a:ext>
            </a:extLst>
          </p:cNvPr>
          <p:cNvSpPr>
            <a:spLocks noGrp="1"/>
          </p:cNvSpPr>
          <p:nvPr>
            <p:ph idx="1"/>
          </p:nvPr>
        </p:nvSpPr>
        <p:spPr>
          <a:xfrm>
            <a:off x="508001" y="2165684"/>
            <a:ext cx="7878010" cy="3533342"/>
          </a:xfrm>
        </p:spPr>
        <p:txBody>
          <a:bodyPr>
            <a:normAutofit fontScale="92500" lnSpcReduction="10000"/>
          </a:bodyPr>
          <a:lstStyle/>
          <a:p>
            <a:r>
              <a:rPr lang="en-US" sz="2800" dirty="0">
                <a:latin typeface="Century" panose="02040604050505020304" pitchFamily="18" charset="0"/>
              </a:rPr>
              <a:t>Determine patient’s values/goals/hopes for the future - “what matters” </a:t>
            </a:r>
          </a:p>
          <a:p>
            <a:r>
              <a:rPr lang="en-US" sz="2800" dirty="0">
                <a:latin typeface="Century" panose="02040604050505020304" pitchFamily="18" charset="0"/>
              </a:rPr>
              <a:t>Over an expanse of time and under non-emergent circumstances.</a:t>
            </a:r>
          </a:p>
          <a:p>
            <a:r>
              <a:rPr lang="en-US" sz="2800" dirty="0">
                <a:latin typeface="Century" panose="02040604050505020304" pitchFamily="18" charset="0"/>
              </a:rPr>
              <a:t>A code status discussion should always be part of a larger </a:t>
            </a:r>
            <a:r>
              <a:rPr lang="en-US" sz="2800" b="1" dirty="0">
                <a:latin typeface="Century" panose="02040604050505020304" pitchFamily="18" charset="0"/>
              </a:rPr>
              <a:t>goals of care </a:t>
            </a:r>
            <a:r>
              <a:rPr lang="en-US" sz="2800" dirty="0">
                <a:latin typeface="Century" panose="02040604050505020304" pitchFamily="18" charset="0"/>
              </a:rPr>
              <a:t>discussion.  </a:t>
            </a:r>
          </a:p>
          <a:p>
            <a:r>
              <a:rPr lang="en-US" sz="2800" dirty="0">
                <a:latin typeface="Century" panose="02040604050505020304" pitchFamily="18" charset="0"/>
              </a:rPr>
              <a:t>Should evolve as a natural “offshoot” of the Goals of Care conversation as opposed to a laser-focused discussion about code status.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3783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893727-0AFE-ED4B-8E4D-184C9B7EDC06}"/>
              </a:ext>
            </a:extLst>
          </p:cNvPr>
          <p:cNvSpPr txBox="1">
            <a:spLocks noGrp="1"/>
          </p:cNvSpPr>
          <p:nvPr>
            <p:ph type="title"/>
          </p:nvPr>
        </p:nvSpPr>
        <p:spPr>
          <a:prstGeom prst="rect">
            <a:avLst/>
          </a:prstGeom>
        </p:spPr>
        <p:txBody>
          <a:bodyPr vert="horz" lIns="68580" tIns="34290" rIns="68580" bIns="34290" rtlCol="0" anchor="t">
            <a:normAutofit fontScale="92500"/>
          </a:bodyPr>
          <a:lstStyle>
            <a:lvl1pPr algn="l" defTabSz="914400" rtl="0" eaLnBrk="1" latinLnBrk="0" hangingPunct="1">
              <a:lnSpc>
                <a:spcPct val="80000"/>
              </a:lnSpc>
              <a:spcBef>
                <a:spcPct val="0"/>
              </a:spcBef>
              <a:buNone/>
              <a:defRPr sz="4000" b="1" i="0" kern="1200">
                <a:solidFill>
                  <a:schemeClr val="bg1"/>
                </a:solidFill>
                <a:latin typeface="Source Sans Pro" panose="020B0503030403020204" pitchFamily="34" charset="0"/>
                <a:ea typeface="Source Sans Pro" panose="020B0503030403020204" pitchFamily="34" charset="0"/>
                <a:cs typeface="+mj-cs"/>
              </a:defRPr>
            </a:lvl1pPr>
          </a:lstStyle>
          <a:p>
            <a:pPr defTabSz="685800">
              <a:buClr>
                <a:srgbClr val="A4D55D"/>
              </a:buClr>
              <a:defRPr/>
            </a:pPr>
            <a:r>
              <a:rPr lang="en-US" sz="3000" dirty="0">
                <a:solidFill>
                  <a:schemeClr val="accent4"/>
                </a:solidFill>
                <a:latin typeface="+mn-lt"/>
              </a:rPr>
              <a:t>V</a:t>
            </a:r>
            <a:r>
              <a:rPr lang="en-US" sz="3000" dirty="0">
                <a:latin typeface="+mn-lt"/>
              </a:rPr>
              <a:t>ITAL GOALS</a:t>
            </a:r>
          </a:p>
          <a:p>
            <a:pPr defTabSz="685800">
              <a:buClr>
                <a:srgbClr val="A4D55D"/>
              </a:buClr>
              <a:defRPr/>
            </a:pPr>
            <a:r>
              <a:rPr lang="en-US" sz="2100" b="0" dirty="0">
                <a:solidFill>
                  <a:schemeClr val="accent4"/>
                </a:solidFill>
                <a:latin typeface="+mn-lt"/>
                <a:ea typeface="Source Sans Pro Light" panose="020B0403030403020204" pitchFamily="34" charset="0"/>
              </a:rPr>
              <a:t>Priorities and hopes</a:t>
            </a:r>
          </a:p>
          <a:p>
            <a:pPr defTabSz="685800">
              <a:buClr>
                <a:srgbClr val="A4D55D"/>
              </a:buClr>
              <a:defRPr/>
            </a:pPr>
            <a:endParaRPr lang="en-US" sz="1800" b="0" dirty="0">
              <a:latin typeface="+mn-lt"/>
            </a:endParaRPr>
          </a:p>
          <a:p>
            <a:pPr marL="900113" lvl="1" indent="-557213" defTabSz="685800">
              <a:buClr>
                <a:srgbClr val="A4D55D"/>
              </a:buClr>
              <a:buFont typeface="+mj-lt"/>
              <a:buAutoNum type="arabicPeriod"/>
              <a:defRPr/>
            </a:pPr>
            <a:endParaRPr lang="en-US" sz="100" dirty="0">
              <a:solidFill>
                <a:schemeClr val="bg1"/>
              </a:solidFill>
            </a:endParaRPr>
          </a:p>
          <a:p>
            <a:pPr defTabSz="685800">
              <a:buClr>
                <a:srgbClr val="A4D55D"/>
              </a:buClr>
              <a:defRPr/>
            </a:pPr>
            <a:r>
              <a:rPr lang="en-US" sz="3000" dirty="0">
                <a:solidFill>
                  <a:schemeClr val="accent4"/>
                </a:solidFill>
                <a:latin typeface="+mn-lt"/>
              </a:rPr>
              <a:t>A</a:t>
            </a:r>
            <a:r>
              <a:rPr lang="en-US" sz="3000" dirty="0">
                <a:latin typeface="+mn-lt"/>
              </a:rPr>
              <a:t>CTIVITIES</a:t>
            </a:r>
          </a:p>
          <a:p>
            <a:pPr defTabSz="685800">
              <a:buClr>
                <a:srgbClr val="A4D55D"/>
              </a:buClr>
              <a:defRPr/>
            </a:pPr>
            <a:r>
              <a:rPr lang="en-US" sz="2100" b="0" dirty="0">
                <a:solidFill>
                  <a:schemeClr val="accent4"/>
                </a:solidFill>
                <a:latin typeface="+mn-lt"/>
                <a:ea typeface="Source Sans Pro Light" panose="020B0403030403020204" pitchFamily="34" charset="0"/>
              </a:rPr>
              <a:t>What do they want to do</a:t>
            </a:r>
          </a:p>
          <a:p>
            <a:pPr defTabSz="685800">
              <a:buClr>
                <a:srgbClr val="A4D55D"/>
              </a:buClr>
              <a:defRPr/>
            </a:pPr>
            <a:endParaRPr lang="en-US" sz="1800" b="0" dirty="0">
              <a:latin typeface="+mn-lt"/>
            </a:endParaRPr>
          </a:p>
          <a:p>
            <a:pPr defTabSz="685800">
              <a:buClr>
                <a:srgbClr val="A4D55D"/>
              </a:buClr>
              <a:defRPr/>
            </a:pPr>
            <a:r>
              <a:rPr lang="en-US" sz="3000" dirty="0">
                <a:solidFill>
                  <a:schemeClr val="accent4"/>
                </a:solidFill>
                <a:latin typeface="+mn-lt"/>
              </a:rPr>
              <a:t>L</a:t>
            </a:r>
            <a:r>
              <a:rPr lang="en-US" sz="3000" dirty="0">
                <a:latin typeface="+mn-lt"/>
              </a:rPr>
              <a:t>IMITS</a:t>
            </a:r>
            <a:endParaRPr lang="en-US" sz="2100" b="0" dirty="0">
              <a:latin typeface="+mn-lt"/>
              <a:ea typeface="Source Sans Pro Light" panose="020B0403030403020204" pitchFamily="34" charset="0"/>
            </a:endParaRPr>
          </a:p>
          <a:p>
            <a:pPr lvl="0">
              <a:buClr>
                <a:srgbClr val="A4D55D"/>
              </a:buClr>
              <a:defRPr/>
            </a:pPr>
            <a:r>
              <a:rPr lang="en-US" sz="2100" b="0" dirty="0">
                <a:solidFill>
                  <a:schemeClr val="accent4"/>
                </a:solidFill>
                <a:latin typeface="+mn-lt"/>
                <a:ea typeface="Source Sans Pro Light" panose="020B0403030403020204" pitchFamily="34" charset="0"/>
              </a:rPr>
              <a:t>Where is their line in the sand</a:t>
            </a:r>
            <a:br>
              <a:rPr lang="en-US" sz="3000" dirty="0">
                <a:solidFill>
                  <a:schemeClr val="accent4"/>
                </a:solidFill>
                <a:latin typeface="+mn-lt"/>
              </a:rPr>
            </a:br>
            <a:br>
              <a:rPr lang="en-US" sz="1350" b="0" i="1" dirty="0">
                <a:solidFill>
                  <a:schemeClr val="accent4"/>
                </a:solidFill>
                <a:latin typeface="+mn-lt"/>
              </a:rPr>
            </a:br>
            <a:r>
              <a:rPr lang="en-US" sz="3000" dirty="0">
                <a:solidFill>
                  <a:schemeClr val="accent4"/>
                </a:solidFill>
              </a:rPr>
              <a:t>U</a:t>
            </a:r>
            <a:r>
              <a:rPr lang="en-US" sz="3000" dirty="0"/>
              <a:t>NCERTAINTIES</a:t>
            </a:r>
          </a:p>
          <a:p>
            <a:pPr lvl="0">
              <a:buClr>
                <a:srgbClr val="A4D55D"/>
              </a:buClr>
              <a:defRPr/>
            </a:pPr>
            <a:r>
              <a:rPr lang="en-US" sz="2100" b="0" dirty="0">
                <a:solidFill>
                  <a:schemeClr val="accent4"/>
                </a:solidFill>
                <a:ea typeface="Source Sans Pro Light" panose="020B0403030403020204" pitchFamily="34" charset="0"/>
              </a:rPr>
              <a:t>Worries/Concerns</a:t>
            </a:r>
          </a:p>
          <a:p>
            <a:pPr lvl="0">
              <a:buClr>
                <a:srgbClr val="A4D55D"/>
              </a:buClr>
              <a:defRPr/>
            </a:pPr>
            <a:endParaRPr lang="en-US" sz="1800" b="0" dirty="0"/>
          </a:p>
          <a:p>
            <a:pPr marL="900113" lvl="1" indent="-557213">
              <a:buClr>
                <a:srgbClr val="A4D55D"/>
              </a:buClr>
              <a:buFont typeface="+mj-lt"/>
              <a:buAutoNum type="arabicPeriod"/>
              <a:defRPr/>
            </a:pPr>
            <a:endParaRPr lang="en-US" sz="100" dirty="0">
              <a:solidFill>
                <a:schemeClr val="bg1"/>
              </a:solidFill>
            </a:endParaRPr>
          </a:p>
          <a:p>
            <a:pPr lvl="0">
              <a:buClr>
                <a:srgbClr val="A4D55D"/>
              </a:buClr>
              <a:defRPr/>
            </a:pPr>
            <a:r>
              <a:rPr lang="en-US" sz="3000" dirty="0">
                <a:solidFill>
                  <a:schemeClr val="accent4"/>
                </a:solidFill>
              </a:rPr>
              <a:t>E</a:t>
            </a:r>
            <a:r>
              <a:rPr lang="en-US" sz="3000" dirty="0"/>
              <a:t>XPERIENCE W/ ILLNESS</a:t>
            </a:r>
          </a:p>
          <a:p>
            <a:pPr lvl="0">
              <a:buClr>
                <a:srgbClr val="A4D55D"/>
              </a:buClr>
              <a:defRPr/>
            </a:pPr>
            <a:r>
              <a:rPr lang="en-US" sz="2100" b="0" dirty="0">
                <a:solidFill>
                  <a:schemeClr val="accent4"/>
                </a:solidFill>
                <a:ea typeface="Source Sans Pro Light" panose="020B0403030403020204" pitchFamily="34" charset="0"/>
              </a:rPr>
              <a:t>What is their experience with illness</a:t>
            </a:r>
          </a:p>
          <a:p>
            <a:pPr lvl="0">
              <a:buClr>
                <a:srgbClr val="A4D55D"/>
              </a:buClr>
              <a:defRPr/>
            </a:pPr>
            <a:endParaRPr lang="en-US" sz="1800" b="0" dirty="0"/>
          </a:p>
          <a:p>
            <a:pPr lvl="0">
              <a:buClr>
                <a:srgbClr val="A4D55D"/>
              </a:buClr>
              <a:defRPr/>
            </a:pPr>
            <a:r>
              <a:rPr lang="en-US" sz="3000" dirty="0">
                <a:solidFill>
                  <a:schemeClr val="accent4"/>
                </a:solidFill>
              </a:rPr>
              <a:t>S</a:t>
            </a:r>
            <a:r>
              <a:rPr lang="en-US" sz="3000" dirty="0"/>
              <a:t>TRENGTH/SUPPORT</a:t>
            </a:r>
            <a:endParaRPr lang="en-US" sz="2100" b="0" dirty="0">
              <a:ea typeface="Source Sans Pro Light" panose="020B0403030403020204" pitchFamily="34" charset="0"/>
            </a:endParaRPr>
          </a:p>
          <a:p>
            <a:pPr lvl="0">
              <a:buClr>
                <a:srgbClr val="A4D55D"/>
              </a:buClr>
              <a:defRPr/>
            </a:pPr>
            <a:r>
              <a:rPr lang="en-US" sz="2100" b="0" dirty="0">
                <a:solidFill>
                  <a:schemeClr val="accent4"/>
                </a:solidFill>
                <a:ea typeface="Source Sans Pro Light" panose="020B0403030403020204" pitchFamily="34" charset="0"/>
              </a:rPr>
              <a:t>What helps them get through</a:t>
            </a:r>
            <a:endParaRPr lang="en-US" sz="1350" b="0" i="1" dirty="0">
              <a:solidFill>
                <a:schemeClr val="accent4"/>
              </a:solidFill>
              <a:latin typeface="+mn-lt"/>
            </a:endParaRPr>
          </a:p>
        </p:txBody>
      </p:sp>
      <p:sp>
        <p:nvSpPr>
          <p:cNvPr id="5" name="Title 1">
            <a:extLst>
              <a:ext uri="{FF2B5EF4-FFF2-40B4-BE49-F238E27FC236}">
                <a16:creationId xmlns:a16="http://schemas.microsoft.com/office/drawing/2014/main" id="{A4CE884B-ACA4-B946-B558-A7D580430CD8}"/>
              </a:ext>
            </a:extLst>
          </p:cNvPr>
          <p:cNvSpPr txBox="1">
            <a:spLocks noGrp="1"/>
          </p:cNvSpPr>
          <p:nvPr>
            <p:ph type="body" sz="half" idx="13"/>
          </p:nvPr>
        </p:nvSpPr>
        <p:spPr>
          <a:xfrm>
            <a:off x="666657" y="2916002"/>
            <a:ext cx="3298005" cy="974113"/>
          </a:xfrm>
          <a:prstGeom prst="rect">
            <a:avLst/>
          </a:prstGeom>
        </p:spPr>
        <p:txBody>
          <a:bodyPr vert="horz" wrap="square" lIns="68580" tIns="34290" rIns="68580" bIns="34290" rtlCol="0" anchor="b" anchorCtr="0">
            <a:spAutoFit/>
          </a:bodyPr>
          <a:lstStyle>
            <a:lvl1pPr algn="l" defTabSz="914400" rtl="0" eaLnBrk="1" latinLnBrk="0" hangingPunct="1">
              <a:lnSpc>
                <a:spcPct val="80000"/>
              </a:lnSpc>
              <a:spcBef>
                <a:spcPct val="0"/>
              </a:spcBef>
              <a:buNone/>
              <a:defRPr kumimoji="0" lang="en-US" sz="5000" b="0" i="0" u="none" strike="noStrike" kern="1200" cap="none" spc="0" normalizeH="0" baseline="0" dirty="0">
                <a:ln>
                  <a:noFill/>
                </a:ln>
                <a:solidFill>
                  <a:schemeClr val="bg1"/>
                </a:solidFill>
                <a:effectLst/>
                <a:uLnTx/>
                <a:uFillTx/>
                <a:latin typeface="Source Sans Pro" panose="020B0503030403020204" pitchFamily="34" charset="0"/>
                <a:ea typeface="Source Sans Pro" panose="020B0503030403020204" pitchFamily="34" charset="0"/>
                <a:cs typeface="Source Sans Pro" panose="020F0502020204030204" pitchFamily="34" charset="0"/>
              </a:defRPr>
            </a:lvl1pPr>
          </a:lstStyle>
          <a:p>
            <a:pPr algn="ctr"/>
            <a:r>
              <a:rPr lang="en-US" sz="3750" b="1" dirty="0">
                <a:solidFill>
                  <a:srgbClr val="009490"/>
                </a:solidFill>
                <a:latin typeface="+mn-lt"/>
              </a:rPr>
              <a:t>VALUES</a:t>
            </a:r>
          </a:p>
          <a:p>
            <a:pPr algn="ctr"/>
            <a:r>
              <a:rPr lang="en-US" sz="1800" dirty="0">
                <a:solidFill>
                  <a:srgbClr val="009490"/>
                </a:solidFill>
                <a:latin typeface="+mn-lt"/>
              </a:rPr>
              <a:t>Person-Centered Mapping Questions</a:t>
            </a:r>
          </a:p>
        </p:txBody>
      </p:sp>
      <p:pic>
        <p:nvPicPr>
          <p:cNvPr id="9" name="Picture 8">
            <a:extLst>
              <a:ext uri="{FF2B5EF4-FFF2-40B4-BE49-F238E27FC236}">
                <a16:creationId xmlns:a16="http://schemas.microsoft.com/office/drawing/2014/main" id="{C6E7B4A3-7C73-4BB6-91FA-4051EBDC8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43" y="219586"/>
            <a:ext cx="2684773" cy="11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4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BFA3-1BE7-93A7-5F2A-F2A3F087F946}"/>
              </a:ext>
            </a:extLst>
          </p:cNvPr>
          <p:cNvSpPr>
            <a:spLocks noGrp="1"/>
          </p:cNvSpPr>
          <p:nvPr>
            <p:ph type="title"/>
          </p:nvPr>
        </p:nvSpPr>
        <p:spPr/>
        <p:txBody>
          <a:bodyPr>
            <a:noAutofit/>
          </a:bodyPr>
          <a:lstStyle/>
          <a:p>
            <a:pPr algn="ctr"/>
            <a:r>
              <a:rPr lang="en-US" b="1" dirty="0">
                <a:latin typeface="Century" panose="02040604050505020304" pitchFamily="18" charset="0"/>
              </a:rPr>
              <a:t>VALUES Questions</a:t>
            </a:r>
          </a:p>
        </p:txBody>
      </p:sp>
      <p:sp>
        <p:nvSpPr>
          <p:cNvPr id="3" name="Content Placeholder 2">
            <a:extLst>
              <a:ext uri="{FF2B5EF4-FFF2-40B4-BE49-F238E27FC236}">
                <a16:creationId xmlns:a16="http://schemas.microsoft.com/office/drawing/2014/main" id="{F6C66054-5E1A-A5FC-FF84-E9F337B2F29A}"/>
              </a:ext>
            </a:extLst>
          </p:cNvPr>
          <p:cNvSpPr>
            <a:spLocks noGrp="1"/>
          </p:cNvSpPr>
          <p:nvPr>
            <p:ph idx="1"/>
          </p:nvPr>
        </p:nvSpPr>
        <p:spPr>
          <a:xfrm>
            <a:off x="508001" y="2269268"/>
            <a:ext cx="7757694" cy="3236118"/>
          </a:xfrm>
        </p:spPr>
        <p:txBody>
          <a:bodyPr>
            <a:normAutofit lnSpcReduction="10000"/>
          </a:bodyPr>
          <a:lstStyle/>
          <a:p>
            <a:r>
              <a:rPr lang="en-US" sz="2800" dirty="0">
                <a:latin typeface="Century" panose="02040604050505020304" pitchFamily="18" charset="0"/>
              </a:rPr>
              <a:t>“Knowing where your health stands now, what matters to you now and what do you want to prioritize in your life?”</a:t>
            </a:r>
          </a:p>
          <a:p>
            <a:r>
              <a:rPr lang="en-US" sz="2800" dirty="0">
                <a:latin typeface="Century" panose="02040604050505020304" pitchFamily="18" charset="0"/>
              </a:rPr>
              <a:t>“As you look forward to the next few months, what specific activities do you hope to be doing?”</a:t>
            </a:r>
          </a:p>
          <a:p>
            <a:r>
              <a:rPr lang="en-US" sz="2800" dirty="0">
                <a:latin typeface="Century" panose="02040604050505020304" pitchFamily="18" charset="0"/>
              </a:rPr>
              <a:t>“Can you imagine a situation where your life would not seem worth living?</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154534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entury" panose="02040604050505020304" pitchFamily="18" charset="0"/>
              </a:rPr>
              <a:t>VALUES Questions</a:t>
            </a:r>
            <a:endParaRPr lang="en-US" dirty="0">
              <a:latin typeface="Century" panose="02040604050505020304" pitchFamily="18" charset="0"/>
            </a:endParaRPr>
          </a:p>
        </p:txBody>
      </p:sp>
      <p:sp>
        <p:nvSpPr>
          <p:cNvPr id="3" name="Content Placeholder 2"/>
          <p:cNvSpPr>
            <a:spLocks noGrp="1"/>
          </p:cNvSpPr>
          <p:nvPr>
            <p:ph idx="1"/>
          </p:nvPr>
        </p:nvSpPr>
        <p:spPr/>
        <p:txBody>
          <a:bodyPr>
            <a:normAutofit/>
          </a:bodyPr>
          <a:lstStyle/>
          <a:p>
            <a:r>
              <a:rPr lang="en-US" sz="2800" dirty="0">
                <a:latin typeface="Century" panose="02040604050505020304" pitchFamily="18" charset="0"/>
              </a:rPr>
              <a:t>“What worries or concerns do you have about the future?”</a:t>
            </a:r>
          </a:p>
          <a:p>
            <a:r>
              <a:rPr lang="en-US" sz="2800" dirty="0">
                <a:latin typeface="Century" panose="02040604050505020304" pitchFamily="18" charset="0"/>
              </a:rPr>
              <a:t>“Have you had any experiences with severe illness and how does that impact your thinking now?”</a:t>
            </a:r>
          </a:p>
          <a:p>
            <a:r>
              <a:rPr lang="en-US" sz="2800" dirty="0">
                <a:latin typeface="Century" panose="02040604050505020304" pitchFamily="18" charset="0"/>
              </a:rPr>
              <a:t>“What gives you support during difficult times?”</a:t>
            </a:r>
          </a:p>
        </p:txBody>
      </p:sp>
    </p:spTree>
    <p:extLst>
      <p:ext uri="{BB962C8B-B14F-4D97-AF65-F5344CB8AC3E}">
        <p14:creationId xmlns:p14="http://schemas.microsoft.com/office/powerpoint/2010/main" val="197094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panose="02040604050505020304" pitchFamily="18" charset="0"/>
              </a:rPr>
              <a:t>Goal of Care Scenario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4843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panose="02040604050505020304" pitchFamily="18" charset="0"/>
              </a:rPr>
              <a:t>Conclusion</a:t>
            </a:r>
          </a:p>
        </p:txBody>
      </p:sp>
      <p:sp>
        <p:nvSpPr>
          <p:cNvPr id="3" name="Content Placeholder 2"/>
          <p:cNvSpPr>
            <a:spLocks noGrp="1"/>
          </p:cNvSpPr>
          <p:nvPr>
            <p:ph idx="1"/>
          </p:nvPr>
        </p:nvSpPr>
        <p:spPr/>
        <p:txBody>
          <a:bodyPr>
            <a:normAutofit/>
          </a:bodyPr>
          <a:lstStyle/>
          <a:p>
            <a:r>
              <a:rPr lang="en-US" sz="2800" dirty="0">
                <a:latin typeface="Century" panose="02040604050505020304" pitchFamily="18" charset="0"/>
              </a:rPr>
              <a:t>Code status conversations are goals of care conversations</a:t>
            </a:r>
          </a:p>
          <a:p>
            <a:r>
              <a:rPr lang="en-US" sz="2800" dirty="0">
                <a:latin typeface="Century" panose="02040604050505020304" pitchFamily="18" charset="0"/>
              </a:rPr>
              <a:t>Providers can make recommendations based on the patient’s values</a:t>
            </a:r>
          </a:p>
          <a:p>
            <a:r>
              <a:rPr lang="en-US" sz="2800" dirty="0">
                <a:latin typeface="Century" panose="02040604050505020304" pitchFamily="18" charset="0"/>
              </a:rPr>
              <a:t>POLST is a dynamic physician order that can better represent a patient’s end-of-life wishes</a:t>
            </a:r>
          </a:p>
          <a:p>
            <a:endParaRPr lang="en-US" sz="2800" dirty="0">
              <a:latin typeface="Century" panose="02040604050505020304" pitchFamily="18" charset="0"/>
            </a:endParaRPr>
          </a:p>
          <a:p>
            <a:pPr marL="0" indent="0">
              <a:buNone/>
            </a:pPr>
            <a:endParaRPr lang="en-US" sz="2800" dirty="0">
              <a:latin typeface="Century" panose="02040604050505020304" pitchFamily="18" charset="0"/>
            </a:endParaRPr>
          </a:p>
        </p:txBody>
      </p:sp>
    </p:spTree>
    <p:extLst>
      <p:ext uri="{BB962C8B-B14F-4D97-AF65-F5344CB8AC3E}">
        <p14:creationId xmlns:p14="http://schemas.microsoft.com/office/powerpoint/2010/main" val="1121171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069310"/>
            <a:ext cx="7886700" cy="3078827"/>
          </a:xfrm>
        </p:spPr>
        <p:txBody>
          <a:bodyPr>
            <a:normAutofit fontScale="90000"/>
          </a:bodyPr>
          <a:lstStyle/>
          <a:p>
            <a:r>
              <a:rPr lang="en-US" sz="2800" dirty="0">
                <a:solidFill>
                  <a:schemeClr val="tx1"/>
                </a:solidFill>
                <a:latin typeface="Century" panose="02040604050505020304" pitchFamily="18" charset="0"/>
                <a:ea typeface="Times New Roman" panose="02020603050405020304" pitchFamily="18" charset="0"/>
                <a:cs typeface="Times New Roman" panose="02020603050405020304" pitchFamily="18" charset="0"/>
              </a:rPr>
              <a:t>The communication skills materials featured are derived from VitalTalk (</a:t>
            </a:r>
            <a:r>
              <a:rPr lang="en-US" sz="2800" u="sng" dirty="0">
                <a:solidFill>
                  <a:schemeClr val="tx1"/>
                </a:solidFill>
                <a:latin typeface="Century" panose="020406040505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www.vitaltalk.org</a:t>
            </a:r>
            <a:r>
              <a:rPr lang="en-US" sz="2800" dirty="0">
                <a:solidFill>
                  <a:schemeClr val="tx1"/>
                </a:solidFill>
                <a:latin typeface="Century" panose="02040604050505020304" pitchFamily="18" charset="0"/>
                <a:ea typeface="Times New Roman" panose="02020603050405020304" pitchFamily="18" charset="0"/>
                <a:cs typeface="Times New Roman" panose="02020603050405020304" pitchFamily="18" charset="0"/>
              </a:rPr>
              <a:t>).  These materials are used under direct permission from VitalTalk, and accordingly, may not be further distributed, copied, or otherwise used for commercial purposes without Vital Talk’s written consent.</a:t>
            </a:r>
            <a:r>
              <a:rPr lang="en-US" sz="2800" dirty="0">
                <a:latin typeface="Century" panose="02040604050505020304" pitchFamily="18" charset="0"/>
                <a:ea typeface="Times New Roman" panose="02020603050405020304" pitchFamily="18" charset="0"/>
                <a:cs typeface="Times New Roman" panose="02020603050405020304" pitchFamily="18" charset="0"/>
              </a:rPr>
              <a:t> </a:t>
            </a:r>
            <a:br>
              <a:rPr lang="en-US" sz="2800" dirty="0">
                <a:latin typeface="Century" panose="02040604050505020304" pitchFamily="18" charset="0"/>
                <a:ea typeface="Times New Roman" panose="02020603050405020304" pitchFamily="18" charset="0"/>
              </a:rPr>
            </a:br>
            <a:endParaRPr lang="en-US" sz="2800" dirty="0"/>
          </a:p>
        </p:txBody>
      </p:sp>
      <p:pic>
        <p:nvPicPr>
          <p:cNvPr id="3" name="Picture 2">
            <a:extLst>
              <a:ext uri="{FF2B5EF4-FFF2-40B4-BE49-F238E27FC236}">
                <a16:creationId xmlns:a16="http://schemas.microsoft.com/office/drawing/2014/main" id="{C6E7B4A3-7C73-4BB6-91FA-4051EBDC8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28" y="942970"/>
            <a:ext cx="5666873" cy="24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entury" panose="02040604050505020304" pitchFamily="18" charset="0"/>
              </a:rPr>
              <a:t>II Kings 4:34</a:t>
            </a:r>
          </a:p>
        </p:txBody>
      </p:sp>
      <p:pic>
        <p:nvPicPr>
          <p:cNvPr id="4" name="Content Placeholder 3" descr="Elisha - Wikipedi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34340" y="2125266"/>
            <a:ext cx="2761071" cy="3263504"/>
          </a:xfrm>
          <a:prstGeom prst="rect">
            <a:avLst/>
          </a:prstGeom>
          <a:noFill/>
          <a:ln>
            <a:noFill/>
          </a:ln>
        </p:spPr>
      </p:pic>
    </p:spTree>
    <p:extLst>
      <p:ext uri="{BB962C8B-B14F-4D97-AF65-F5344CB8AC3E}">
        <p14:creationId xmlns:p14="http://schemas.microsoft.com/office/powerpoint/2010/main" val="3858097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9a6dc704-bbe3-4e80-961b-6d1bfd8ad2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11" y="1244510"/>
            <a:ext cx="8354774" cy="451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47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panose="02040604050505020304" pitchFamily="18" charset="0"/>
              </a:rPr>
              <a:t>500-1500 AD</a:t>
            </a:r>
          </a:p>
        </p:txBody>
      </p:sp>
      <p:pic>
        <p:nvPicPr>
          <p:cNvPr id="4" name="Content Placeholder 3" descr="How to Crack a Whip: 8 Steps (with Pictures) - wikiHow"/>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1076" y="2249177"/>
            <a:ext cx="3260558" cy="1594913"/>
          </a:xfrm>
          <a:prstGeom prst="rect">
            <a:avLst/>
          </a:prstGeom>
          <a:noFill/>
          <a:ln>
            <a:noFill/>
          </a:ln>
        </p:spPr>
      </p:pic>
      <p:pic>
        <p:nvPicPr>
          <p:cNvPr id="5" name="Picture 4" descr="Barrel Stock Photo - Download Image Now - iStock"/>
          <p:cNvPicPr/>
          <p:nvPr/>
        </p:nvPicPr>
        <p:blipFill>
          <a:blip r:embed="rId4">
            <a:extLst>
              <a:ext uri="{28A0092B-C50C-407E-A947-70E740481C1C}">
                <a14:useLocalDpi xmlns:a14="http://schemas.microsoft.com/office/drawing/2010/main" val="0"/>
              </a:ext>
            </a:extLst>
          </a:blip>
          <a:srcRect/>
          <a:stretch>
            <a:fillRect/>
          </a:stretch>
        </p:blipFill>
        <p:spPr bwMode="auto">
          <a:xfrm>
            <a:off x="5035906" y="1838967"/>
            <a:ext cx="2606152" cy="2415334"/>
          </a:xfrm>
          <a:prstGeom prst="rect">
            <a:avLst/>
          </a:prstGeom>
          <a:noFill/>
          <a:ln>
            <a:noFill/>
          </a:ln>
        </p:spPr>
      </p:pic>
      <p:pic>
        <p:nvPicPr>
          <p:cNvPr id="6" name="Picture 5" descr="Boil Water Advisory | Water, Sanitation, &amp; Hygiene-related Emergencies &amp;  and Outbreaks | Healthy Water | CDC"/>
          <p:cNvPicPr/>
          <p:nvPr/>
        </p:nvPicPr>
        <p:blipFill>
          <a:blip r:embed="rId5">
            <a:extLst>
              <a:ext uri="{28A0092B-C50C-407E-A947-70E740481C1C}">
                <a14:useLocalDpi xmlns:a14="http://schemas.microsoft.com/office/drawing/2010/main" val="0"/>
              </a:ext>
            </a:extLst>
          </a:blip>
          <a:srcRect/>
          <a:stretch>
            <a:fillRect/>
          </a:stretch>
        </p:blipFill>
        <p:spPr bwMode="auto">
          <a:xfrm>
            <a:off x="1183243" y="4071781"/>
            <a:ext cx="2856222" cy="1609953"/>
          </a:xfrm>
          <a:prstGeom prst="rect">
            <a:avLst/>
          </a:prstGeom>
          <a:noFill/>
          <a:ln>
            <a:no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1156" y="4071781"/>
            <a:ext cx="2626832" cy="1745680"/>
          </a:xfrm>
          <a:prstGeom prst="rect">
            <a:avLst/>
          </a:prstGeom>
        </p:spPr>
      </p:pic>
    </p:spTree>
    <p:extLst>
      <p:ext uri="{BB962C8B-B14F-4D97-AF65-F5344CB8AC3E}">
        <p14:creationId xmlns:p14="http://schemas.microsoft.com/office/powerpoint/2010/main" val="68451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3832"/>
            <a:ext cx="7886700" cy="994172"/>
          </a:xfrm>
        </p:spPr>
        <p:txBody>
          <a:bodyPr>
            <a:normAutofit/>
          </a:bodyPr>
          <a:lstStyle/>
          <a:p>
            <a:pPr algn="ctr"/>
            <a:r>
              <a:rPr lang="en-US" b="1" dirty="0">
                <a:latin typeface="Century" panose="02040604050505020304" pitchFamily="18" charset="0"/>
              </a:rPr>
              <a:t>1500-1800</a:t>
            </a:r>
          </a:p>
        </p:txBody>
      </p:sp>
      <p:pic>
        <p:nvPicPr>
          <p:cNvPr id="4" name="Content Placeholder 3" descr="Pleasant Hearth Fireplace Bellow FA040Z | RON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9683" y="2652964"/>
            <a:ext cx="2925146" cy="2421920"/>
          </a:xfrm>
          <a:prstGeom prst="rect">
            <a:avLst/>
          </a:prstGeom>
          <a:noFill/>
          <a:ln>
            <a:noFill/>
          </a:ln>
        </p:spPr>
      </p:pic>
      <p:pic>
        <p:nvPicPr>
          <p:cNvPr id="5" name="Picture 4" descr="Iceman survives burial almost naked in snow grave for 13 minutes in bizarre  Valentine's Day stunt"/>
          <p:cNvPicPr/>
          <p:nvPr/>
        </p:nvPicPr>
        <p:blipFill>
          <a:blip r:embed="rId4">
            <a:extLst>
              <a:ext uri="{28A0092B-C50C-407E-A947-70E740481C1C}">
                <a14:useLocalDpi xmlns:a14="http://schemas.microsoft.com/office/drawing/2010/main" val="0"/>
              </a:ext>
            </a:extLst>
          </a:blip>
          <a:srcRect/>
          <a:stretch>
            <a:fillRect/>
          </a:stretch>
        </p:blipFill>
        <p:spPr bwMode="auto">
          <a:xfrm>
            <a:off x="4908884" y="2856487"/>
            <a:ext cx="3155282" cy="2218397"/>
          </a:xfrm>
          <a:prstGeom prst="rect">
            <a:avLst/>
          </a:prstGeom>
          <a:noFill/>
          <a:ln>
            <a:noFill/>
          </a:ln>
        </p:spPr>
      </p:pic>
    </p:spTree>
    <p:extLst>
      <p:ext uri="{BB962C8B-B14F-4D97-AF65-F5344CB8AC3E}">
        <p14:creationId xmlns:p14="http://schemas.microsoft.com/office/powerpoint/2010/main" val="418537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6666"/>
                </a:solidFill>
                <a:latin typeface="Century" panose="02040604050505020304" pitchFamily="18" charset="0"/>
              </a:rPr>
              <a:t>Trotting Horse Method</a:t>
            </a:r>
          </a:p>
        </p:txBody>
      </p:sp>
      <p:pic>
        <p:nvPicPr>
          <p:cNvPr id="4" name="Content Placeholder 3" descr="Brown Horse Running On A Sunny Beach Stock Photo - Download Image Now -  iStock"/>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8979" y="2251410"/>
            <a:ext cx="3826042" cy="2797342"/>
          </a:xfrm>
          <a:prstGeom prst="rect">
            <a:avLst/>
          </a:prstGeom>
          <a:noFill/>
          <a:ln>
            <a:noFill/>
          </a:ln>
        </p:spPr>
      </p:pic>
    </p:spTree>
    <p:extLst>
      <p:ext uri="{BB962C8B-B14F-4D97-AF65-F5344CB8AC3E}">
        <p14:creationId xmlns:p14="http://schemas.microsoft.com/office/powerpoint/2010/main" val="1335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703057"/>
            <a:ext cx="8795083" cy="1292640"/>
          </a:xfrm>
        </p:spPr>
        <p:txBody>
          <a:bodyPr>
            <a:noAutofit/>
          </a:bodyPr>
          <a:lstStyle/>
          <a:p>
            <a:pPr algn="ctr"/>
            <a:r>
              <a:rPr lang="en-US" b="1" dirty="0">
                <a:solidFill>
                  <a:srgbClr val="006666"/>
                </a:solidFill>
                <a:latin typeface="Century" panose="02040604050505020304" pitchFamily="18" charset="0"/>
              </a:rPr>
              <a:t>Dr. Safar - Father of CPR</a:t>
            </a:r>
            <a:br>
              <a:rPr lang="en-US" b="1" dirty="0">
                <a:solidFill>
                  <a:srgbClr val="006666"/>
                </a:solidFill>
                <a:latin typeface="Century" panose="02040604050505020304" pitchFamily="18" charset="0"/>
              </a:rPr>
            </a:br>
            <a:r>
              <a:rPr lang="en-US" b="1" dirty="0">
                <a:solidFill>
                  <a:srgbClr val="006666"/>
                </a:solidFill>
                <a:latin typeface="Century" panose="02040604050505020304" pitchFamily="18" charset="0"/>
              </a:rPr>
              <a:t>1957</a:t>
            </a:r>
          </a:p>
        </p:txBody>
      </p:sp>
      <p:pic>
        <p:nvPicPr>
          <p:cNvPr id="4" name="Content Placeholder 3" descr="Perry J Greenbaum: Peter Safar: Innovator Of Cardiac Resuscitati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76625" y="2641280"/>
            <a:ext cx="2190750" cy="3114675"/>
          </a:xfrm>
          <a:prstGeom prst="rect">
            <a:avLst/>
          </a:prstGeom>
          <a:noFill/>
          <a:ln>
            <a:noFill/>
          </a:ln>
        </p:spPr>
      </p:pic>
    </p:spTree>
    <p:extLst>
      <p:ext uri="{BB962C8B-B14F-4D97-AF65-F5344CB8AC3E}">
        <p14:creationId xmlns:p14="http://schemas.microsoft.com/office/powerpoint/2010/main" val="334295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703057"/>
            <a:ext cx="8807116" cy="1292640"/>
          </a:xfrm>
        </p:spPr>
        <p:txBody>
          <a:bodyPr>
            <a:noAutofit/>
          </a:bodyPr>
          <a:lstStyle/>
          <a:p>
            <a:pPr algn="ctr"/>
            <a:r>
              <a:rPr lang="en-US" b="1" dirty="0">
                <a:solidFill>
                  <a:srgbClr val="006666"/>
                </a:solidFill>
                <a:latin typeface="Century" panose="02040604050505020304" pitchFamily="18" charset="0"/>
              </a:rPr>
              <a:t>1960 Chest Compressions</a:t>
            </a:r>
          </a:p>
        </p:txBody>
      </p:sp>
      <p:sp>
        <p:nvSpPr>
          <p:cNvPr id="3" name="Content Placeholder 2"/>
          <p:cNvSpPr>
            <a:spLocks noGrp="1"/>
          </p:cNvSpPr>
          <p:nvPr>
            <p:ph idx="1"/>
          </p:nvPr>
        </p:nvSpPr>
        <p:spPr/>
        <p:txBody>
          <a:bodyPr>
            <a:normAutofit/>
          </a:bodyPr>
          <a:lstStyle/>
          <a:p>
            <a:r>
              <a:rPr lang="en-US" sz="2800" dirty="0">
                <a:latin typeface="Century" panose="02040604050505020304" pitchFamily="18" charset="0"/>
              </a:rPr>
              <a:t>Biomedical Engineer </a:t>
            </a:r>
          </a:p>
          <a:p>
            <a:r>
              <a:rPr lang="en-US" sz="2800" dirty="0">
                <a:latin typeface="Century" panose="02040604050505020304" pitchFamily="18" charset="0"/>
              </a:rPr>
              <a:t>John Hopkins University</a:t>
            </a:r>
          </a:p>
          <a:p>
            <a:r>
              <a:rPr lang="en-US" sz="2800" dirty="0">
                <a:latin typeface="Century" panose="02040604050505020304" pitchFamily="18" charset="0"/>
              </a:rPr>
              <a:t>1960 JAMA</a:t>
            </a:r>
          </a:p>
          <a:p>
            <a:r>
              <a:rPr lang="en-US" sz="2800" dirty="0">
                <a:latin typeface="Century" panose="02040604050505020304" pitchFamily="18" charset="0"/>
              </a:rPr>
              <a:t>“Anyone, anywhere, can now initiate cardiac resuscitative procedures.  All that is needed are 2 hands. ” </a:t>
            </a:r>
          </a:p>
        </p:txBody>
      </p:sp>
    </p:spTree>
    <p:extLst>
      <p:ext uri="{BB962C8B-B14F-4D97-AF65-F5344CB8AC3E}">
        <p14:creationId xmlns:p14="http://schemas.microsoft.com/office/powerpoint/2010/main" val="261553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703057"/>
            <a:ext cx="8783053" cy="1292640"/>
          </a:xfrm>
        </p:spPr>
        <p:txBody>
          <a:bodyPr>
            <a:noAutofit/>
          </a:bodyPr>
          <a:lstStyle/>
          <a:p>
            <a:pPr algn="ctr"/>
            <a:r>
              <a:rPr lang="en-US" b="1" dirty="0">
                <a:solidFill>
                  <a:srgbClr val="006666"/>
                </a:solidFill>
                <a:latin typeface="Century" panose="02040604050505020304" pitchFamily="18" charset="0"/>
              </a:rPr>
              <a:t>Standards of Care - CPR</a:t>
            </a:r>
          </a:p>
        </p:txBody>
      </p:sp>
      <p:sp>
        <p:nvSpPr>
          <p:cNvPr id="3" name="Content Placeholder 2"/>
          <p:cNvSpPr>
            <a:spLocks noGrp="1"/>
          </p:cNvSpPr>
          <p:nvPr>
            <p:ph idx="1"/>
          </p:nvPr>
        </p:nvSpPr>
        <p:spPr/>
        <p:txBody>
          <a:bodyPr>
            <a:normAutofit/>
          </a:bodyPr>
          <a:lstStyle/>
          <a:p>
            <a:r>
              <a:rPr lang="en-US" sz="2800" dirty="0">
                <a:latin typeface="Century" panose="02040604050505020304" pitchFamily="18" charset="0"/>
              </a:rPr>
              <a:t>2010 Consensus Conference - 411 reviews, 277 topics </a:t>
            </a:r>
          </a:p>
          <a:p>
            <a:r>
              <a:rPr lang="en-US" sz="2800" dirty="0">
                <a:latin typeface="Century" panose="02040604050505020304" pitchFamily="18" charset="0"/>
              </a:rPr>
              <a:t>356 resuscitation experts </a:t>
            </a:r>
          </a:p>
          <a:p>
            <a:r>
              <a:rPr lang="en-US" sz="2800" dirty="0">
                <a:latin typeface="Century" panose="02040604050505020304" pitchFamily="18" charset="0"/>
              </a:rPr>
              <a:t>29 countries </a:t>
            </a:r>
          </a:p>
          <a:p>
            <a:r>
              <a:rPr lang="en-US" sz="2800" dirty="0">
                <a:latin typeface="Century" panose="02040604050505020304" pitchFamily="18" charset="0"/>
              </a:rPr>
              <a:t>evaluated, debated and discussed</a:t>
            </a:r>
          </a:p>
          <a:p>
            <a:r>
              <a:rPr lang="en-US" sz="2800" dirty="0">
                <a:latin typeface="Century" panose="02040604050505020304" pitchFamily="18" charset="0"/>
              </a:rPr>
              <a:t>36 month period  </a:t>
            </a:r>
          </a:p>
          <a:p>
            <a:r>
              <a:rPr lang="en-US" sz="2800" dirty="0">
                <a:latin typeface="Century" panose="02040604050505020304" pitchFamily="18" charset="0"/>
              </a:rPr>
              <a:t>American Heart Association – every 5 years  </a:t>
            </a:r>
          </a:p>
          <a:p>
            <a:endParaRPr lang="en-US" dirty="0"/>
          </a:p>
          <a:p>
            <a:endParaRPr lang="en-US" dirty="0"/>
          </a:p>
          <a:p>
            <a:endParaRPr lang="en-US" dirty="0"/>
          </a:p>
        </p:txBody>
      </p:sp>
    </p:spTree>
    <p:extLst>
      <p:ext uri="{BB962C8B-B14F-4D97-AF65-F5344CB8AC3E}">
        <p14:creationId xmlns:p14="http://schemas.microsoft.com/office/powerpoint/2010/main" val="2458056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OH-130 PPT_2019  -  Read-Only" id="{8D3E9EE2-99C2-448C-BE36-BC91C50C4B52}" vid="{DFC03381-1AC5-42CC-B4F5-4E8BFD7F2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0625B17419BA439B071EA9884508A0" ma:contentTypeVersion="0" ma:contentTypeDescription="Create a new document." ma:contentTypeScope="" ma:versionID="c9f0ea9ab8df163e9bb2fc7d1a02149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36129C-66FD-4CC1-B844-7BC084DE616D}">
  <ds:schemaRefs>
    <ds:schemaRef ds:uri="http://schemas.microsoft.com/sharepoint/v3/contenttype/forms"/>
  </ds:schemaRefs>
</ds:datastoreItem>
</file>

<file path=customXml/itemProps2.xml><?xml version="1.0" encoding="utf-8"?>
<ds:datastoreItem xmlns:ds="http://schemas.openxmlformats.org/officeDocument/2006/customXml" ds:itemID="{92575636-8BD4-48CB-A018-F77632E1625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CC80905A-56A3-45EF-AAE2-D7633F033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HNO PPT_Branded</Template>
  <TotalTime>803</TotalTime>
  <Words>3041</Words>
  <Application>Microsoft Office PowerPoint</Application>
  <PresentationFormat>On-screen Show (4:3)</PresentationFormat>
  <Paragraphs>192</Paragraphs>
  <Slides>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Centaur</vt:lpstr>
      <vt:lpstr>Century</vt:lpstr>
      <vt:lpstr>Source Sans Pro</vt:lpstr>
      <vt:lpstr>Office Theme</vt:lpstr>
      <vt:lpstr>Code Status</vt:lpstr>
      <vt:lpstr>Objectives</vt:lpstr>
      <vt:lpstr>II Kings 4:34</vt:lpstr>
      <vt:lpstr>500-1500 AD</vt:lpstr>
      <vt:lpstr>1500-1800</vt:lpstr>
      <vt:lpstr>Trotting Horse Method</vt:lpstr>
      <vt:lpstr>Dr. Safar - Father of CPR 1957</vt:lpstr>
      <vt:lpstr>1960 Chest Compressions</vt:lpstr>
      <vt:lpstr>Standards of Care - CPR</vt:lpstr>
      <vt:lpstr>Patient Self-Determination Act</vt:lpstr>
      <vt:lpstr>Use of Advance Directives</vt:lpstr>
      <vt:lpstr>Advanced Care Planning</vt:lpstr>
      <vt:lpstr>Limitations of ACP</vt:lpstr>
      <vt:lpstr>POLST</vt:lpstr>
      <vt:lpstr>PowerPoint Presentation</vt:lpstr>
      <vt:lpstr>POLST</vt:lpstr>
      <vt:lpstr>Portable Medical Order Form (POLST)</vt:lpstr>
      <vt:lpstr>POLST</vt:lpstr>
      <vt:lpstr>Preconceptions About CPR</vt:lpstr>
      <vt:lpstr>CPR Survival Rates Compared</vt:lpstr>
      <vt:lpstr>Ethics of CPR</vt:lpstr>
      <vt:lpstr>Legal Issues Surrounding CPR</vt:lpstr>
      <vt:lpstr>Successful Code Status Discussion</vt:lpstr>
      <vt:lpstr>VITAL GOALS Priorities and hopes   ACTIVITIES What do they want to do  LIMITS Where is their line in the sand  UNCERTAINTIES Worries/Concerns   EXPERIENCE W/ ILLNESS What is their experience with illness  STRENGTH/SUPPORT What helps them get through</vt:lpstr>
      <vt:lpstr>VALUES Questions</vt:lpstr>
      <vt:lpstr>VALUES Questions</vt:lpstr>
      <vt:lpstr>Goal of Care Scenario</vt:lpstr>
      <vt:lpstr>Conclusion</vt:lpstr>
      <vt:lpstr>The communication skills materials featured are derived from VitalTalk (www.vitaltalk.org).  These materials are used under direct permission from VitalTalk, and accordingly, may not be further distributed, copied, or otherwise used for commercial purposes without Vital Talk’s written consent.  </vt:lpstr>
      <vt:lpstr>PowerPoint Presentation</vt:lpstr>
    </vt:vector>
  </TitlesOfParts>
  <Company>Hospice of Northwest Ohio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Status</dc:title>
  <dc:creator>Barbara Sharek</dc:creator>
  <cp:lastModifiedBy>Corey Markham</cp:lastModifiedBy>
  <cp:revision>42</cp:revision>
  <cp:lastPrinted>2019-02-25T15:34:47Z</cp:lastPrinted>
  <dcterms:created xsi:type="dcterms:W3CDTF">2022-08-17T15:10:54Z</dcterms:created>
  <dcterms:modified xsi:type="dcterms:W3CDTF">2023-01-27T15:38:52Z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0x010100D90625B17419BA439B071EA9884508A0</vt:lpwstr>
  </property>
</Properties>
</file>