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handoutMasterIdLst>
    <p:handoutMasterId r:id="rId40"/>
  </p:handoutMasterIdLst>
  <p:sldIdLst>
    <p:sldId id="2145706320" r:id="rId5"/>
    <p:sldId id="256" r:id="rId6"/>
    <p:sldId id="7411" r:id="rId7"/>
    <p:sldId id="7412" r:id="rId8"/>
    <p:sldId id="7413" r:id="rId9"/>
    <p:sldId id="2145706322" r:id="rId10"/>
    <p:sldId id="7399" r:id="rId11"/>
    <p:sldId id="7400" r:id="rId12"/>
    <p:sldId id="303" r:id="rId13"/>
    <p:sldId id="304" r:id="rId14"/>
    <p:sldId id="272" r:id="rId15"/>
    <p:sldId id="273" r:id="rId16"/>
    <p:sldId id="2145706326" r:id="rId17"/>
    <p:sldId id="2145706323" r:id="rId18"/>
    <p:sldId id="7681" r:id="rId19"/>
    <p:sldId id="321" r:id="rId20"/>
    <p:sldId id="7697" r:id="rId21"/>
    <p:sldId id="346" r:id="rId22"/>
    <p:sldId id="357" r:id="rId23"/>
    <p:sldId id="7694" r:id="rId24"/>
    <p:sldId id="7670" r:id="rId25"/>
    <p:sldId id="2145706324" r:id="rId26"/>
    <p:sldId id="7693" r:id="rId27"/>
    <p:sldId id="7408" r:id="rId28"/>
    <p:sldId id="2145706331" r:id="rId29"/>
    <p:sldId id="2145706330" r:id="rId30"/>
    <p:sldId id="7409" r:id="rId31"/>
    <p:sldId id="2145706328" r:id="rId32"/>
    <p:sldId id="7410" r:id="rId33"/>
    <p:sldId id="7414" r:id="rId34"/>
    <p:sldId id="336" r:id="rId35"/>
    <p:sldId id="2145706321" r:id="rId36"/>
    <p:sldId id="7415" r:id="rId37"/>
    <p:sldId id="36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2D6B48-3175-4A9B-B0D2-7947A1B9AA95}">
          <p14:sldIdLst>
            <p14:sldId id="2145706320"/>
            <p14:sldId id="256"/>
            <p14:sldId id="7411"/>
            <p14:sldId id="7412"/>
            <p14:sldId id="7413"/>
            <p14:sldId id="2145706322"/>
            <p14:sldId id="7399"/>
            <p14:sldId id="7400"/>
            <p14:sldId id="303"/>
            <p14:sldId id="304"/>
            <p14:sldId id="272"/>
            <p14:sldId id="273"/>
            <p14:sldId id="2145706326"/>
            <p14:sldId id="2145706323"/>
            <p14:sldId id="7681"/>
            <p14:sldId id="321"/>
            <p14:sldId id="7697"/>
            <p14:sldId id="346"/>
            <p14:sldId id="357"/>
            <p14:sldId id="7694"/>
            <p14:sldId id="7670"/>
            <p14:sldId id="2145706324"/>
            <p14:sldId id="7693"/>
            <p14:sldId id="7408"/>
            <p14:sldId id="2145706331"/>
            <p14:sldId id="2145706330"/>
            <p14:sldId id="7409"/>
            <p14:sldId id="2145706328"/>
          </p14:sldIdLst>
        </p14:section>
        <p14:section name="Untitled Section" id="{4251C081-501F-4670-9470-70189B2C900E}">
          <p14:sldIdLst>
            <p14:sldId id="7410"/>
            <p14:sldId id="7414"/>
            <p14:sldId id="336"/>
            <p14:sldId id="2145706321"/>
            <p14:sldId id="7415"/>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03DC7-EEF6-44B2-9404-E31E899841E4}" v="716" dt="2023-02-21T19:27:38.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6"/>
    <p:restoredTop sz="95226" autoAdjust="0"/>
  </p:normalViewPr>
  <p:slideViewPr>
    <p:cSldViewPr snapToGrid="0" snapToObjects="1">
      <p:cViewPr varScale="1">
        <p:scale>
          <a:sx n="44" d="100"/>
          <a:sy n="44" d="100"/>
        </p:scale>
        <p:origin x="744" y="4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27" d="100"/>
          <a:sy n="127" d="100"/>
        </p:scale>
        <p:origin x="498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3D2694-5319-468E-890C-D69456AF2BD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4674FBDB-6B78-4CE4-9D23-E64433DEDA29}">
      <dgm:prSet/>
      <dgm:spPr/>
      <dgm:t>
        <a:bodyPr/>
        <a:lstStyle/>
        <a:p>
          <a:endParaRPr lang="en-US"/>
        </a:p>
      </dgm:t>
    </dgm:pt>
    <dgm:pt modelId="{A0E2DC77-387D-4A59-A44C-D70E7034E474}" type="parTrans" cxnId="{482D7F6D-E260-476E-97AF-1FAC822BA22F}">
      <dgm:prSet/>
      <dgm:spPr/>
      <dgm:t>
        <a:bodyPr/>
        <a:lstStyle/>
        <a:p>
          <a:endParaRPr lang="en-US"/>
        </a:p>
      </dgm:t>
    </dgm:pt>
    <dgm:pt modelId="{B067E31E-613D-480F-B38D-CF907B1CF29D}" type="sibTrans" cxnId="{482D7F6D-E260-476E-97AF-1FAC822BA22F}">
      <dgm:prSet/>
      <dgm:spPr/>
      <dgm:t>
        <a:bodyPr/>
        <a:lstStyle/>
        <a:p>
          <a:endParaRPr lang="en-US"/>
        </a:p>
      </dgm:t>
    </dgm:pt>
    <dgm:pt modelId="{8C645909-533C-4A18-BD07-0110D1BE76BC}">
      <dgm:prSet custT="1"/>
      <dgm:spPr>
        <a:solidFill>
          <a:schemeClr val="bg2"/>
        </a:solidFill>
      </dgm:spPr>
      <dgm:t>
        <a:bodyPr/>
        <a:lstStyle/>
        <a:p>
          <a:r>
            <a:rPr lang="en-US" sz="1000" dirty="0"/>
            <a:t>Honoring Wishes Task Force decision to pursue “community standard” approach that is driven by health systems and community partners rather than revisiting legislative route in OH.</a:t>
          </a:r>
        </a:p>
      </dgm:t>
    </dgm:pt>
    <dgm:pt modelId="{779C94B3-AF82-4420-B950-C48409DA0700}" type="parTrans" cxnId="{F03AB892-518B-4896-9D5A-190956E60943}">
      <dgm:prSet/>
      <dgm:spPr/>
      <dgm:t>
        <a:bodyPr/>
        <a:lstStyle/>
        <a:p>
          <a:endParaRPr lang="en-US"/>
        </a:p>
      </dgm:t>
    </dgm:pt>
    <dgm:pt modelId="{F51EC1BA-DBBB-4229-BA5F-4B62BC210FFA}" type="sibTrans" cxnId="{F03AB892-518B-4896-9D5A-190956E60943}">
      <dgm:prSet/>
      <dgm:spPr/>
      <dgm:t>
        <a:bodyPr/>
        <a:lstStyle/>
        <a:p>
          <a:endParaRPr lang="en-US"/>
        </a:p>
      </dgm:t>
    </dgm:pt>
    <dgm:pt modelId="{A5CF971D-90E2-4DCA-830E-61D16F63B30F}">
      <dgm:prSet/>
      <dgm:spPr>
        <a:solidFill>
          <a:schemeClr val="bg2"/>
        </a:solidFill>
      </dgm:spPr>
      <dgm:t>
        <a:bodyPr/>
        <a:lstStyle/>
        <a:p>
          <a:r>
            <a:rPr lang="en-US" dirty="0"/>
            <a:t>Original ACP Pilot grant funding renewed to extend through 2023 Decision to in OH.</a:t>
          </a:r>
        </a:p>
      </dgm:t>
    </dgm:pt>
    <dgm:pt modelId="{4ED48880-53E9-483B-92CF-A78E60816C33}" type="parTrans" cxnId="{641EDF3E-E38D-4F2B-8B0B-7A1A3A44565D}">
      <dgm:prSet/>
      <dgm:spPr/>
      <dgm:t>
        <a:bodyPr/>
        <a:lstStyle/>
        <a:p>
          <a:endParaRPr lang="en-US"/>
        </a:p>
      </dgm:t>
    </dgm:pt>
    <dgm:pt modelId="{573B7348-4014-4BD0-BC52-485843F99098}" type="sibTrans" cxnId="{641EDF3E-E38D-4F2B-8B0B-7A1A3A44565D}">
      <dgm:prSet/>
      <dgm:spPr/>
      <dgm:t>
        <a:bodyPr/>
        <a:lstStyle/>
        <a:p>
          <a:endParaRPr lang="en-US"/>
        </a:p>
      </dgm:t>
    </dgm:pt>
    <dgm:pt modelId="{51240098-FF24-46B4-98BF-0A615D4B99D4}" type="pres">
      <dgm:prSet presAssocID="{BA3D2694-5319-468E-890C-D69456AF2BD1}" presName="Name0" presStyleCnt="0">
        <dgm:presLayoutVars>
          <dgm:dir/>
          <dgm:resizeHandles val="exact"/>
        </dgm:presLayoutVars>
      </dgm:prSet>
      <dgm:spPr/>
    </dgm:pt>
    <dgm:pt modelId="{5E380863-3168-479C-8AE1-6D0628FB1449}" type="pres">
      <dgm:prSet presAssocID="{BA3D2694-5319-468E-890C-D69456AF2BD1}" presName="arrow" presStyleLbl="bgShp" presStyleIdx="0" presStyleCnt="1"/>
      <dgm:spPr/>
    </dgm:pt>
    <dgm:pt modelId="{2C915FC4-63C5-4254-B60F-10B9315ED2A7}" type="pres">
      <dgm:prSet presAssocID="{BA3D2694-5319-468E-890C-D69456AF2BD1}" presName="points" presStyleCnt="0"/>
      <dgm:spPr/>
    </dgm:pt>
    <dgm:pt modelId="{AD228278-5F2D-4B88-B366-E080EE50ADAD}" type="pres">
      <dgm:prSet presAssocID="{4674FBDB-6B78-4CE4-9D23-E64433DEDA29}" presName="compositeA" presStyleCnt="0"/>
      <dgm:spPr/>
    </dgm:pt>
    <dgm:pt modelId="{0D5BA0CD-1271-4EC6-9AC1-E87E663BE47D}" type="pres">
      <dgm:prSet presAssocID="{4674FBDB-6B78-4CE4-9D23-E64433DEDA29}" presName="textA" presStyleLbl="revTx" presStyleIdx="0" presStyleCnt="3">
        <dgm:presLayoutVars>
          <dgm:bulletEnabled val="1"/>
        </dgm:presLayoutVars>
      </dgm:prSet>
      <dgm:spPr/>
    </dgm:pt>
    <dgm:pt modelId="{02B431BC-4B72-4260-ADFB-BFA3A319C7F6}" type="pres">
      <dgm:prSet presAssocID="{4674FBDB-6B78-4CE4-9D23-E64433DEDA29}" presName="circleA" presStyleLbl="node1" presStyleIdx="0" presStyleCnt="3" custScaleX="117925" custScaleY="85991" custLinFactNeighborX="-62020" custLinFactNeighborY="1731"/>
      <dgm:spPr/>
    </dgm:pt>
    <dgm:pt modelId="{F98A6BED-C633-4357-9193-6A8F97B901B0}" type="pres">
      <dgm:prSet presAssocID="{4674FBDB-6B78-4CE4-9D23-E64433DEDA29}" presName="spaceA" presStyleCnt="0"/>
      <dgm:spPr/>
    </dgm:pt>
    <dgm:pt modelId="{4A295A5F-FD3B-4B91-883F-9723B7107151}" type="pres">
      <dgm:prSet presAssocID="{B067E31E-613D-480F-B38D-CF907B1CF29D}" presName="space" presStyleCnt="0"/>
      <dgm:spPr/>
    </dgm:pt>
    <dgm:pt modelId="{B099E7DE-82E2-4226-B795-7FFA75BF2896}" type="pres">
      <dgm:prSet presAssocID="{8C645909-533C-4A18-BD07-0110D1BE76BC}" presName="compositeB" presStyleCnt="0"/>
      <dgm:spPr/>
    </dgm:pt>
    <dgm:pt modelId="{F7A81898-7875-4AC7-9F04-1D980CE374F7}" type="pres">
      <dgm:prSet presAssocID="{8C645909-533C-4A18-BD07-0110D1BE76BC}" presName="textB" presStyleLbl="revTx" presStyleIdx="1" presStyleCnt="3" custScaleX="55854" custScaleY="72191" custLinFactX="-27097" custLinFactY="-64962" custLinFactNeighborX="-100000" custLinFactNeighborY="-100000">
        <dgm:presLayoutVars>
          <dgm:bulletEnabled val="1"/>
        </dgm:presLayoutVars>
      </dgm:prSet>
      <dgm:spPr/>
    </dgm:pt>
    <dgm:pt modelId="{8E286352-A229-4AC9-865E-B5BEE60A80EA}" type="pres">
      <dgm:prSet presAssocID="{8C645909-533C-4A18-BD07-0110D1BE76BC}" presName="circleB" presStyleLbl="node1" presStyleIdx="1" presStyleCnt="3" custScaleX="111166" custScaleY="102961" custLinFactX="-11843" custLinFactNeighborX="-100000" custLinFactNeighborY="-32336"/>
      <dgm:spPr/>
    </dgm:pt>
    <dgm:pt modelId="{65B464EA-72D2-49E1-82ED-74659727C679}" type="pres">
      <dgm:prSet presAssocID="{8C645909-533C-4A18-BD07-0110D1BE76BC}" presName="spaceB" presStyleCnt="0"/>
      <dgm:spPr/>
    </dgm:pt>
    <dgm:pt modelId="{8B41A4D6-A99B-4F11-8655-A10BB935F710}" type="pres">
      <dgm:prSet presAssocID="{F51EC1BA-DBBB-4229-BA5F-4B62BC210FFA}" presName="space" presStyleCnt="0"/>
      <dgm:spPr/>
    </dgm:pt>
    <dgm:pt modelId="{5C654044-6573-4F36-8C8A-E8BA547CA952}" type="pres">
      <dgm:prSet presAssocID="{A5CF971D-90E2-4DCA-830E-61D16F63B30F}" presName="compositeA" presStyleCnt="0"/>
      <dgm:spPr/>
    </dgm:pt>
    <dgm:pt modelId="{E28F5297-15FF-406E-9444-6F8978777F9F}" type="pres">
      <dgm:prSet presAssocID="{A5CF971D-90E2-4DCA-830E-61D16F63B30F}" presName="textA" presStyleLbl="revTx" presStyleIdx="2" presStyleCnt="3" custScaleX="39259" custScaleY="69178" custLinFactX="-8172" custLinFactNeighborX="-100000" custLinFactNeighborY="602">
        <dgm:presLayoutVars>
          <dgm:bulletEnabled val="1"/>
        </dgm:presLayoutVars>
      </dgm:prSet>
      <dgm:spPr/>
    </dgm:pt>
    <dgm:pt modelId="{37BAD5A2-E9B4-4514-A785-9503C2ECA7F7}" type="pres">
      <dgm:prSet presAssocID="{A5CF971D-90E2-4DCA-830E-61D16F63B30F}" presName="circleA" presStyleLbl="node1" presStyleIdx="2" presStyleCnt="3" custScaleX="119524" custScaleY="119230" custLinFactX="-9957" custLinFactNeighborX="-100000" custLinFactNeighborY="27721"/>
      <dgm:spPr/>
    </dgm:pt>
    <dgm:pt modelId="{45C486BA-1209-4EAC-AAF4-CA3B339551C2}" type="pres">
      <dgm:prSet presAssocID="{A5CF971D-90E2-4DCA-830E-61D16F63B30F}" presName="spaceA" presStyleCnt="0"/>
      <dgm:spPr/>
    </dgm:pt>
  </dgm:ptLst>
  <dgm:cxnLst>
    <dgm:cxn modelId="{641EDF3E-E38D-4F2B-8B0B-7A1A3A44565D}" srcId="{BA3D2694-5319-468E-890C-D69456AF2BD1}" destId="{A5CF971D-90E2-4DCA-830E-61D16F63B30F}" srcOrd="2" destOrd="0" parTransId="{4ED48880-53E9-483B-92CF-A78E60816C33}" sibTransId="{573B7348-4014-4BD0-BC52-485843F99098}"/>
    <dgm:cxn modelId="{482D7F6D-E260-476E-97AF-1FAC822BA22F}" srcId="{BA3D2694-5319-468E-890C-D69456AF2BD1}" destId="{4674FBDB-6B78-4CE4-9D23-E64433DEDA29}" srcOrd="0" destOrd="0" parTransId="{A0E2DC77-387D-4A59-A44C-D70E7034E474}" sibTransId="{B067E31E-613D-480F-B38D-CF907B1CF29D}"/>
    <dgm:cxn modelId="{EF8A9590-EC2D-4775-94D1-3CF3DD28F2EE}" type="presOf" srcId="{4674FBDB-6B78-4CE4-9D23-E64433DEDA29}" destId="{0D5BA0CD-1271-4EC6-9AC1-E87E663BE47D}" srcOrd="0" destOrd="0" presId="urn:microsoft.com/office/officeart/2005/8/layout/hProcess11"/>
    <dgm:cxn modelId="{F03AB892-518B-4896-9D5A-190956E60943}" srcId="{BA3D2694-5319-468E-890C-D69456AF2BD1}" destId="{8C645909-533C-4A18-BD07-0110D1BE76BC}" srcOrd="1" destOrd="0" parTransId="{779C94B3-AF82-4420-B950-C48409DA0700}" sibTransId="{F51EC1BA-DBBB-4229-BA5F-4B62BC210FFA}"/>
    <dgm:cxn modelId="{888CE1AA-0F0F-4A41-977E-40FA0A1D8D2A}" type="presOf" srcId="{A5CF971D-90E2-4DCA-830E-61D16F63B30F}" destId="{E28F5297-15FF-406E-9444-6F8978777F9F}" srcOrd="0" destOrd="0" presId="urn:microsoft.com/office/officeart/2005/8/layout/hProcess11"/>
    <dgm:cxn modelId="{D1C019DE-0FF4-4C0C-A6DE-4952696CE57E}" type="presOf" srcId="{BA3D2694-5319-468E-890C-D69456AF2BD1}" destId="{51240098-FF24-46B4-98BF-0A615D4B99D4}" srcOrd="0" destOrd="0" presId="urn:microsoft.com/office/officeart/2005/8/layout/hProcess11"/>
    <dgm:cxn modelId="{58DD99E4-DCCB-4618-97A7-8D7D11C9AAC2}" type="presOf" srcId="{8C645909-533C-4A18-BD07-0110D1BE76BC}" destId="{F7A81898-7875-4AC7-9F04-1D980CE374F7}" srcOrd="0" destOrd="0" presId="urn:microsoft.com/office/officeart/2005/8/layout/hProcess11"/>
    <dgm:cxn modelId="{17C07CC5-8F9D-4BAC-8A56-278E259D7E10}" type="presParOf" srcId="{51240098-FF24-46B4-98BF-0A615D4B99D4}" destId="{5E380863-3168-479C-8AE1-6D0628FB1449}" srcOrd="0" destOrd="0" presId="urn:microsoft.com/office/officeart/2005/8/layout/hProcess11"/>
    <dgm:cxn modelId="{AA4F1E8D-AE9C-4F3C-A192-0D17F6E45E1D}" type="presParOf" srcId="{51240098-FF24-46B4-98BF-0A615D4B99D4}" destId="{2C915FC4-63C5-4254-B60F-10B9315ED2A7}" srcOrd="1" destOrd="0" presId="urn:microsoft.com/office/officeart/2005/8/layout/hProcess11"/>
    <dgm:cxn modelId="{D52D543B-DB9A-468D-BF08-C66271BC2428}" type="presParOf" srcId="{2C915FC4-63C5-4254-B60F-10B9315ED2A7}" destId="{AD228278-5F2D-4B88-B366-E080EE50ADAD}" srcOrd="0" destOrd="0" presId="urn:microsoft.com/office/officeart/2005/8/layout/hProcess11"/>
    <dgm:cxn modelId="{A863F17E-ED46-4CF4-BAE7-E196209310A0}" type="presParOf" srcId="{AD228278-5F2D-4B88-B366-E080EE50ADAD}" destId="{0D5BA0CD-1271-4EC6-9AC1-E87E663BE47D}" srcOrd="0" destOrd="0" presId="urn:microsoft.com/office/officeart/2005/8/layout/hProcess11"/>
    <dgm:cxn modelId="{95B7ACD7-45BB-4B3A-A812-524446E69587}" type="presParOf" srcId="{AD228278-5F2D-4B88-B366-E080EE50ADAD}" destId="{02B431BC-4B72-4260-ADFB-BFA3A319C7F6}" srcOrd="1" destOrd="0" presId="urn:microsoft.com/office/officeart/2005/8/layout/hProcess11"/>
    <dgm:cxn modelId="{F82EF4B7-D739-4E79-B625-944F0280859F}" type="presParOf" srcId="{AD228278-5F2D-4B88-B366-E080EE50ADAD}" destId="{F98A6BED-C633-4357-9193-6A8F97B901B0}" srcOrd="2" destOrd="0" presId="urn:microsoft.com/office/officeart/2005/8/layout/hProcess11"/>
    <dgm:cxn modelId="{00DFBFCE-3C8E-49EB-8D53-EDDE333774A9}" type="presParOf" srcId="{2C915FC4-63C5-4254-B60F-10B9315ED2A7}" destId="{4A295A5F-FD3B-4B91-883F-9723B7107151}" srcOrd="1" destOrd="0" presId="urn:microsoft.com/office/officeart/2005/8/layout/hProcess11"/>
    <dgm:cxn modelId="{660D6A35-2EBF-42BD-9431-B2D3EEC48A9D}" type="presParOf" srcId="{2C915FC4-63C5-4254-B60F-10B9315ED2A7}" destId="{B099E7DE-82E2-4226-B795-7FFA75BF2896}" srcOrd="2" destOrd="0" presId="urn:microsoft.com/office/officeart/2005/8/layout/hProcess11"/>
    <dgm:cxn modelId="{889D5732-3139-400C-B195-C0C3DB71B332}" type="presParOf" srcId="{B099E7DE-82E2-4226-B795-7FFA75BF2896}" destId="{F7A81898-7875-4AC7-9F04-1D980CE374F7}" srcOrd="0" destOrd="0" presId="urn:microsoft.com/office/officeart/2005/8/layout/hProcess11"/>
    <dgm:cxn modelId="{14B29E37-800B-4382-8B81-45FF7E6DDD0E}" type="presParOf" srcId="{B099E7DE-82E2-4226-B795-7FFA75BF2896}" destId="{8E286352-A229-4AC9-865E-B5BEE60A80EA}" srcOrd="1" destOrd="0" presId="urn:microsoft.com/office/officeart/2005/8/layout/hProcess11"/>
    <dgm:cxn modelId="{CB55167B-F0CE-4DCC-8F35-56D104DA1E87}" type="presParOf" srcId="{B099E7DE-82E2-4226-B795-7FFA75BF2896}" destId="{65B464EA-72D2-49E1-82ED-74659727C679}" srcOrd="2" destOrd="0" presId="urn:microsoft.com/office/officeart/2005/8/layout/hProcess11"/>
    <dgm:cxn modelId="{F63F2D5A-F11F-4967-9825-86528B2D4114}" type="presParOf" srcId="{2C915FC4-63C5-4254-B60F-10B9315ED2A7}" destId="{8B41A4D6-A99B-4F11-8655-A10BB935F710}" srcOrd="3" destOrd="0" presId="urn:microsoft.com/office/officeart/2005/8/layout/hProcess11"/>
    <dgm:cxn modelId="{BE9AC63A-8406-427B-BF4A-EE3FBDDC1E47}" type="presParOf" srcId="{2C915FC4-63C5-4254-B60F-10B9315ED2A7}" destId="{5C654044-6573-4F36-8C8A-E8BA547CA952}" srcOrd="4" destOrd="0" presId="urn:microsoft.com/office/officeart/2005/8/layout/hProcess11"/>
    <dgm:cxn modelId="{F925D830-F1C8-4604-8D6C-C75B6A1A6AA5}" type="presParOf" srcId="{5C654044-6573-4F36-8C8A-E8BA547CA952}" destId="{E28F5297-15FF-406E-9444-6F8978777F9F}" srcOrd="0" destOrd="0" presId="urn:microsoft.com/office/officeart/2005/8/layout/hProcess11"/>
    <dgm:cxn modelId="{26368344-27EA-47CF-A77C-7D7B475E2504}" type="presParOf" srcId="{5C654044-6573-4F36-8C8A-E8BA547CA952}" destId="{37BAD5A2-E9B4-4514-A785-9503C2ECA7F7}" srcOrd="1" destOrd="0" presId="urn:microsoft.com/office/officeart/2005/8/layout/hProcess11"/>
    <dgm:cxn modelId="{ED0F0902-08DC-45CD-AEB0-E95ED7CA83D8}" type="presParOf" srcId="{5C654044-6573-4F36-8C8A-E8BA547CA952}" destId="{45C486BA-1209-4EAC-AAF4-CA3B339551C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AF987-E3DC-4FE3-AB78-17FA4488ABF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A2DC740-8BFE-4FE2-AFD4-9EF6DF2800E8}">
      <dgm:prSet/>
      <dgm:spPr/>
      <dgm:t>
        <a:bodyPr/>
        <a:lstStyle/>
        <a:p>
          <a:r>
            <a:rPr lang="en-US" dirty="0"/>
            <a:t>SNF Facility</a:t>
          </a:r>
        </a:p>
      </dgm:t>
    </dgm:pt>
    <dgm:pt modelId="{93F4CB43-5F3C-4ABB-8E66-805BE2EDBD3F}" type="parTrans" cxnId="{6FB5ACBE-F985-460F-8CE8-14F6607D11CC}">
      <dgm:prSet/>
      <dgm:spPr/>
      <dgm:t>
        <a:bodyPr/>
        <a:lstStyle/>
        <a:p>
          <a:endParaRPr lang="en-US"/>
        </a:p>
      </dgm:t>
    </dgm:pt>
    <dgm:pt modelId="{89C30784-AAED-45C0-8FE3-881BB9BAB261}" type="sibTrans" cxnId="{6FB5ACBE-F985-460F-8CE8-14F6607D11CC}">
      <dgm:prSet/>
      <dgm:spPr/>
      <dgm:t>
        <a:bodyPr/>
        <a:lstStyle/>
        <a:p>
          <a:endParaRPr lang="en-US"/>
        </a:p>
      </dgm:t>
    </dgm:pt>
    <dgm:pt modelId="{2779E554-D031-41F5-889B-61EDC60016AF}">
      <dgm:prSet/>
      <dgm:spPr/>
      <dgm:t>
        <a:bodyPr/>
        <a:lstStyle/>
        <a:p>
          <a:r>
            <a:rPr lang="en-US"/>
            <a:t>Mercy Health – St. Rita’s – ED, Case Management, Nursing, Social workers, Spiritual Care</a:t>
          </a:r>
        </a:p>
      </dgm:t>
    </dgm:pt>
    <dgm:pt modelId="{E5DB3D95-B3EA-4AB0-96E4-F2E4E892C10D}" type="parTrans" cxnId="{A2D1C4C7-C780-488B-BF37-0F69F1A52110}">
      <dgm:prSet/>
      <dgm:spPr/>
      <dgm:t>
        <a:bodyPr/>
        <a:lstStyle/>
        <a:p>
          <a:endParaRPr lang="en-US"/>
        </a:p>
      </dgm:t>
    </dgm:pt>
    <dgm:pt modelId="{F5FDF3A1-B31E-41AD-9B24-2B613DB8EC16}" type="sibTrans" cxnId="{A2D1C4C7-C780-488B-BF37-0F69F1A52110}">
      <dgm:prSet/>
      <dgm:spPr/>
      <dgm:t>
        <a:bodyPr/>
        <a:lstStyle/>
        <a:p>
          <a:endParaRPr lang="en-US"/>
        </a:p>
      </dgm:t>
    </dgm:pt>
    <dgm:pt modelId="{F5FFDBB2-A1AF-4BD1-802A-AF588175A8CC}">
      <dgm:prSet/>
      <dgm:spPr/>
      <dgm:t>
        <a:bodyPr/>
        <a:lstStyle/>
        <a:p>
          <a:r>
            <a:rPr lang="en-US"/>
            <a:t>Lima Memorial</a:t>
          </a:r>
        </a:p>
      </dgm:t>
    </dgm:pt>
    <dgm:pt modelId="{580368D1-0ADF-4D5D-AC58-9024BF026DFC}" type="parTrans" cxnId="{AD7AB284-0145-4CA3-AB03-3667FAD5496B}">
      <dgm:prSet/>
      <dgm:spPr/>
      <dgm:t>
        <a:bodyPr/>
        <a:lstStyle/>
        <a:p>
          <a:endParaRPr lang="en-US"/>
        </a:p>
      </dgm:t>
    </dgm:pt>
    <dgm:pt modelId="{DA23035B-6C55-4F8D-A60F-9E94E5283821}" type="sibTrans" cxnId="{AD7AB284-0145-4CA3-AB03-3667FAD5496B}">
      <dgm:prSet/>
      <dgm:spPr/>
      <dgm:t>
        <a:bodyPr/>
        <a:lstStyle/>
        <a:p>
          <a:endParaRPr lang="en-US"/>
        </a:p>
      </dgm:t>
    </dgm:pt>
    <dgm:pt modelId="{31482F2A-9E26-48B6-BE06-ADAC6A23A0B1}">
      <dgm:prSet/>
      <dgm:spPr/>
      <dgm:t>
        <a:bodyPr/>
        <a:lstStyle/>
        <a:p>
          <a:r>
            <a:rPr lang="en-US"/>
            <a:t>Transport Services</a:t>
          </a:r>
        </a:p>
      </dgm:t>
    </dgm:pt>
    <dgm:pt modelId="{018E8FB4-E54D-436C-A0D1-95EF384F26A8}" type="parTrans" cxnId="{FBABC061-A9C4-4655-A168-548B934DDB21}">
      <dgm:prSet/>
      <dgm:spPr/>
      <dgm:t>
        <a:bodyPr/>
        <a:lstStyle/>
        <a:p>
          <a:endParaRPr lang="en-US"/>
        </a:p>
      </dgm:t>
    </dgm:pt>
    <dgm:pt modelId="{514BA985-E577-4E21-A6C9-81C74E7F4F26}" type="sibTrans" cxnId="{FBABC061-A9C4-4655-A168-548B934DDB21}">
      <dgm:prSet/>
      <dgm:spPr/>
      <dgm:t>
        <a:bodyPr/>
        <a:lstStyle/>
        <a:p>
          <a:endParaRPr lang="en-US"/>
        </a:p>
      </dgm:t>
    </dgm:pt>
    <dgm:pt modelId="{7BBBB3C3-6204-4485-B079-C51B80804187}">
      <dgm:prSet/>
      <dgm:spPr/>
      <dgm:t>
        <a:bodyPr/>
        <a:lstStyle/>
        <a:p>
          <a:r>
            <a:rPr lang="en-US"/>
            <a:t>Hospice &amp; Palliative Care – agency of patient choice</a:t>
          </a:r>
        </a:p>
      </dgm:t>
    </dgm:pt>
    <dgm:pt modelId="{F4481860-D1EE-4FC6-A9F5-FFF26A18AA1D}" type="parTrans" cxnId="{B4B00A51-043B-487D-A05A-766A318F08B3}">
      <dgm:prSet/>
      <dgm:spPr/>
      <dgm:t>
        <a:bodyPr/>
        <a:lstStyle/>
        <a:p>
          <a:endParaRPr lang="en-US"/>
        </a:p>
      </dgm:t>
    </dgm:pt>
    <dgm:pt modelId="{727980F7-F5E5-419A-A69F-E5447510A0CF}" type="sibTrans" cxnId="{B4B00A51-043B-487D-A05A-766A318F08B3}">
      <dgm:prSet/>
      <dgm:spPr/>
      <dgm:t>
        <a:bodyPr/>
        <a:lstStyle/>
        <a:p>
          <a:endParaRPr lang="en-US"/>
        </a:p>
      </dgm:t>
    </dgm:pt>
    <dgm:pt modelId="{5B0827B9-DDD9-43A5-B4F6-0922F6021DEB}">
      <dgm:prSet/>
      <dgm:spPr/>
      <dgm:t>
        <a:bodyPr/>
        <a:lstStyle/>
        <a:p>
          <a:r>
            <a:rPr lang="en-US"/>
            <a:t>Bon Secours Mercy Health Advance Care Planning Team</a:t>
          </a:r>
        </a:p>
      </dgm:t>
    </dgm:pt>
    <dgm:pt modelId="{B63E2BA9-EC12-460E-8BF7-58E24420A82D}" type="parTrans" cxnId="{A7F8B6F1-7B5D-499B-ACD2-0F87BD414E1F}">
      <dgm:prSet/>
      <dgm:spPr/>
      <dgm:t>
        <a:bodyPr/>
        <a:lstStyle/>
        <a:p>
          <a:endParaRPr lang="en-US"/>
        </a:p>
      </dgm:t>
    </dgm:pt>
    <dgm:pt modelId="{907B0682-6E1C-426E-AADC-669BA4BB03C4}" type="sibTrans" cxnId="{A7F8B6F1-7B5D-499B-ACD2-0F87BD414E1F}">
      <dgm:prSet/>
      <dgm:spPr/>
      <dgm:t>
        <a:bodyPr/>
        <a:lstStyle/>
        <a:p>
          <a:endParaRPr lang="en-US"/>
        </a:p>
      </dgm:t>
    </dgm:pt>
    <dgm:pt modelId="{8EB64A27-A763-478F-96ED-1D8F04D36F4C}" type="pres">
      <dgm:prSet presAssocID="{9FEAF987-E3DC-4FE3-AB78-17FA4488ABFF}" presName="diagram" presStyleCnt="0">
        <dgm:presLayoutVars>
          <dgm:dir/>
          <dgm:resizeHandles val="exact"/>
        </dgm:presLayoutVars>
      </dgm:prSet>
      <dgm:spPr/>
    </dgm:pt>
    <dgm:pt modelId="{5FE0BA43-0FE9-4ADE-82EF-32C7F6C463CB}" type="pres">
      <dgm:prSet presAssocID="{6A2DC740-8BFE-4FE2-AFD4-9EF6DF2800E8}" presName="node" presStyleLbl="node1" presStyleIdx="0" presStyleCnt="6">
        <dgm:presLayoutVars>
          <dgm:bulletEnabled val="1"/>
        </dgm:presLayoutVars>
      </dgm:prSet>
      <dgm:spPr/>
    </dgm:pt>
    <dgm:pt modelId="{18063B71-6ACF-4C17-A240-BA7A3092ABC5}" type="pres">
      <dgm:prSet presAssocID="{89C30784-AAED-45C0-8FE3-881BB9BAB261}" presName="sibTrans" presStyleCnt="0"/>
      <dgm:spPr/>
    </dgm:pt>
    <dgm:pt modelId="{791D4191-5136-4B8B-BB8F-06A7B770E499}" type="pres">
      <dgm:prSet presAssocID="{2779E554-D031-41F5-889B-61EDC60016AF}" presName="node" presStyleLbl="node1" presStyleIdx="1" presStyleCnt="6">
        <dgm:presLayoutVars>
          <dgm:bulletEnabled val="1"/>
        </dgm:presLayoutVars>
      </dgm:prSet>
      <dgm:spPr/>
    </dgm:pt>
    <dgm:pt modelId="{385FF081-BE1D-4F59-97C0-4CBD78F0A9C4}" type="pres">
      <dgm:prSet presAssocID="{F5FDF3A1-B31E-41AD-9B24-2B613DB8EC16}" presName="sibTrans" presStyleCnt="0"/>
      <dgm:spPr/>
    </dgm:pt>
    <dgm:pt modelId="{5E1B567F-4304-4F13-84AB-4B72DE55F074}" type="pres">
      <dgm:prSet presAssocID="{F5FFDBB2-A1AF-4BD1-802A-AF588175A8CC}" presName="node" presStyleLbl="node1" presStyleIdx="2" presStyleCnt="6">
        <dgm:presLayoutVars>
          <dgm:bulletEnabled val="1"/>
        </dgm:presLayoutVars>
      </dgm:prSet>
      <dgm:spPr/>
    </dgm:pt>
    <dgm:pt modelId="{641643E9-B766-455E-A2AA-04D7CED58976}" type="pres">
      <dgm:prSet presAssocID="{DA23035B-6C55-4F8D-A60F-9E94E5283821}" presName="sibTrans" presStyleCnt="0"/>
      <dgm:spPr/>
    </dgm:pt>
    <dgm:pt modelId="{2CD05834-BA4A-4F47-8BC5-E7D33A25C156}" type="pres">
      <dgm:prSet presAssocID="{31482F2A-9E26-48B6-BE06-ADAC6A23A0B1}" presName="node" presStyleLbl="node1" presStyleIdx="3" presStyleCnt="6">
        <dgm:presLayoutVars>
          <dgm:bulletEnabled val="1"/>
        </dgm:presLayoutVars>
      </dgm:prSet>
      <dgm:spPr/>
    </dgm:pt>
    <dgm:pt modelId="{AB5D49DA-9FD8-41DE-BB20-FFE918BC46C4}" type="pres">
      <dgm:prSet presAssocID="{514BA985-E577-4E21-A6C9-81C74E7F4F26}" presName="sibTrans" presStyleCnt="0"/>
      <dgm:spPr/>
    </dgm:pt>
    <dgm:pt modelId="{E98A447E-E8D1-41A0-BB43-B450437D1F18}" type="pres">
      <dgm:prSet presAssocID="{7BBBB3C3-6204-4485-B079-C51B80804187}" presName="node" presStyleLbl="node1" presStyleIdx="4" presStyleCnt="6">
        <dgm:presLayoutVars>
          <dgm:bulletEnabled val="1"/>
        </dgm:presLayoutVars>
      </dgm:prSet>
      <dgm:spPr/>
    </dgm:pt>
    <dgm:pt modelId="{13204AC8-2EC3-4A53-974E-1B16F23E82A7}" type="pres">
      <dgm:prSet presAssocID="{727980F7-F5E5-419A-A69F-E5447510A0CF}" presName="sibTrans" presStyleCnt="0"/>
      <dgm:spPr/>
    </dgm:pt>
    <dgm:pt modelId="{F87EEF5C-2A89-4DC6-B1F7-6BA6FA8BAB08}" type="pres">
      <dgm:prSet presAssocID="{5B0827B9-DDD9-43A5-B4F6-0922F6021DEB}" presName="node" presStyleLbl="node1" presStyleIdx="5" presStyleCnt="6">
        <dgm:presLayoutVars>
          <dgm:bulletEnabled val="1"/>
        </dgm:presLayoutVars>
      </dgm:prSet>
      <dgm:spPr/>
    </dgm:pt>
  </dgm:ptLst>
  <dgm:cxnLst>
    <dgm:cxn modelId="{97E54405-3886-44E7-98FE-24A5793B4163}" type="presOf" srcId="{5B0827B9-DDD9-43A5-B4F6-0922F6021DEB}" destId="{F87EEF5C-2A89-4DC6-B1F7-6BA6FA8BAB08}" srcOrd="0" destOrd="0" presId="urn:microsoft.com/office/officeart/2005/8/layout/default"/>
    <dgm:cxn modelId="{6296F95C-909E-4AC5-B7F2-14277C012664}" type="presOf" srcId="{F5FFDBB2-A1AF-4BD1-802A-AF588175A8CC}" destId="{5E1B567F-4304-4F13-84AB-4B72DE55F074}" srcOrd="0" destOrd="0" presId="urn:microsoft.com/office/officeart/2005/8/layout/default"/>
    <dgm:cxn modelId="{FBABC061-A9C4-4655-A168-548B934DDB21}" srcId="{9FEAF987-E3DC-4FE3-AB78-17FA4488ABFF}" destId="{31482F2A-9E26-48B6-BE06-ADAC6A23A0B1}" srcOrd="3" destOrd="0" parTransId="{018E8FB4-E54D-436C-A0D1-95EF384F26A8}" sibTransId="{514BA985-E577-4E21-A6C9-81C74E7F4F26}"/>
    <dgm:cxn modelId="{8FF74867-64A5-4824-BBB2-34525A1F1A49}" type="presOf" srcId="{6A2DC740-8BFE-4FE2-AFD4-9EF6DF2800E8}" destId="{5FE0BA43-0FE9-4ADE-82EF-32C7F6C463CB}" srcOrd="0" destOrd="0" presId="urn:microsoft.com/office/officeart/2005/8/layout/default"/>
    <dgm:cxn modelId="{B4B00A51-043B-487D-A05A-766A318F08B3}" srcId="{9FEAF987-E3DC-4FE3-AB78-17FA4488ABFF}" destId="{7BBBB3C3-6204-4485-B079-C51B80804187}" srcOrd="4" destOrd="0" parTransId="{F4481860-D1EE-4FC6-A9F5-FFF26A18AA1D}" sibTransId="{727980F7-F5E5-419A-A69F-E5447510A0CF}"/>
    <dgm:cxn modelId="{AD7AB284-0145-4CA3-AB03-3667FAD5496B}" srcId="{9FEAF987-E3DC-4FE3-AB78-17FA4488ABFF}" destId="{F5FFDBB2-A1AF-4BD1-802A-AF588175A8CC}" srcOrd="2" destOrd="0" parTransId="{580368D1-0ADF-4D5D-AC58-9024BF026DFC}" sibTransId="{DA23035B-6C55-4F8D-A60F-9E94E5283821}"/>
    <dgm:cxn modelId="{84A08E8C-7B82-4EF7-85ED-57ED92C32030}" type="presOf" srcId="{9FEAF987-E3DC-4FE3-AB78-17FA4488ABFF}" destId="{8EB64A27-A763-478F-96ED-1D8F04D36F4C}" srcOrd="0" destOrd="0" presId="urn:microsoft.com/office/officeart/2005/8/layout/default"/>
    <dgm:cxn modelId="{6FB5ACBE-F985-460F-8CE8-14F6607D11CC}" srcId="{9FEAF987-E3DC-4FE3-AB78-17FA4488ABFF}" destId="{6A2DC740-8BFE-4FE2-AFD4-9EF6DF2800E8}" srcOrd="0" destOrd="0" parTransId="{93F4CB43-5F3C-4ABB-8E66-805BE2EDBD3F}" sibTransId="{89C30784-AAED-45C0-8FE3-881BB9BAB261}"/>
    <dgm:cxn modelId="{A2D1C4C7-C780-488B-BF37-0F69F1A52110}" srcId="{9FEAF987-E3DC-4FE3-AB78-17FA4488ABFF}" destId="{2779E554-D031-41F5-889B-61EDC60016AF}" srcOrd="1" destOrd="0" parTransId="{E5DB3D95-B3EA-4AB0-96E4-F2E4E892C10D}" sibTransId="{F5FDF3A1-B31E-41AD-9B24-2B613DB8EC16}"/>
    <dgm:cxn modelId="{0DCAD9D1-AF51-4B29-AA8D-8629B3D801FC}" type="presOf" srcId="{7BBBB3C3-6204-4485-B079-C51B80804187}" destId="{E98A447E-E8D1-41A0-BB43-B450437D1F18}" srcOrd="0" destOrd="0" presId="urn:microsoft.com/office/officeart/2005/8/layout/default"/>
    <dgm:cxn modelId="{0D02C4D8-CAA0-4A25-98FA-5DD8F02AA616}" type="presOf" srcId="{31482F2A-9E26-48B6-BE06-ADAC6A23A0B1}" destId="{2CD05834-BA4A-4F47-8BC5-E7D33A25C156}" srcOrd="0" destOrd="0" presId="urn:microsoft.com/office/officeart/2005/8/layout/default"/>
    <dgm:cxn modelId="{636512E6-CD65-4FEC-9370-2B7CE4964B83}" type="presOf" srcId="{2779E554-D031-41F5-889B-61EDC60016AF}" destId="{791D4191-5136-4B8B-BB8F-06A7B770E499}" srcOrd="0" destOrd="0" presId="urn:microsoft.com/office/officeart/2005/8/layout/default"/>
    <dgm:cxn modelId="{A7F8B6F1-7B5D-499B-ACD2-0F87BD414E1F}" srcId="{9FEAF987-E3DC-4FE3-AB78-17FA4488ABFF}" destId="{5B0827B9-DDD9-43A5-B4F6-0922F6021DEB}" srcOrd="5" destOrd="0" parTransId="{B63E2BA9-EC12-460E-8BF7-58E24420A82D}" sibTransId="{907B0682-6E1C-426E-AADC-669BA4BB03C4}"/>
    <dgm:cxn modelId="{970C0063-8E89-48EA-A315-E9A080C2D700}" type="presParOf" srcId="{8EB64A27-A763-478F-96ED-1D8F04D36F4C}" destId="{5FE0BA43-0FE9-4ADE-82EF-32C7F6C463CB}" srcOrd="0" destOrd="0" presId="urn:microsoft.com/office/officeart/2005/8/layout/default"/>
    <dgm:cxn modelId="{5BE9BCBA-910D-48D9-BEAC-E0A66C81D81C}" type="presParOf" srcId="{8EB64A27-A763-478F-96ED-1D8F04D36F4C}" destId="{18063B71-6ACF-4C17-A240-BA7A3092ABC5}" srcOrd="1" destOrd="0" presId="urn:microsoft.com/office/officeart/2005/8/layout/default"/>
    <dgm:cxn modelId="{26830448-B168-41C8-95CB-8B07AEEC8BC6}" type="presParOf" srcId="{8EB64A27-A763-478F-96ED-1D8F04D36F4C}" destId="{791D4191-5136-4B8B-BB8F-06A7B770E499}" srcOrd="2" destOrd="0" presId="urn:microsoft.com/office/officeart/2005/8/layout/default"/>
    <dgm:cxn modelId="{075B7DD0-036F-4C2D-A027-1824A0BCD0CD}" type="presParOf" srcId="{8EB64A27-A763-478F-96ED-1D8F04D36F4C}" destId="{385FF081-BE1D-4F59-97C0-4CBD78F0A9C4}" srcOrd="3" destOrd="0" presId="urn:microsoft.com/office/officeart/2005/8/layout/default"/>
    <dgm:cxn modelId="{561675BC-E2CB-4698-8DA5-554D47956220}" type="presParOf" srcId="{8EB64A27-A763-478F-96ED-1D8F04D36F4C}" destId="{5E1B567F-4304-4F13-84AB-4B72DE55F074}" srcOrd="4" destOrd="0" presId="urn:microsoft.com/office/officeart/2005/8/layout/default"/>
    <dgm:cxn modelId="{013065B5-0D86-43F5-BEAD-226666F88CFC}" type="presParOf" srcId="{8EB64A27-A763-478F-96ED-1D8F04D36F4C}" destId="{641643E9-B766-455E-A2AA-04D7CED58976}" srcOrd="5" destOrd="0" presId="urn:microsoft.com/office/officeart/2005/8/layout/default"/>
    <dgm:cxn modelId="{28574EAF-C179-4576-9010-B6B2D95D0FC9}" type="presParOf" srcId="{8EB64A27-A763-478F-96ED-1D8F04D36F4C}" destId="{2CD05834-BA4A-4F47-8BC5-E7D33A25C156}" srcOrd="6" destOrd="0" presId="urn:microsoft.com/office/officeart/2005/8/layout/default"/>
    <dgm:cxn modelId="{5142E783-5655-4C70-9916-A0F62F75BBB4}" type="presParOf" srcId="{8EB64A27-A763-478F-96ED-1D8F04D36F4C}" destId="{AB5D49DA-9FD8-41DE-BB20-FFE918BC46C4}" srcOrd="7" destOrd="0" presId="urn:microsoft.com/office/officeart/2005/8/layout/default"/>
    <dgm:cxn modelId="{C5463608-90D3-40E9-B7CD-52BA953E1F8E}" type="presParOf" srcId="{8EB64A27-A763-478F-96ED-1D8F04D36F4C}" destId="{E98A447E-E8D1-41A0-BB43-B450437D1F18}" srcOrd="8" destOrd="0" presId="urn:microsoft.com/office/officeart/2005/8/layout/default"/>
    <dgm:cxn modelId="{623D9B79-5899-4407-B8E9-901BF64AD040}" type="presParOf" srcId="{8EB64A27-A763-478F-96ED-1D8F04D36F4C}" destId="{13204AC8-2EC3-4A53-974E-1B16F23E82A7}" srcOrd="9" destOrd="0" presId="urn:microsoft.com/office/officeart/2005/8/layout/default"/>
    <dgm:cxn modelId="{257006E5-923D-48F6-ACE0-C551C3CB216E}" type="presParOf" srcId="{8EB64A27-A763-478F-96ED-1D8F04D36F4C}" destId="{F87EEF5C-2A89-4DC6-B1F7-6BA6FA8BAB0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11D797-0747-4DF8-B1E6-A36E1811485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BB41279-EB30-4D5C-B086-CB1DE663E43E}">
      <dgm:prSet/>
      <dgm:spPr/>
      <dgm:t>
        <a:bodyPr/>
        <a:lstStyle/>
        <a:p>
          <a:r>
            <a:rPr lang="en-US" dirty="0"/>
            <a:t>Identify residents who might be appropriate the ACP process/POLST</a:t>
          </a:r>
        </a:p>
      </dgm:t>
    </dgm:pt>
    <dgm:pt modelId="{873BBBC2-D8D6-4A0C-8B6A-E46668E9CF53}" type="parTrans" cxnId="{B3E53A89-3835-455A-A127-11963F30FC66}">
      <dgm:prSet/>
      <dgm:spPr/>
      <dgm:t>
        <a:bodyPr/>
        <a:lstStyle/>
        <a:p>
          <a:endParaRPr lang="en-US"/>
        </a:p>
      </dgm:t>
    </dgm:pt>
    <dgm:pt modelId="{01AC6DCE-1239-4418-BC97-FA9BE0234916}" type="sibTrans" cxnId="{B3E53A89-3835-455A-A127-11963F30FC66}">
      <dgm:prSet/>
      <dgm:spPr/>
      <dgm:t>
        <a:bodyPr/>
        <a:lstStyle/>
        <a:p>
          <a:endParaRPr lang="en-US"/>
        </a:p>
      </dgm:t>
    </dgm:pt>
    <dgm:pt modelId="{D11692F9-909E-43ED-A6D6-02670A7FDFFC}">
      <dgm:prSet/>
      <dgm:spPr/>
      <dgm:t>
        <a:bodyPr/>
        <a:lstStyle/>
        <a:p>
          <a:r>
            <a:rPr lang="en-US" dirty="0"/>
            <a:t>Notify the ACP Coordinator/Facilitator</a:t>
          </a:r>
        </a:p>
      </dgm:t>
    </dgm:pt>
    <dgm:pt modelId="{C893F3F3-2DA8-4963-8091-41A5095BDA9D}" type="parTrans" cxnId="{BE18F7F4-42F7-477C-9C89-071BF1945371}">
      <dgm:prSet/>
      <dgm:spPr/>
      <dgm:t>
        <a:bodyPr/>
        <a:lstStyle/>
        <a:p>
          <a:endParaRPr lang="en-US"/>
        </a:p>
      </dgm:t>
    </dgm:pt>
    <dgm:pt modelId="{355E509D-DA30-4AEF-B4F9-61DB902CBA94}" type="sibTrans" cxnId="{BE18F7F4-42F7-477C-9C89-071BF1945371}">
      <dgm:prSet/>
      <dgm:spPr/>
      <dgm:t>
        <a:bodyPr/>
        <a:lstStyle/>
        <a:p>
          <a:endParaRPr lang="en-US"/>
        </a:p>
      </dgm:t>
    </dgm:pt>
    <dgm:pt modelId="{5D052C23-9BA3-4788-900E-4F7EEF57176A}">
      <dgm:prSet/>
      <dgm:spPr/>
      <dgm:t>
        <a:bodyPr/>
        <a:lstStyle/>
        <a:p>
          <a:r>
            <a:rPr lang="en-US" dirty="0"/>
            <a:t>Physician or ACP facilitator completes docs/POLST</a:t>
          </a:r>
        </a:p>
      </dgm:t>
    </dgm:pt>
    <dgm:pt modelId="{30295B46-6ECD-417F-BCB5-40BB564D05ED}" type="parTrans" cxnId="{21D6AE88-2E3C-4BA1-99CC-05019D7E0511}">
      <dgm:prSet/>
      <dgm:spPr/>
      <dgm:t>
        <a:bodyPr/>
        <a:lstStyle/>
        <a:p>
          <a:endParaRPr lang="en-US"/>
        </a:p>
      </dgm:t>
    </dgm:pt>
    <dgm:pt modelId="{D82B1A10-F950-4CC3-B1C8-CF3C3CF26E42}" type="sibTrans" cxnId="{21D6AE88-2E3C-4BA1-99CC-05019D7E0511}">
      <dgm:prSet/>
      <dgm:spPr/>
      <dgm:t>
        <a:bodyPr/>
        <a:lstStyle/>
        <a:p>
          <a:endParaRPr lang="en-US"/>
        </a:p>
      </dgm:t>
    </dgm:pt>
    <dgm:pt modelId="{0EB58B89-8239-49A2-8D11-A4E46250B9D2}">
      <dgm:prSet/>
      <dgm:spPr/>
      <dgm:t>
        <a:bodyPr/>
        <a:lstStyle/>
        <a:p>
          <a:r>
            <a:rPr lang="en-US" dirty="0"/>
            <a:t>Person completing ACP/POLST form (continued):</a:t>
          </a:r>
        </a:p>
      </dgm:t>
    </dgm:pt>
    <dgm:pt modelId="{C084A53E-24BE-4427-8CEB-D727DD7DB6E1}" type="parTrans" cxnId="{301B3AA5-0458-45E3-81D0-3CEF4A98D35F}">
      <dgm:prSet/>
      <dgm:spPr/>
      <dgm:t>
        <a:bodyPr/>
        <a:lstStyle/>
        <a:p>
          <a:endParaRPr lang="en-US"/>
        </a:p>
      </dgm:t>
    </dgm:pt>
    <dgm:pt modelId="{0E79FBA5-36DC-47E5-AA2E-62C5E1E2FEA9}" type="sibTrans" cxnId="{301B3AA5-0458-45E3-81D0-3CEF4A98D35F}">
      <dgm:prSet/>
      <dgm:spPr/>
      <dgm:t>
        <a:bodyPr/>
        <a:lstStyle/>
        <a:p>
          <a:endParaRPr lang="en-US"/>
        </a:p>
      </dgm:t>
    </dgm:pt>
    <dgm:pt modelId="{2A594ECA-32F0-4C76-B324-B38610541F44}">
      <dgm:prSet custT="1"/>
      <dgm:spPr/>
      <dgm:t>
        <a:bodyPr/>
        <a:lstStyle/>
        <a:p>
          <a:r>
            <a:rPr lang="en-US" sz="1400" dirty="0"/>
            <a:t>Place ACP sticker on the front of chart </a:t>
          </a:r>
        </a:p>
      </dgm:t>
    </dgm:pt>
    <dgm:pt modelId="{076A18CA-5491-45B6-84D5-D5116F792C11}" type="parTrans" cxnId="{011D8D26-FFED-49CB-A4F2-8D46857D5DDF}">
      <dgm:prSet/>
      <dgm:spPr/>
      <dgm:t>
        <a:bodyPr/>
        <a:lstStyle/>
        <a:p>
          <a:endParaRPr lang="en-US"/>
        </a:p>
      </dgm:t>
    </dgm:pt>
    <dgm:pt modelId="{7A05BD1D-0B9B-4A2D-85D4-DE9BA80DE226}" type="sibTrans" cxnId="{011D8D26-FFED-49CB-A4F2-8D46857D5DDF}">
      <dgm:prSet/>
      <dgm:spPr/>
      <dgm:t>
        <a:bodyPr/>
        <a:lstStyle/>
        <a:p>
          <a:endParaRPr lang="en-US"/>
        </a:p>
      </dgm:t>
    </dgm:pt>
    <dgm:pt modelId="{9F1DFD91-7947-4FA0-841E-5F7A4D885B39}">
      <dgm:prSet custT="1"/>
      <dgm:spPr/>
      <dgm:t>
        <a:bodyPr/>
        <a:lstStyle/>
        <a:p>
          <a:r>
            <a:rPr lang="en-US" sz="1400" dirty="0"/>
            <a:t>Notify ACP coordinator, charge nurse, and SW  that ACP/POLST has been signed</a:t>
          </a:r>
        </a:p>
      </dgm:t>
    </dgm:pt>
    <dgm:pt modelId="{A3FC8A58-10C7-4831-B872-AE12F412BE7F}" type="parTrans" cxnId="{787343A7-FBA3-4258-9FC2-2C1A9505BA14}">
      <dgm:prSet/>
      <dgm:spPr/>
      <dgm:t>
        <a:bodyPr/>
        <a:lstStyle/>
        <a:p>
          <a:endParaRPr lang="en-US"/>
        </a:p>
      </dgm:t>
    </dgm:pt>
    <dgm:pt modelId="{24E4F050-83B8-4FD0-88AA-1C038A2ABF67}" type="sibTrans" cxnId="{787343A7-FBA3-4258-9FC2-2C1A9505BA14}">
      <dgm:prSet/>
      <dgm:spPr/>
      <dgm:t>
        <a:bodyPr/>
        <a:lstStyle/>
        <a:p>
          <a:endParaRPr lang="en-US"/>
        </a:p>
      </dgm:t>
    </dgm:pt>
    <dgm:pt modelId="{E7060A3A-885B-486A-A610-E201E39466B2}">
      <dgm:prSet custT="1"/>
      <dgm:spPr/>
      <dgm:t>
        <a:bodyPr/>
        <a:lstStyle/>
        <a:p>
          <a:r>
            <a:rPr lang="en-US" sz="1400" dirty="0"/>
            <a:t>Review forms with resident/POA periodically (team meetings)  and prn (when condition changes)</a:t>
          </a:r>
        </a:p>
      </dgm:t>
    </dgm:pt>
    <dgm:pt modelId="{98FD9691-B138-4641-B55D-28A8F123A11D}" type="parTrans" cxnId="{32E99714-6FF7-4360-8F75-BDF8F6E3AF68}">
      <dgm:prSet/>
      <dgm:spPr/>
      <dgm:t>
        <a:bodyPr/>
        <a:lstStyle/>
        <a:p>
          <a:endParaRPr lang="en-US"/>
        </a:p>
      </dgm:t>
    </dgm:pt>
    <dgm:pt modelId="{2B62E56F-657A-47C8-AF10-CF6EDFF4FFDB}" type="sibTrans" cxnId="{32E99714-6FF7-4360-8F75-BDF8F6E3AF68}">
      <dgm:prSet/>
      <dgm:spPr/>
      <dgm:t>
        <a:bodyPr/>
        <a:lstStyle/>
        <a:p>
          <a:endParaRPr lang="en-US"/>
        </a:p>
      </dgm:t>
    </dgm:pt>
    <dgm:pt modelId="{82D629B5-8A71-4DC5-A222-ACE23609297A}">
      <dgm:prSet custT="1"/>
      <dgm:spPr/>
      <dgm:t>
        <a:bodyPr/>
        <a:lstStyle/>
        <a:p>
          <a:r>
            <a:rPr lang="en-US" sz="1400" dirty="0"/>
            <a:t>Current condition</a:t>
          </a:r>
        </a:p>
      </dgm:t>
    </dgm:pt>
    <dgm:pt modelId="{EC7FE9A9-FA36-40D3-85D5-B331DDE8D499}" type="parTrans" cxnId="{D463B3BB-0DFF-4E0C-85EA-3F57713C086F}">
      <dgm:prSet/>
      <dgm:spPr/>
      <dgm:t>
        <a:bodyPr/>
        <a:lstStyle/>
        <a:p>
          <a:endParaRPr lang="en-US"/>
        </a:p>
      </dgm:t>
    </dgm:pt>
    <dgm:pt modelId="{CB68648D-8651-4F09-BEB8-77443E35D25B}" type="sibTrans" cxnId="{D463B3BB-0DFF-4E0C-85EA-3F57713C086F}">
      <dgm:prSet/>
      <dgm:spPr/>
      <dgm:t>
        <a:bodyPr/>
        <a:lstStyle/>
        <a:p>
          <a:endParaRPr lang="en-US"/>
        </a:p>
      </dgm:t>
    </dgm:pt>
    <dgm:pt modelId="{EA760F51-1433-45A9-AE4F-0F7C3D96F517}">
      <dgm:prSet custT="1"/>
      <dgm:spPr/>
      <dgm:t>
        <a:bodyPr/>
        <a:lstStyle/>
        <a:p>
          <a:r>
            <a:rPr lang="en-US" sz="1400" dirty="0"/>
            <a:t>Resident admission</a:t>
          </a:r>
        </a:p>
      </dgm:t>
    </dgm:pt>
    <dgm:pt modelId="{2D727212-D1C5-4A85-94FA-FB90853764FD}" type="parTrans" cxnId="{B3EAB832-7286-4718-AA39-DC9AEE64DAC9}">
      <dgm:prSet/>
      <dgm:spPr/>
      <dgm:t>
        <a:bodyPr/>
        <a:lstStyle/>
        <a:p>
          <a:endParaRPr lang="en-US"/>
        </a:p>
      </dgm:t>
    </dgm:pt>
    <dgm:pt modelId="{B553EA15-7FBD-4E7A-9A71-386519EAD977}" type="sibTrans" cxnId="{B3EAB832-7286-4718-AA39-DC9AEE64DAC9}">
      <dgm:prSet/>
      <dgm:spPr/>
      <dgm:t>
        <a:bodyPr/>
        <a:lstStyle/>
        <a:p>
          <a:endParaRPr lang="en-US"/>
        </a:p>
      </dgm:t>
    </dgm:pt>
    <dgm:pt modelId="{E96DD2F4-9A72-4ED7-8F74-6FC5CCEB915C}">
      <dgm:prSet custT="1"/>
      <dgm:spPr/>
      <dgm:t>
        <a:bodyPr/>
        <a:lstStyle/>
        <a:p>
          <a:r>
            <a:rPr lang="en-US" sz="1400" dirty="0"/>
            <a:t>Reviews current docs/POLST form that came with admission</a:t>
          </a:r>
        </a:p>
      </dgm:t>
    </dgm:pt>
    <dgm:pt modelId="{3E9F923B-DB1B-4387-B8D4-351F6DCC3A14}" type="parTrans" cxnId="{55BB5AC6-D98E-414D-A8B1-8E6FE1875BE7}">
      <dgm:prSet/>
      <dgm:spPr/>
      <dgm:t>
        <a:bodyPr/>
        <a:lstStyle/>
        <a:p>
          <a:endParaRPr lang="en-US"/>
        </a:p>
      </dgm:t>
    </dgm:pt>
    <dgm:pt modelId="{5F7B8D10-60CD-45D5-BF10-13DC4D636B50}" type="sibTrans" cxnId="{55BB5AC6-D98E-414D-A8B1-8E6FE1875BE7}">
      <dgm:prSet/>
      <dgm:spPr/>
      <dgm:t>
        <a:bodyPr/>
        <a:lstStyle/>
        <a:p>
          <a:endParaRPr lang="en-US"/>
        </a:p>
      </dgm:t>
    </dgm:pt>
    <dgm:pt modelId="{80166140-6F58-4282-8713-65A2B7F299DB}">
      <dgm:prSet custT="1"/>
      <dgm:spPr/>
      <dgm:t>
        <a:bodyPr/>
        <a:lstStyle/>
        <a:p>
          <a:r>
            <a:rPr lang="en-US" sz="1400" dirty="0"/>
            <a:t>Resident/POA request</a:t>
          </a:r>
        </a:p>
      </dgm:t>
    </dgm:pt>
    <dgm:pt modelId="{1C6D2879-9C5B-4B92-B45D-3A6432A8197C}" type="parTrans" cxnId="{3A049077-B5A3-49FA-8050-D78C436C2522}">
      <dgm:prSet/>
      <dgm:spPr/>
      <dgm:t>
        <a:bodyPr/>
        <a:lstStyle/>
        <a:p>
          <a:endParaRPr lang="en-US"/>
        </a:p>
      </dgm:t>
    </dgm:pt>
    <dgm:pt modelId="{1A7B690E-F377-4CDD-8BF4-AC7452B8F432}" type="sibTrans" cxnId="{3A049077-B5A3-49FA-8050-D78C436C2522}">
      <dgm:prSet/>
      <dgm:spPr/>
      <dgm:t>
        <a:bodyPr/>
        <a:lstStyle/>
        <a:p>
          <a:endParaRPr lang="en-US"/>
        </a:p>
      </dgm:t>
    </dgm:pt>
    <dgm:pt modelId="{D60F1A2F-6DC1-4CEA-8F83-F97328D8508A}">
      <dgm:prSet custT="1"/>
      <dgm:spPr/>
      <dgm:t>
        <a:bodyPr/>
        <a:lstStyle/>
        <a:p>
          <a:r>
            <a:rPr lang="en-US" sz="1400" dirty="0"/>
            <a:t>Resident is admitted with ACP docs (need review)</a:t>
          </a:r>
        </a:p>
      </dgm:t>
    </dgm:pt>
    <dgm:pt modelId="{8FBFA1E2-EE54-424B-B814-8075FF6DCE28}" type="parTrans" cxnId="{D4DA167A-564B-468B-8353-75BFCF352B44}">
      <dgm:prSet/>
      <dgm:spPr/>
      <dgm:t>
        <a:bodyPr/>
        <a:lstStyle/>
        <a:p>
          <a:endParaRPr lang="en-US"/>
        </a:p>
      </dgm:t>
    </dgm:pt>
    <dgm:pt modelId="{41DFC1C1-F4F5-49CB-B131-F38D8440DCCC}" type="sibTrans" cxnId="{D4DA167A-564B-468B-8353-75BFCF352B44}">
      <dgm:prSet/>
      <dgm:spPr/>
      <dgm:t>
        <a:bodyPr/>
        <a:lstStyle/>
        <a:p>
          <a:endParaRPr lang="en-US"/>
        </a:p>
      </dgm:t>
    </dgm:pt>
    <dgm:pt modelId="{8E205A6E-CE1B-4568-8059-8CF8DB22B03D}">
      <dgm:prSet custT="1"/>
      <dgm:spPr/>
      <dgm:t>
        <a:bodyPr/>
        <a:lstStyle/>
        <a:p>
          <a:r>
            <a:rPr lang="en-US" sz="1400" dirty="0"/>
            <a:t>Admitted with current POLST form (need review)</a:t>
          </a:r>
        </a:p>
      </dgm:t>
    </dgm:pt>
    <dgm:pt modelId="{1888C63B-5E03-45BF-A97C-C66929E53E64}" type="parTrans" cxnId="{A4521B00-DAC1-4CCB-859A-210FF9616929}">
      <dgm:prSet/>
      <dgm:spPr/>
      <dgm:t>
        <a:bodyPr/>
        <a:lstStyle/>
        <a:p>
          <a:endParaRPr lang="en-US"/>
        </a:p>
      </dgm:t>
    </dgm:pt>
    <dgm:pt modelId="{19868422-DF43-40CF-99C1-5BF265F3655C}" type="sibTrans" cxnId="{A4521B00-DAC1-4CCB-859A-210FF9616929}">
      <dgm:prSet/>
      <dgm:spPr/>
      <dgm:t>
        <a:bodyPr/>
        <a:lstStyle/>
        <a:p>
          <a:endParaRPr lang="en-US"/>
        </a:p>
      </dgm:t>
    </dgm:pt>
    <dgm:pt modelId="{559EEBAA-8EB2-434F-8659-77A27B317B18}">
      <dgm:prSet custT="1"/>
      <dgm:spPr/>
      <dgm:t>
        <a:bodyPr/>
        <a:lstStyle/>
        <a:p>
          <a:r>
            <a:rPr lang="en-US" sz="1400" dirty="0"/>
            <a:t>Has ACP docs/POLST form</a:t>
          </a:r>
        </a:p>
      </dgm:t>
    </dgm:pt>
    <dgm:pt modelId="{E387DE4A-6015-437A-9B70-8EDB9CB63087}" type="parTrans" cxnId="{B10A724C-A7C5-42A7-9475-EE3BF09F5190}">
      <dgm:prSet/>
      <dgm:spPr/>
      <dgm:t>
        <a:bodyPr/>
        <a:lstStyle/>
        <a:p>
          <a:endParaRPr lang="en-US"/>
        </a:p>
      </dgm:t>
    </dgm:pt>
    <dgm:pt modelId="{991C8DF5-1175-453A-BCF3-EC73DEC57473}" type="sibTrans" cxnId="{B10A724C-A7C5-42A7-9475-EE3BF09F5190}">
      <dgm:prSet/>
      <dgm:spPr/>
      <dgm:t>
        <a:bodyPr/>
        <a:lstStyle/>
        <a:p>
          <a:endParaRPr lang="en-US"/>
        </a:p>
      </dgm:t>
    </dgm:pt>
    <dgm:pt modelId="{C6A09DB1-C8CF-4D1C-9470-D6C8E106CEB0}">
      <dgm:prSet custT="1"/>
      <dgm:spPr/>
      <dgm:t>
        <a:bodyPr/>
        <a:lstStyle/>
        <a:p>
          <a:r>
            <a:rPr lang="en-US" sz="1400" dirty="0"/>
            <a:t>Needs ACP docs/conversation/POLST completed</a:t>
          </a:r>
        </a:p>
      </dgm:t>
    </dgm:pt>
    <dgm:pt modelId="{6DFCCC74-F7ED-490B-B91A-0039710D2186}" type="parTrans" cxnId="{37D858EF-B2CF-4D45-AD54-ECFAE337AE62}">
      <dgm:prSet/>
      <dgm:spPr/>
      <dgm:t>
        <a:bodyPr/>
        <a:lstStyle/>
        <a:p>
          <a:endParaRPr lang="en-US"/>
        </a:p>
      </dgm:t>
    </dgm:pt>
    <dgm:pt modelId="{FBAD6F86-7033-4AEE-B0C9-536102237D40}" type="sibTrans" cxnId="{37D858EF-B2CF-4D45-AD54-ECFAE337AE62}">
      <dgm:prSet/>
      <dgm:spPr/>
      <dgm:t>
        <a:bodyPr/>
        <a:lstStyle/>
        <a:p>
          <a:endParaRPr lang="en-US"/>
        </a:p>
      </dgm:t>
    </dgm:pt>
    <dgm:pt modelId="{17747C4E-F1BB-4714-ABF8-C0348AC1E116}">
      <dgm:prSet custT="1"/>
      <dgm:spPr/>
      <dgm:t>
        <a:bodyPr/>
        <a:lstStyle/>
        <a:p>
          <a:r>
            <a:rPr lang="en-US" sz="1400" dirty="0"/>
            <a:t>If facilitator completes new forms</a:t>
          </a:r>
        </a:p>
      </dgm:t>
    </dgm:pt>
    <dgm:pt modelId="{BB8816EA-8C1E-4E56-97AA-9BC3709BB997}" type="parTrans" cxnId="{F831D23D-B53C-4F4B-8F7A-565ED3A9F67F}">
      <dgm:prSet/>
      <dgm:spPr/>
      <dgm:t>
        <a:bodyPr/>
        <a:lstStyle/>
        <a:p>
          <a:endParaRPr lang="en-US"/>
        </a:p>
      </dgm:t>
    </dgm:pt>
    <dgm:pt modelId="{1330E1FD-AB7D-49F7-A466-FADA1FDE6434}" type="sibTrans" cxnId="{F831D23D-B53C-4F4B-8F7A-565ED3A9F67F}">
      <dgm:prSet/>
      <dgm:spPr/>
      <dgm:t>
        <a:bodyPr/>
        <a:lstStyle/>
        <a:p>
          <a:endParaRPr lang="en-US"/>
        </a:p>
      </dgm:t>
    </dgm:pt>
    <dgm:pt modelId="{8450F450-F9F7-4F17-B0D5-F5AFE7405905}">
      <dgm:prSet custT="1"/>
      <dgm:spPr/>
      <dgm:t>
        <a:bodyPr/>
        <a:lstStyle/>
        <a:p>
          <a:r>
            <a:rPr lang="en-US" sz="1400" dirty="0"/>
            <a:t> Notifies physician to sign POLST form</a:t>
          </a:r>
        </a:p>
      </dgm:t>
    </dgm:pt>
    <dgm:pt modelId="{6C8ADC63-1473-419E-B5B9-C7D6699D8DA1}" type="parTrans" cxnId="{EA3E41B0-9823-4A97-B1BF-98A41BDD9769}">
      <dgm:prSet/>
      <dgm:spPr/>
      <dgm:t>
        <a:bodyPr/>
        <a:lstStyle/>
        <a:p>
          <a:endParaRPr lang="en-US"/>
        </a:p>
      </dgm:t>
    </dgm:pt>
    <dgm:pt modelId="{DDE10E81-671C-4E01-898E-AB1FBC046416}" type="sibTrans" cxnId="{EA3E41B0-9823-4A97-B1BF-98A41BDD9769}">
      <dgm:prSet/>
      <dgm:spPr/>
      <dgm:t>
        <a:bodyPr/>
        <a:lstStyle/>
        <a:p>
          <a:endParaRPr lang="en-US"/>
        </a:p>
      </dgm:t>
    </dgm:pt>
    <dgm:pt modelId="{929AE557-2D78-436A-8D51-24B101436651}">
      <dgm:prSet custT="1"/>
      <dgm:spPr/>
      <dgm:t>
        <a:bodyPr/>
        <a:lstStyle/>
        <a:p>
          <a:r>
            <a:rPr lang="en-US" sz="1400" dirty="0"/>
            <a:t>Notify what the orders are signed</a:t>
          </a:r>
        </a:p>
      </dgm:t>
    </dgm:pt>
    <dgm:pt modelId="{2F6B97C2-8580-467C-97D1-6A788ED0CC05}" type="parTrans" cxnId="{93BC3A74-1B4E-405E-ABE4-16839CFD6CFB}">
      <dgm:prSet/>
      <dgm:spPr/>
      <dgm:t>
        <a:bodyPr/>
        <a:lstStyle/>
        <a:p>
          <a:endParaRPr lang="en-US"/>
        </a:p>
      </dgm:t>
    </dgm:pt>
    <dgm:pt modelId="{9C9E8238-096A-46CB-885B-0B2A097EA760}" type="sibTrans" cxnId="{93BC3A74-1B4E-405E-ABE4-16839CFD6CFB}">
      <dgm:prSet/>
      <dgm:spPr/>
      <dgm:t>
        <a:bodyPr/>
        <a:lstStyle/>
        <a:p>
          <a:endParaRPr lang="en-US"/>
        </a:p>
      </dgm:t>
    </dgm:pt>
    <dgm:pt modelId="{8111CCC8-310D-4719-897A-F4565C2C4235}" type="pres">
      <dgm:prSet presAssocID="{A211D797-0747-4DF8-B1E6-A36E18114854}" presName="Name0" presStyleCnt="0">
        <dgm:presLayoutVars>
          <dgm:dir/>
          <dgm:animLvl val="lvl"/>
          <dgm:resizeHandles val="exact"/>
        </dgm:presLayoutVars>
      </dgm:prSet>
      <dgm:spPr/>
    </dgm:pt>
    <dgm:pt modelId="{65E59910-7669-4060-AF92-C868F0A0EE05}" type="pres">
      <dgm:prSet presAssocID="{3BB41279-EB30-4D5C-B086-CB1DE663E43E}" presName="linNode" presStyleCnt="0"/>
      <dgm:spPr/>
    </dgm:pt>
    <dgm:pt modelId="{0310E690-120B-4A1C-A99C-A6D580BBCA15}" type="pres">
      <dgm:prSet presAssocID="{3BB41279-EB30-4D5C-B086-CB1DE663E43E}" presName="parentText" presStyleLbl="node1" presStyleIdx="0" presStyleCnt="4">
        <dgm:presLayoutVars>
          <dgm:chMax val="1"/>
          <dgm:bulletEnabled val="1"/>
        </dgm:presLayoutVars>
      </dgm:prSet>
      <dgm:spPr/>
    </dgm:pt>
    <dgm:pt modelId="{A6A3C4DA-0162-4F57-88FB-2CC1E8411408}" type="pres">
      <dgm:prSet presAssocID="{3BB41279-EB30-4D5C-B086-CB1DE663E43E}" presName="descendantText" presStyleLbl="alignAccFollowNode1" presStyleIdx="0" presStyleCnt="4">
        <dgm:presLayoutVars>
          <dgm:bulletEnabled val="1"/>
        </dgm:presLayoutVars>
      </dgm:prSet>
      <dgm:spPr/>
    </dgm:pt>
    <dgm:pt modelId="{1574D9C6-0E66-4909-A18D-B16ED8F41312}" type="pres">
      <dgm:prSet presAssocID="{01AC6DCE-1239-4418-BC97-FA9BE0234916}" presName="sp" presStyleCnt="0"/>
      <dgm:spPr/>
    </dgm:pt>
    <dgm:pt modelId="{4B4262C1-C866-4E96-B7AA-51DCC13593B6}" type="pres">
      <dgm:prSet presAssocID="{D11692F9-909E-43ED-A6D6-02670A7FDFFC}" presName="linNode" presStyleCnt="0"/>
      <dgm:spPr/>
    </dgm:pt>
    <dgm:pt modelId="{6C5AF3F6-3408-4D86-B7BD-0EFCD9CAFAAD}" type="pres">
      <dgm:prSet presAssocID="{D11692F9-909E-43ED-A6D6-02670A7FDFFC}" presName="parentText" presStyleLbl="node1" presStyleIdx="1" presStyleCnt="4">
        <dgm:presLayoutVars>
          <dgm:chMax val="1"/>
          <dgm:bulletEnabled val="1"/>
        </dgm:presLayoutVars>
      </dgm:prSet>
      <dgm:spPr/>
    </dgm:pt>
    <dgm:pt modelId="{863B87C9-7DA1-4DC8-B5FF-1ADDCB73AF4E}" type="pres">
      <dgm:prSet presAssocID="{D11692F9-909E-43ED-A6D6-02670A7FDFFC}" presName="descendantText" presStyleLbl="alignAccFollowNode1" presStyleIdx="1" presStyleCnt="4">
        <dgm:presLayoutVars>
          <dgm:bulletEnabled val="1"/>
        </dgm:presLayoutVars>
      </dgm:prSet>
      <dgm:spPr/>
    </dgm:pt>
    <dgm:pt modelId="{82D96C9E-BC15-4221-B513-0DF73DA75E48}" type="pres">
      <dgm:prSet presAssocID="{355E509D-DA30-4AEF-B4F9-61DB902CBA94}" presName="sp" presStyleCnt="0"/>
      <dgm:spPr/>
    </dgm:pt>
    <dgm:pt modelId="{05F83A6A-77DE-411B-94EF-D993A4E08558}" type="pres">
      <dgm:prSet presAssocID="{5D052C23-9BA3-4788-900E-4F7EEF57176A}" presName="linNode" presStyleCnt="0"/>
      <dgm:spPr/>
    </dgm:pt>
    <dgm:pt modelId="{845B8E72-EB87-40CB-9624-6E913ABBFCDD}" type="pres">
      <dgm:prSet presAssocID="{5D052C23-9BA3-4788-900E-4F7EEF57176A}" presName="parentText" presStyleLbl="node1" presStyleIdx="2" presStyleCnt="4">
        <dgm:presLayoutVars>
          <dgm:chMax val="1"/>
          <dgm:bulletEnabled val="1"/>
        </dgm:presLayoutVars>
      </dgm:prSet>
      <dgm:spPr/>
    </dgm:pt>
    <dgm:pt modelId="{0A12E32D-7843-4EAC-802D-64BCDFE76741}" type="pres">
      <dgm:prSet presAssocID="{5D052C23-9BA3-4788-900E-4F7EEF57176A}" presName="descendantText" presStyleLbl="alignAccFollowNode1" presStyleIdx="2" presStyleCnt="4">
        <dgm:presLayoutVars>
          <dgm:bulletEnabled val="1"/>
        </dgm:presLayoutVars>
      </dgm:prSet>
      <dgm:spPr/>
    </dgm:pt>
    <dgm:pt modelId="{A4D9EF4B-968D-46B0-ACBF-7F84BDDF8CCC}" type="pres">
      <dgm:prSet presAssocID="{D82B1A10-F950-4CC3-B1C8-CF3C3CF26E42}" presName="sp" presStyleCnt="0"/>
      <dgm:spPr/>
    </dgm:pt>
    <dgm:pt modelId="{29C2E21B-EE04-4539-811F-DE90A6CC3293}" type="pres">
      <dgm:prSet presAssocID="{0EB58B89-8239-49A2-8D11-A4E46250B9D2}" presName="linNode" presStyleCnt="0"/>
      <dgm:spPr/>
    </dgm:pt>
    <dgm:pt modelId="{22C8BCFA-606E-48DA-A582-5D32F9A0459A}" type="pres">
      <dgm:prSet presAssocID="{0EB58B89-8239-49A2-8D11-A4E46250B9D2}" presName="parentText" presStyleLbl="node1" presStyleIdx="3" presStyleCnt="4">
        <dgm:presLayoutVars>
          <dgm:chMax val="1"/>
          <dgm:bulletEnabled val="1"/>
        </dgm:presLayoutVars>
      </dgm:prSet>
      <dgm:spPr/>
    </dgm:pt>
    <dgm:pt modelId="{80F60746-A271-4D7B-A0BC-A9458D19D032}" type="pres">
      <dgm:prSet presAssocID="{0EB58B89-8239-49A2-8D11-A4E46250B9D2}" presName="descendantText" presStyleLbl="alignAccFollowNode1" presStyleIdx="3" presStyleCnt="4" custScaleY="166247">
        <dgm:presLayoutVars>
          <dgm:bulletEnabled val="1"/>
        </dgm:presLayoutVars>
      </dgm:prSet>
      <dgm:spPr/>
    </dgm:pt>
  </dgm:ptLst>
  <dgm:cxnLst>
    <dgm:cxn modelId="{A4521B00-DAC1-4CCB-859A-210FF9616929}" srcId="{3BB41279-EB30-4D5C-B086-CB1DE663E43E}" destId="{8E205A6E-CE1B-4568-8059-8CF8DB22B03D}" srcOrd="3" destOrd="0" parTransId="{1888C63B-5E03-45BF-A97C-C66929E53E64}" sibTransId="{19868422-DF43-40CF-99C1-5BF265F3655C}"/>
    <dgm:cxn modelId="{5B230505-8EBB-480F-AF0E-365049606B1B}" type="presOf" srcId="{559EEBAA-8EB2-434F-8659-77A27B317B18}" destId="{863B87C9-7DA1-4DC8-B5FF-1ADDCB73AF4E}" srcOrd="0" destOrd="1" presId="urn:microsoft.com/office/officeart/2005/8/layout/vList5"/>
    <dgm:cxn modelId="{B03EFD09-BDED-4FFD-81C5-AE45E03A3028}" type="presOf" srcId="{82D629B5-8A71-4DC5-A222-ACE23609297A}" destId="{A6A3C4DA-0162-4F57-88FB-2CC1E8411408}" srcOrd="0" destOrd="0" presId="urn:microsoft.com/office/officeart/2005/8/layout/vList5"/>
    <dgm:cxn modelId="{4BC93E11-21FA-44E5-8438-49FEA6E1571D}" type="presOf" srcId="{5D052C23-9BA3-4788-900E-4F7EEF57176A}" destId="{845B8E72-EB87-40CB-9624-6E913ABBFCDD}" srcOrd="0" destOrd="0" presId="urn:microsoft.com/office/officeart/2005/8/layout/vList5"/>
    <dgm:cxn modelId="{32E99714-6FF7-4360-8F75-BDF8F6E3AF68}" srcId="{0EB58B89-8239-49A2-8D11-A4E46250B9D2}" destId="{E7060A3A-885B-486A-A610-E201E39466B2}" srcOrd="3" destOrd="0" parTransId="{98FD9691-B138-4641-B55D-28A8F123A11D}" sibTransId="{2B62E56F-657A-47C8-AF10-CF6EDFF4FFDB}"/>
    <dgm:cxn modelId="{9CBE2F15-E0B4-43E6-8BF8-433D03D9BF07}" type="presOf" srcId="{0EB58B89-8239-49A2-8D11-A4E46250B9D2}" destId="{22C8BCFA-606E-48DA-A582-5D32F9A0459A}" srcOrd="0" destOrd="0" presId="urn:microsoft.com/office/officeart/2005/8/layout/vList5"/>
    <dgm:cxn modelId="{011D8D26-FFED-49CB-A4F2-8D46857D5DDF}" srcId="{0EB58B89-8239-49A2-8D11-A4E46250B9D2}" destId="{2A594ECA-32F0-4C76-B324-B38610541F44}" srcOrd="0" destOrd="0" parTransId="{076A18CA-5491-45B6-84D5-D5116F792C11}" sibTransId="{7A05BD1D-0B9B-4A2D-85D4-DE9BA80DE226}"/>
    <dgm:cxn modelId="{B3EAB832-7286-4718-AA39-DC9AEE64DAC9}" srcId="{D11692F9-909E-43ED-A6D6-02670A7FDFFC}" destId="{EA760F51-1433-45A9-AE4F-0F7C3D96F517}" srcOrd="0" destOrd="0" parTransId="{2D727212-D1C5-4A85-94FA-FB90853764FD}" sibTransId="{B553EA15-7FBD-4E7A-9A71-386519EAD977}"/>
    <dgm:cxn modelId="{F831D23D-B53C-4F4B-8F7A-565ED3A9F67F}" srcId="{5D052C23-9BA3-4788-900E-4F7EEF57176A}" destId="{17747C4E-F1BB-4714-ABF8-C0348AC1E116}" srcOrd="1" destOrd="0" parTransId="{BB8816EA-8C1E-4E56-97AA-9BC3709BB997}" sibTransId="{1330E1FD-AB7D-49F7-A466-FADA1FDE6434}"/>
    <dgm:cxn modelId="{C6EC9D41-5981-4431-8380-80D2BC7DC143}" type="presOf" srcId="{E96DD2F4-9A72-4ED7-8F74-6FC5CCEB915C}" destId="{0A12E32D-7843-4EAC-802D-64BCDFE76741}" srcOrd="0" destOrd="0" presId="urn:microsoft.com/office/officeart/2005/8/layout/vList5"/>
    <dgm:cxn modelId="{183C4142-7B8C-4208-9662-201F49E2522E}" type="presOf" srcId="{E7060A3A-885B-486A-A610-E201E39466B2}" destId="{80F60746-A271-4D7B-A0BC-A9458D19D032}" srcOrd="0" destOrd="3" presId="urn:microsoft.com/office/officeart/2005/8/layout/vList5"/>
    <dgm:cxn modelId="{3086304B-AFD4-481B-A7FA-E0DA995DA400}" type="presOf" srcId="{17747C4E-F1BB-4714-ABF8-C0348AC1E116}" destId="{0A12E32D-7843-4EAC-802D-64BCDFE76741}" srcOrd="0" destOrd="1" presId="urn:microsoft.com/office/officeart/2005/8/layout/vList5"/>
    <dgm:cxn modelId="{B10A724C-A7C5-42A7-9475-EE3BF09F5190}" srcId="{D11692F9-909E-43ED-A6D6-02670A7FDFFC}" destId="{559EEBAA-8EB2-434F-8659-77A27B317B18}" srcOrd="1" destOrd="0" parTransId="{E387DE4A-6015-437A-9B70-8EDB9CB63087}" sibTransId="{991C8DF5-1175-453A-BCF3-EC73DEC57473}"/>
    <dgm:cxn modelId="{565A2470-5090-495E-A1CE-91F1A6F5DDBE}" type="presOf" srcId="{80166140-6F58-4282-8713-65A2B7F299DB}" destId="{A6A3C4DA-0162-4F57-88FB-2CC1E8411408}" srcOrd="0" destOrd="1" presId="urn:microsoft.com/office/officeart/2005/8/layout/vList5"/>
    <dgm:cxn modelId="{93BC3A74-1B4E-405E-ABE4-16839CFD6CFB}" srcId="{0EB58B89-8239-49A2-8D11-A4E46250B9D2}" destId="{929AE557-2D78-436A-8D51-24B101436651}" srcOrd="2" destOrd="0" parTransId="{2F6B97C2-8580-467C-97D1-6A788ED0CC05}" sibTransId="{9C9E8238-096A-46CB-885B-0B2A097EA760}"/>
    <dgm:cxn modelId="{3A049077-B5A3-49FA-8050-D78C436C2522}" srcId="{3BB41279-EB30-4D5C-B086-CB1DE663E43E}" destId="{80166140-6F58-4282-8713-65A2B7F299DB}" srcOrd="1" destOrd="0" parTransId="{1C6D2879-9C5B-4B92-B45D-3A6432A8197C}" sibTransId="{1A7B690E-F377-4CDD-8BF4-AC7452B8F432}"/>
    <dgm:cxn modelId="{BC95D058-C69B-4BEB-8332-32428E2FA150}" type="presOf" srcId="{929AE557-2D78-436A-8D51-24B101436651}" destId="{80F60746-A271-4D7B-A0BC-A9458D19D032}" srcOrd="0" destOrd="2" presId="urn:microsoft.com/office/officeart/2005/8/layout/vList5"/>
    <dgm:cxn modelId="{D4DA167A-564B-468B-8353-75BFCF352B44}" srcId="{3BB41279-EB30-4D5C-B086-CB1DE663E43E}" destId="{D60F1A2F-6DC1-4CEA-8F83-F97328D8508A}" srcOrd="2" destOrd="0" parTransId="{8FBFA1E2-EE54-424B-B814-8075FF6DCE28}" sibTransId="{41DFC1C1-F4F5-49CB-B131-F38D8440DCCC}"/>
    <dgm:cxn modelId="{2BB3FD7A-0FD1-4506-B21E-727511E92629}" type="presOf" srcId="{EA760F51-1433-45A9-AE4F-0F7C3D96F517}" destId="{863B87C9-7DA1-4DC8-B5FF-1ADDCB73AF4E}" srcOrd="0" destOrd="0" presId="urn:microsoft.com/office/officeart/2005/8/layout/vList5"/>
    <dgm:cxn modelId="{D4AA217B-0116-4994-8FB8-2AA6D953B361}" type="presOf" srcId="{8450F450-F9F7-4F17-B0D5-F5AFE7405905}" destId="{0A12E32D-7843-4EAC-802D-64BCDFE76741}" srcOrd="0" destOrd="2" presId="urn:microsoft.com/office/officeart/2005/8/layout/vList5"/>
    <dgm:cxn modelId="{C0A2B07D-EEE4-4E4B-9C90-AB7B42B3402A}" type="presOf" srcId="{D11692F9-909E-43ED-A6D6-02670A7FDFFC}" destId="{6C5AF3F6-3408-4D86-B7BD-0EFCD9CAFAAD}" srcOrd="0" destOrd="0" presId="urn:microsoft.com/office/officeart/2005/8/layout/vList5"/>
    <dgm:cxn modelId="{21D6AE88-2E3C-4BA1-99CC-05019D7E0511}" srcId="{A211D797-0747-4DF8-B1E6-A36E18114854}" destId="{5D052C23-9BA3-4788-900E-4F7EEF57176A}" srcOrd="2" destOrd="0" parTransId="{30295B46-6ECD-417F-BCB5-40BB564D05ED}" sibTransId="{D82B1A10-F950-4CC3-B1C8-CF3C3CF26E42}"/>
    <dgm:cxn modelId="{B3E53A89-3835-455A-A127-11963F30FC66}" srcId="{A211D797-0747-4DF8-B1E6-A36E18114854}" destId="{3BB41279-EB30-4D5C-B086-CB1DE663E43E}" srcOrd="0" destOrd="0" parTransId="{873BBBC2-D8D6-4A0C-8B6A-E46668E9CF53}" sibTransId="{01AC6DCE-1239-4418-BC97-FA9BE0234916}"/>
    <dgm:cxn modelId="{D68D13A2-7AE4-468B-8EE3-5EE1CDA83E9F}" type="presOf" srcId="{3BB41279-EB30-4D5C-B086-CB1DE663E43E}" destId="{0310E690-120B-4A1C-A99C-A6D580BBCA15}" srcOrd="0" destOrd="0" presId="urn:microsoft.com/office/officeart/2005/8/layout/vList5"/>
    <dgm:cxn modelId="{301B3AA5-0458-45E3-81D0-3CEF4A98D35F}" srcId="{A211D797-0747-4DF8-B1E6-A36E18114854}" destId="{0EB58B89-8239-49A2-8D11-A4E46250B9D2}" srcOrd="3" destOrd="0" parTransId="{C084A53E-24BE-4427-8CEB-D727DD7DB6E1}" sibTransId="{0E79FBA5-36DC-47E5-AA2E-62C5E1E2FEA9}"/>
    <dgm:cxn modelId="{8BF192A5-AB74-4008-9A3D-8F4A9509384A}" type="presOf" srcId="{A211D797-0747-4DF8-B1E6-A36E18114854}" destId="{8111CCC8-310D-4719-897A-F4565C2C4235}" srcOrd="0" destOrd="0" presId="urn:microsoft.com/office/officeart/2005/8/layout/vList5"/>
    <dgm:cxn modelId="{949D07A6-D859-4279-93B6-F10DEF2437F1}" type="presOf" srcId="{9F1DFD91-7947-4FA0-841E-5F7A4D885B39}" destId="{80F60746-A271-4D7B-A0BC-A9458D19D032}" srcOrd="0" destOrd="1" presId="urn:microsoft.com/office/officeart/2005/8/layout/vList5"/>
    <dgm:cxn modelId="{787343A7-FBA3-4258-9FC2-2C1A9505BA14}" srcId="{0EB58B89-8239-49A2-8D11-A4E46250B9D2}" destId="{9F1DFD91-7947-4FA0-841E-5F7A4D885B39}" srcOrd="1" destOrd="0" parTransId="{A3FC8A58-10C7-4831-B872-AE12F412BE7F}" sibTransId="{24E4F050-83B8-4FD0-88AA-1C038A2ABF67}"/>
    <dgm:cxn modelId="{EA3E41B0-9823-4A97-B1BF-98A41BDD9769}" srcId="{5D052C23-9BA3-4788-900E-4F7EEF57176A}" destId="{8450F450-F9F7-4F17-B0D5-F5AFE7405905}" srcOrd="2" destOrd="0" parTransId="{6C8ADC63-1473-419E-B5B9-C7D6699D8DA1}" sibTransId="{DDE10E81-671C-4E01-898E-AB1FBC046416}"/>
    <dgm:cxn modelId="{675766B2-DF13-45C0-B3F0-169DFE60F7C8}" type="presOf" srcId="{C6A09DB1-C8CF-4D1C-9470-D6C8E106CEB0}" destId="{863B87C9-7DA1-4DC8-B5FF-1ADDCB73AF4E}" srcOrd="0" destOrd="2" presId="urn:microsoft.com/office/officeart/2005/8/layout/vList5"/>
    <dgm:cxn modelId="{F59610B7-9A93-40C7-8015-77DDE943AF07}" type="presOf" srcId="{2A594ECA-32F0-4C76-B324-B38610541F44}" destId="{80F60746-A271-4D7B-A0BC-A9458D19D032}" srcOrd="0" destOrd="0" presId="urn:microsoft.com/office/officeart/2005/8/layout/vList5"/>
    <dgm:cxn modelId="{D463B3BB-0DFF-4E0C-85EA-3F57713C086F}" srcId="{3BB41279-EB30-4D5C-B086-CB1DE663E43E}" destId="{82D629B5-8A71-4DC5-A222-ACE23609297A}" srcOrd="0" destOrd="0" parTransId="{EC7FE9A9-FA36-40D3-85D5-B331DDE8D499}" sibTransId="{CB68648D-8651-4F09-BEB8-77443E35D25B}"/>
    <dgm:cxn modelId="{55BB5AC6-D98E-414D-A8B1-8E6FE1875BE7}" srcId="{5D052C23-9BA3-4788-900E-4F7EEF57176A}" destId="{E96DD2F4-9A72-4ED7-8F74-6FC5CCEB915C}" srcOrd="0" destOrd="0" parTransId="{3E9F923B-DB1B-4387-B8D4-351F6DCC3A14}" sibTransId="{5F7B8D10-60CD-45D5-BF10-13DC4D636B50}"/>
    <dgm:cxn modelId="{37D858EF-B2CF-4D45-AD54-ECFAE337AE62}" srcId="{D11692F9-909E-43ED-A6D6-02670A7FDFFC}" destId="{C6A09DB1-C8CF-4D1C-9470-D6C8E106CEB0}" srcOrd="2" destOrd="0" parTransId="{6DFCCC74-F7ED-490B-B91A-0039710D2186}" sibTransId="{FBAD6F86-7033-4AEE-B0C9-536102237D40}"/>
    <dgm:cxn modelId="{2B77C9F4-9CCA-41BD-B3AE-10D880AF8F61}" type="presOf" srcId="{8E205A6E-CE1B-4568-8059-8CF8DB22B03D}" destId="{A6A3C4DA-0162-4F57-88FB-2CC1E8411408}" srcOrd="0" destOrd="3" presId="urn:microsoft.com/office/officeart/2005/8/layout/vList5"/>
    <dgm:cxn modelId="{BE18F7F4-42F7-477C-9C89-071BF1945371}" srcId="{A211D797-0747-4DF8-B1E6-A36E18114854}" destId="{D11692F9-909E-43ED-A6D6-02670A7FDFFC}" srcOrd="1" destOrd="0" parTransId="{C893F3F3-2DA8-4963-8091-41A5095BDA9D}" sibTransId="{355E509D-DA30-4AEF-B4F9-61DB902CBA94}"/>
    <dgm:cxn modelId="{B18DC7F7-9FC2-4243-8BED-2FBD18764CDE}" type="presOf" srcId="{D60F1A2F-6DC1-4CEA-8F83-F97328D8508A}" destId="{A6A3C4DA-0162-4F57-88FB-2CC1E8411408}" srcOrd="0" destOrd="2" presId="urn:microsoft.com/office/officeart/2005/8/layout/vList5"/>
    <dgm:cxn modelId="{906D25C2-829E-4F13-9D30-D09DF145DEB5}" type="presParOf" srcId="{8111CCC8-310D-4719-897A-F4565C2C4235}" destId="{65E59910-7669-4060-AF92-C868F0A0EE05}" srcOrd="0" destOrd="0" presId="urn:microsoft.com/office/officeart/2005/8/layout/vList5"/>
    <dgm:cxn modelId="{72819112-1082-4BAF-A546-2D2579F0D9CD}" type="presParOf" srcId="{65E59910-7669-4060-AF92-C868F0A0EE05}" destId="{0310E690-120B-4A1C-A99C-A6D580BBCA15}" srcOrd="0" destOrd="0" presId="urn:microsoft.com/office/officeart/2005/8/layout/vList5"/>
    <dgm:cxn modelId="{A30E82E2-96BA-4199-B59C-00F4B30DEED6}" type="presParOf" srcId="{65E59910-7669-4060-AF92-C868F0A0EE05}" destId="{A6A3C4DA-0162-4F57-88FB-2CC1E8411408}" srcOrd="1" destOrd="0" presId="urn:microsoft.com/office/officeart/2005/8/layout/vList5"/>
    <dgm:cxn modelId="{0A2C9396-A564-4EC0-A720-FE48BACBE2EB}" type="presParOf" srcId="{8111CCC8-310D-4719-897A-F4565C2C4235}" destId="{1574D9C6-0E66-4909-A18D-B16ED8F41312}" srcOrd="1" destOrd="0" presId="urn:microsoft.com/office/officeart/2005/8/layout/vList5"/>
    <dgm:cxn modelId="{AC11F043-5F71-42CE-ABDD-13978654BFB1}" type="presParOf" srcId="{8111CCC8-310D-4719-897A-F4565C2C4235}" destId="{4B4262C1-C866-4E96-B7AA-51DCC13593B6}" srcOrd="2" destOrd="0" presId="urn:microsoft.com/office/officeart/2005/8/layout/vList5"/>
    <dgm:cxn modelId="{ED99C883-2F24-4C18-BC22-95B51D756F17}" type="presParOf" srcId="{4B4262C1-C866-4E96-B7AA-51DCC13593B6}" destId="{6C5AF3F6-3408-4D86-B7BD-0EFCD9CAFAAD}" srcOrd="0" destOrd="0" presId="urn:microsoft.com/office/officeart/2005/8/layout/vList5"/>
    <dgm:cxn modelId="{DF91E805-975F-41C9-A940-5B6213D0B99A}" type="presParOf" srcId="{4B4262C1-C866-4E96-B7AA-51DCC13593B6}" destId="{863B87C9-7DA1-4DC8-B5FF-1ADDCB73AF4E}" srcOrd="1" destOrd="0" presId="urn:microsoft.com/office/officeart/2005/8/layout/vList5"/>
    <dgm:cxn modelId="{A941AB6A-D239-4693-AE9C-D99BF0CC0EB0}" type="presParOf" srcId="{8111CCC8-310D-4719-897A-F4565C2C4235}" destId="{82D96C9E-BC15-4221-B513-0DF73DA75E48}" srcOrd="3" destOrd="0" presId="urn:microsoft.com/office/officeart/2005/8/layout/vList5"/>
    <dgm:cxn modelId="{99C44279-10D5-460A-B76D-568875EE322C}" type="presParOf" srcId="{8111CCC8-310D-4719-897A-F4565C2C4235}" destId="{05F83A6A-77DE-411B-94EF-D993A4E08558}" srcOrd="4" destOrd="0" presId="urn:microsoft.com/office/officeart/2005/8/layout/vList5"/>
    <dgm:cxn modelId="{685A5C64-E104-483B-89BF-F5AE806109B1}" type="presParOf" srcId="{05F83A6A-77DE-411B-94EF-D993A4E08558}" destId="{845B8E72-EB87-40CB-9624-6E913ABBFCDD}" srcOrd="0" destOrd="0" presId="urn:microsoft.com/office/officeart/2005/8/layout/vList5"/>
    <dgm:cxn modelId="{19C48D5D-550B-40D7-981A-1C056D14C0A7}" type="presParOf" srcId="{05F83A6A-77DE-411B-94EF-D993A4E08558}" destId="{0A12E32D-7843-4EAC-802D-64BCDFE76741}" srcOrd="1" destOrd="0" presId="urn:microsoft.com/office/officeart/2005/8/layout/vList5"/>
    <dgm:cxn modelId="{63E9DAB7-B65E-4E74-A79E-305059A4F903}" type="presParOf" srcId="{8111CCC8-310D-4719-897A-F4565C2C4235}" destId="{A4D9EF4B-968D-46B0-ACBF-7F84BDDF8CCC}" srcOrd="5" destOrd="0" presId="urn:microsoft.com/office/officeart/2005/8/layout/vList5"/>
    <dgm:cxn modelId="{0880EEFF-D5C0-4B8E-879A-80DF4EAECB5D}" type="presParOf" srcId="{8111CCC8-310D-4719-897A-F4565C2C4235}" destId="{29C2E21B-EE04-4539-811F-DE90A6CC3293}" srcOrd="6" destOrd="0" presId="urn:microsoft.com/office/officeart/2005/8/layout/vList5"/>
    <dgm:cxn modelId="{8A00D768-5501-4D01-A4BC-49DA95BCA14E}" type="presParOf" srcId="{29C2E21B-EE04-4539-811F-DE90A6CC3293}" destId="{22C8BCFA-606E-48DA-A582-5D32F9A0459A}" srcOrd="0" destOrd="0" presId="urn:microsoft.com/office/officeart/2005/8/layout/vList5"/>
    <dgm:cxn modelId="{1ACA8DA3-74F4-4C0C-8043-980655AA35BF}" type="presParOf" srcId="{29C2E21B-EE04-4539-811F-DE90A6CC3293}" destId="{80F60746-A271-4D7B-A0BC-A9458D19D03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A4130A-A7E7-441A-84C0-3C29570D117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B70B715-CE07-4DC8-B984-35E5B22D842F}">
      <dgm:prSet/>
      <dgm:spPr/>
      <dgm:t>
        <a:bodyPr/>
        <a:lstStyle/>
        <a:p>
          <a:r>
            <a:rPr lang="en-US"/>
            <a:t>Shawnee Township</a:t>
          </a:r>
        </a:p>
      </dgm:t>
    </dgm:pt>
    <dgm:pt modelId="{57655E83-70F3-426F-9F81-8FF38080E6C5}" type="parTrans" cxnId="{EFFBB4A6-1117-4511-BE95-BEE501448062}">
      <dgm:prSet/>
      <dgm:spPr/>
      <dgm:t>
        <a:bodyPr/>
        <a:lstStyle/>
        <a:p>
          <a:endParaRPr lang="en-US"/>
        </a:p>
      </dgm:t>
    </dgm:pt>
    <dgm:pt modelId="{EF6C648A-3DE2-41A0-9EB5-85B99A4EE06C}" type="sibTrans" cxnId="{EFFBB4A6-1117-4511-BE95-BEE501448062}">
      <dgm:prSet/>
      <dgm:spPr/>
      <dgm:t>
        <a:bodyPr/>
        <a:lstStyle/>
        <a:p>
          <a:endParaRPr lang="en-US"/>
        </a:p>
      </dgm:t>
    </dgm:pt>
    <dgm:pt modelId="{9B6E05CD-6BFB-4DA5-903F-FDDA04DAACEE}">
      <dgm:prSet/>
      <dgm:spPr/>
      <dgm:t>
        <a:bodyPr/>
        <a:lstStyle/>
        <a:p>
          <a:r>
            <a:rPr lang="en-US"/>
            <a:t>True Blue</a:t>
          </a:r>
        </a:p>
      </dgm:t>
    </dgm:pt>
    <dgm:pt modelId="{2701CA5C-C6F8-4FCD-AE14-8E75B27D7DA3}" type="parTrans" cxnId="{044DD33B-1402-4156-9804-10564506C13F}">
      <dgm:prSet/>
      <dgm:spPr/>
      <dgm:t>
        <a:bodyPr/>
        <a:lstStyle/>
        <a:p>
          <a:endParaRPr lang="en-US"/>
        </a:p>
      </dgm:t>
    </dgm:pt>
    <dgm:pt modelId="{FA1A5D96-4F89-4BCB-8889-E1D779BC6F06}" type="sibTrans" cxnId="{044DD33B-1402-4156-9804-10564506C13F}">
      <dgm:prSet/>
      <dgm:spPr/>
      <dgm:t>
        <a:bodyPr/>
        <a:lstStyle/>
        <a:p>
          <a:endParaRPr lang="en-US"/>
        </a:p>
      </dgm:t>
    </dgm:pt>
    <dgm:pt modelId="{B5A714EF-5550-4417-979E-AF7132E986F7}">
      <dgm:prSet/>
      <dgm:spPr/>
      <dgm:t>
        <a:bodyPr/>
        <a:lstStyle/>
        <a:p>
          <a:r>
            <a:rPr lang="en-US"/>
            <a:t>Smart Start</a:t>
          </a:r>
        </a:p>
      </dgm:t>
    </dgm:pt>
    <dgm:pt modelId="{442D742C-0BFE-4667-875A-B39E8AF25624}" type="parTrans" cxnId="{A436C049-6389-484A-B54A-59054B4C06D1}">
      <dgm:prSet/>
      <dgm:spPr/>
      <dgm:t>
        <a:bodyPr/>
        <a:lstStyle/>
        <a:p>
          <a:endParaRPr lang="en-US"/>
        </a:p>
      </dgm:t>
    </dgm:pt>
    <dgm:pt modelId="{CD16D3C4-7B5A-451F-A775-9BD013C089E8}" type="sibTrans" cxnId="{A436C049-6389-484A-B54A-59054B4C06D1}">
      <dgm:prSet/>
      <dgm:spPr/>
      <dgm:t>
        <a:bodyPr/>
        <a:lstStyle/>
        <a:p>
          <a:endParaRPr lang="en-US"/>
        </a:p>
      </dgm:t>
    </dgm:pt>
    <dgm:pt modelId="{097A4390-791E-42D8-97B7-7A03E1A14C8B}">
      <dgm:prSet/>
      <dgm:spPr/>
      <dgm:t>
        <a:bodyPr/>
        <a:lstStyle/>
        <a:p>
          <a:r>
            <a:rPr lang="en-US"/>
            <a:t>Hometown Transports</a:t>
          </a:r>
        </a:p>
      </dgm:t>
    </dgm:pt>
    <dgm:pt modelId="{CF540428-2C5A-407D-8F49-22F72F5B616A}" type="parTrans" cxnId="{CA058355-1A77-4699-9FD7-4AD66934F44E}">
      <dgm:prSet/>
      <dgm:spPr/>
      <dgm:t>
        <a:bodyPr/>
        <a:lstStyle/>
        <a:p>
          <a:endParaRPr lang="en-US"/>
        </a:p>
      </dgm:t>
    </dgm:pt>
    <dgm:pt modelId="{35D325B1-4036-4712-BCA6-BEA71AE39560}" type="sibTrans" cxnId="{CA058355-1A77-4699-9FD7-4AD66934F44E}">
      <dgm:prSet/>
      <dgm:spPr/>
      <dgm:t>
        <a:bodyPr/>
        <a:lstStyle/>
        <a:p>
          <a:endParaRPr lang="en-US"/>
        </a:p>
      </dgm:t>
    </dgm:pt>
    <dgm:pt modelId="{A053AB75-D1BB-470E-8E72-27DB9F8A388C}">
      <dgm:prSet/>
      <dgm:spPr/>
      <dgm:t>
        <a:bodyPr/>
        <a:lstStyle/>
        <a:p>
          <a:r>
            <a:rPr lang="en-US"/>
            <a:t>LACP</a:t>
          </a:r>
        </a:p>
      </dgm:t>
    </dgm:pt>
    <dgm:pt modelId="{7DCC3F10-81B9-498F-A060-F4246508AFAA}" type="parTrans" cxnId="{AAEE4A5C-85E9-44A4-8311-A9DC0C4FD8EE}">
      <dgm:prSet/>
      <dgm:spPr/>
      <dgm:t>
        <a:bodyPr/>
        <a:lstStyle/>
        <a:p>
          <a:endParaRPr lang="en-US"/>
        </a:p>
      </dgm:t>
    </dgm:pt>
    <dgm:pt modelId="{D6DC07E5-AF87-4CCA-AF4A-E6065BD384D7}" type="sibTrans" cxnId="{AAEE4A5C-85E9-44A4-8311-A9DC0C4FD8EE}">
      <dgm:prSet/>
      <dgm:spPr/>
      <dgm:t>
        <a:bodyPr/>
        <a:lstStyle/>
        <a:p>
          <a:endParaRPr lang="en-US"/>
        </a:p>
      </dgm:t>
    </dgm:pt>
    <dgm:pt modelId="{373394F1-FB2F-4E51-9350-6FB8BD1AE64F}">
      <dgm:prSet/>
      <dgm:spPr/>
      <dgm:t>
        <a:bodyPr/>
        <a:lstStyle/>
        <a:p>
          <a:r>
            <a:rPr lang="en-US"/>
            <a:t>RTA</a:t>
          </a:r>
        </a:p>
      </dgm:t>
    </dgm:pt>
    <dgm:pt modelId="{02E17E01-F2D5-4CFE-95F2-9AA1757EC7DF}" type="parTrans" cxnId="{AF5B3717-2F08-4247-8EFD-FCA79106DCFC}">
      <dgm:prSet/>
      <dgm:spPr/>
      <dgm:t>
        <a:bodyPr/>
        <a:lstStyle/>
        <a:p>
          <a:endParaRPr lang="en-US"/>
        </a:p>
      </dgm:t>
    </dgm:pt>
    <dgm:pt modelId="{C78EBAF0-EF91-48FD-90C9-E958B9EA7568}" type="sibTrans" cxnId="{AF5B3717-2F08-4247-8EFD-FCA79106DCFC}">
      <dgm:prSet/>
      <dgm:spPr/>
      <dgm:t>
        <a:bodyPr/>
        <a:lstStyle/>
        <a:p>
          <a:endParaRPr lang="en-US"/>
        </a:p>
      </dgm:t>
    </dgm:pt>
    <dgm:pt modelId="{CC21248F-EE8C-4FE7-9613-BFCC06B121B9}" type="pres">
      <dgm:prSet presAssocID="{97A4130A-A7E7-441A-84C0-3C29570D1179}" presName="vert0" presStyleCnt="0">
        <dgm:presLayoutVars>
          <dgm:dir/>
          <dgm:animOne val="branch"/>
          <dgm:animLvl val="lvl"/>
        </dgm:presLayoutVars>
      </dgm:prSet>
      <dgm:spPr/>
    </dgm:pt>
    <dgm:pt modelId="{F795ADAF-239B-4810-8162-28718E0EE4A2}" type="pres">
      <dgm:prSet presAssocID="{3B70B715-CE07-4DC8-B984-35E5B22D842F}" presName="thickLine" presStyleLbl="alignNode1" presStyleIdx="0" presStyleCnt="6"/>
      <dgm:spPr/>
    </dgm:pt>
    <dgm:pt modelId="{6E63FE15-18DA-4FD8-8EB8-4E7E32409EC6}" type="pres">
      <dgm:prSet presAssocID="{3B70B715-CE07-4DC8-B984-35E5B22D842F}" presName="horz1" presStyleCnt="0"/>
      <dgm:spPr/>
    </dgm:pt>
    <dgm:pt modelId="{129C847D-9937-49EA-8DA2-F4CD578D53C1}" type="pres">
      <dgm:prSet presAssocID="{3B70B715-CE07-4DC8-B984-35E5B22D842F}" presName="tx1" presStyleLbl="revTx" presStyleIdx="0" presStyleCnt="6"/>
      <dgm:spPr/>
    </dgm:pt>
    <dgm:pt modelId="{DE296D38-A1BA-499C-BCCB-588B40FB288D}" type="pres">
      <dgm:prSet presAssocID="{3B70B715-CE07-4DC8-B984-35E5B22D842F}" presName="vert1" presStyleCnt="0"/>
      <dgm:spPr/>
    </dgm:pt>
    <dgm:pt modelId="{BDB46346-11E1-450C-9195-1A725478CAE2}" type="pres">
      <dgm:prSet presAssocID="{9B6E05CD-6BFB-4DA5-903F-FDDA04DAACEE}" presName="thickLine" presStyleLbl="alignNode1" presStyleIdx="1" presStyleCnt="6"/>
      <dgm:spPr/>
    </dgm:pt>
    <dgm:pt modelId="{A37C432A-0E72-4A3E-B2BB-2A58CABDB0AB}" type="pres">
      <dgm:prSet presAssocID="{9B6E05CD-6BFB-4DA5-903F-FDDA04DAACEE}" presName="horz1" presStyleCnt="0"/>
      <dgm:spPr/>
    </dgm:pt>
    <dgm:pt modelId="{26D38148-9688-4AAB-9878-50058B129DF7}" type="pres">
      <dgm:prSet presAssocID="{9B6E05CD-6BFB-4DA5-903F-FDDA04DAACEE}" presName="tx1" presStyleLbl="revTx" presStyleIdx="1" presStyleCnt="6"/>
      <dgm:spPr/>
    </dgm:pt>
    <dgm:pt modelId="{3F0C03B5-45D8-4422-9846-602303AB30F0}" type="pres">
      <dgm:prSet presAssocID="{9B6E05CD-6BFB-4DA5-903F-FDDA04DAACEE}" presName="vert1" presStyleCnt="0"/>
      <dgm:spPr/>
    </dgm:pt>
    <dgm:pt modelId="{56813949-137E-4DAF-8D6D-C44770F1C532}" type="pres">
      <dgm:prSet presAssocID="{B5A714EF-5550-4417-979E-AF7132E986F7}" presName="thickLine" presStyleLbl="alignNode1" presStyleIdx="2" presStyleCnt="6"/>
      <dgm:spPr/>
    </dgm:pt>
    <dgm:pt modelId="{1A478A9F-DD05-46E8-9CAD-BD0A13C6C921}" type="pres">
      <dgm:prSet presAssocID="{B5A714EF-5550-4417-979E-AF7132E986F7}" presName="horz1" presStyleCnt="0"/>
      <dgm:spPr/>
    </dgm:pt>
    <dgm:pt modelId="{282D792E-EF53-4E1B-AC90-A19A37E2831E}" type="pres">
      <dgm:prSet presAssocID="{B5A714EF-5550-4417-979E-AF7132E986F7}" presName="tx1" presStyleLbl="revTx" presStyleIdx="2" presStyleCnt="6"/>
      <dgm:spPr/>
    </dgm:pt>
    <dgm:pt modelId="{238B1E0F-E024-471C-9ADC-F1615C582B1B}" type="pres">
      <dgm:prSet presAssocID="{B5A714EF-5550-4417-979E-AF7132E986F7}" presName="vert1" presStyleCnt="0"/>
      <dgm:spPr/>
    </dgm:pt>
    <dgm:pt modelId="{632D2F97-AC4E-437F-8124-1F83D481433E}" type="pres">
      <dgm:prSet presAssocID="{097A4390-791E-42D8-97B7-7A03E1A14C8B}" presName="thickLine" presStyleLbl="alignNode1" presStyleIdx="3" presStyleCnt="6"/>
      <dgm:spPr/>
    </dgm:pt>
    <dgm:pt modelId="{54B0C489-5AF1-4495-9714-6838D3BC9E85}" type="pres">
      <dgm:prSet presAssocID="{097A4390-791E-42D8-97B7-7A03E1A14C8B}" presName="horz1" presStyleCnt="0"/>
      <dgm:spPr/>
    </dgm:pt>
    <dgm:pt modelId="{85D77625-1641-4F7F-ABFA-07CFB2A586DA}" type="pres">
      <dgm:prSet presAssocID="{097A4390-791E-42D8-97B7-7A03E1A14C8B}" presName="tx1" presStyleLbl="revTx" presStyleIdx="3" presStyleCnt="6"/>
      <dgm:spPr/>
    </dgm:pt>
    <dgm:pt modelId="{E4857B6B-AC59-4B5D-93FC-0458202B62B7}" type="pres">
      <dgm:prSet presAssocID="{097A4390-791E-42D8-97B7-7A03E1A14C8B}" presName="vert1" presStyleCnt="0"/>
      <dgm:spPr/>
    </dgm:pt>
    <dgm:pt modelId="{5C142112-18B1-485E-A30F-2EF3611081A3}" type="pres">
      <dgm:prSet presAssocID="{A053AB75-D1BB-470E-8E72-27DB9F8A388C}" presName="thickLine" presStyleLbl="alignNode1" presStyleIdx="4" presStyleCnt="6"/>
      <dgm:spPr/>
    </dgm:pt>
    <dgm:pt modelId="{4D03E05E-151D-4909-8EEB-9F1FD344AD18}" type="pres">
      <dgm:prSet presAssocID="{A053AB75-D1BB-470E-8E72-27DB9F8A388C}" presName="horz1" presStyleCnt="0"/>
      <dgm:spPr/>
    </dgm:pt>
    <dgm:pt modelId="{6A2FE56A-D983-4035-B781-0B52DABBC9C5}" type="pres">
      <dgm:prSet presAssocID="{A053AB75-D1BB-470E-8E72-27DB9F8A388C}" presName="tx1" presStyleLbl="revTx" presStyleIdx="4" presStyleCnt="6"/>
      <dgm:spPr/>
    </dgm:pt>
    <dgm:pt modelId="{63E7A28B-1827-4D97-8200-97B9A2BC58BC}" type="pres">
      <dgm:prSet presAssocID="{A053AB75-D1BB-470E-8E72-27DB9F8A388C}" presName="vert1" presStyleCnt="0"/>
      <dgm:spPr/>
    </dgm:pt>
    <dgm:pt modelId="{96265DE8-9003-4288-93DF-8A214E6DCD88}" type="pres">
      <dgm:prSet presAssocID="{373394F1-FB2F-4E51-9350-6FB8BD1AE64F}" presName="thickLine" presStyleLbl="alignNode1" presStyleIdx="5" presStyleCnt="6"/>
      <dgm:spPr/>
    </dgm:pt>
    <dgm:pt modelId="{0792AA50-6116-47DA-BB46-0538F3320E47}" type="pres">
      <dgm:prSet presAssocID="{373394F1-FB2F-4E51-9350-6FB8BD1AE64F}" presName="horz1" presStyleCnt="0"/>
      <dgm:spPr/>
    </dgm:pt>
    <dgm:pt modelId="{573DC0B7-F1DB-43D4-8E9F-C57A042727D3}" type="pres">
      <dgm:prSet presAssocID="{373394F1-FB2F-4E51-9350-6FB8BD1AE64F}" presName="tx1" presStyleLbl="revTx" presStyleIdx="5" presStyleCnt="6"/>
      <dgm:spPr/>
    </dgm:pt>
    <dgm:pt modelId="{3FBEC233-176E-422F-9F08-74ABE984F8CB}" type="pres">
      <dgm:prSet presAssocID="{373394F1-FB2F-4E51-9350-6FB8BD1AE64F}" presName="vert1" presStyleCnt="0"/>
      <dgm:spPr/>
    </dgm:pt>
  </dgm:ptLst>
  <dgm:cxnLst>
    <dgm:cxn modelId="{C14C7304-1079-4099-BCF5-B076E3BD7C0F}" type="presOf" srcId="{97A4130A-A7E7-441A-84C0-3C29570D1179}" destId="{CC21248F-EE8C-4FE7-9613-BFCC06B121B9}" srcOrd="0" destOrd="0" presId="urn:microsoft.com/office/officeart/2008/layout/LinedList"/>
    <dgm:cxn modelId="{A7E0CC06-4478-4900-A880-306D3F92C9F2}" type="presOf" srcId="{B5A714EF-5550-4417-979E-AF7132E986F7}" destId="{282D792E-EF53-4E1B-AC90-A19A37E2831E}" srcOrd="0" destOrd="0" presId="urn:microsoft.com/office/officeart/2008/layout/LinedList"/>
    <dgm:cxn modelId="{AF5B3717-2F08-4247-8EFD-FCA79106DCFC}" srcId="{97A4130A-A7E7-441A-84C0-3C29570D1179}" destId="{373394F1-FB2F-4E51-9350-6FB8BD1AE64F}" srcOrd="5" destOrd="0" parTransId="{02E17E01-F2D5-4CFE-95F2-9AA1757EC7DF}" sibTransId="{C78EBAF0-EF91-48FD-90C9-E958B9EA7568}"/>
    <dgm:cxn modelId="{044DD33B-1402-4156-9804-10564506C13F}" srcId="{97A4130A-A7E7-441A-84C0-3C29570D1179}" destId="{9B6E05CD-6BFB-4DA5-903F-FDDA04DAACEE}" srcOrd="1" destOrd="0" parTransId="{2701CA5C-C6F8-4FCD-AE14-8E75B27D7DA3}" sibTransId="{FA1A5D96-4F89-4BCB-8889-E1D779BC6F06}"/>
    <dgm:cxn modelId="{AAEE4A5C-85E9-44A4-8311-A9DC0C4FD8EE}" srcId="{97A4130A-A7E7-441A-84C0-3C29570D1179}" destId="{A053AB75-D1BB-470E-8E72-27DB9F8A388C}" srcOrd="4" destOrd="0" parTransId="{7DCC3F10-81B9-498F-A060-F4246508AFAA}" sibTransId="{D6DC07E5-AF87-4CCA-AF4A-E6065BD384D7}"/>
    <dgm:cxn modelId="{A436C049-6389-484A-B54A-59054B4C06D1}" srcId="{97A4130A-A7E7-441A-84C0-3C29570D1179}" destId="{B5A714EF-5550-4417-979E-AF7132E986F7}" srcOrd="2" destOrd="0" parTransId="{442D742C-0BFE-4667-875A-B39E8AF25624}" sibTransId="{CD16D3C4-7B5A-451F-A775-9BD013C089E8}"/>
    <dgm:cxn modelId="{CA058355-1A77-4699-9FD7-4AD66934F44E}" srcId="{97A4130A-A7E7-441A-84C0-3C29570D1179}" destId="{097A4390-791E-42D8-97B7-7A03E1A14C8B}" srcOrd="3" destOrd="0" parTransId="{CF540428-2C5A-407D-8F49-22F72F5B616A}" sibTransId="{35D325B1-4036-4712-BCA6-BEA71AE39560}"/>
    <dgm:cxn modelId="{BF1D1077-FBA4-4E2A-B3CC-92ED1158EA3F}" type="presOf" srcId="{9B6E05CD-6BFB-4DA5-903F-FDDA04DAACEE}" destId="{26D38148-9688-4AAB-9878-50058B129DF7}" srcOrd="0" destOrd="0" presId="urn:microsoft.com/office/officeart/2008/layout/LinedList"/>
    <dgm:cxn modelId="{D4CF597D-2B19-47B7-B763-5DD8B9E9BAAE}" type="presOf" srcId="{3B70B715-CE07-4DC8-B984-35E5B22D842F}" destId="{129C847D-9937-49EA-8DA2-F4CD578D53C1}" srcOrd="0" destOrd="0" presId="urn:microsoft.com/office/officeart/2008/layout/LinedList"/>
    <dgm:cxn modelId="{DB68D287-28BF-4FB5-A345-B61AE49C0DC7}" type="presOf" srcId="{A053AB75-D1BB-470E-8E72-27DB9F8A388C}" destId="{6A2FE56A-D983-4035-B781-0B52DABBC9C5}" srcOrd="0" destOrd="0" presId="urn:microsoft.com/office/officeart/2008/layout/LinedList"/>
    <dgm:cxn modelId="{C2D08DA0-F675-48DE-9906-70E5910C9D5A}" type="presOf" srcId="{373394F1-FB2F-4E51-9350-6FB8BD1AE64F}" destId="{573DC0B7-F1DB-43D4-8E9F-C57A042727D3}" srcOrd="0" destOrd="0" presId="urn:microsoft.com/office/officeart/2008/layout/LinedList"/>
    <dgm:cxn modelId="{EFFBB4A6-1117-4511-BE95-BEE501448062}" srcId="{97A4130A-A7E7-441A-84C0-3C29570D1179}" destId="{3B70B715-CE07-4DC8-B984-35E5B22D842F}" srcOrd="0" destOrd="0" parTransId="{57655E83-70F3-426F-9F81-8FF38080E6C5}" sibTransId="{EF6C648A-3DE2-41A0-9EB5-85B99A4EE06C}"/>
    <dgm:cxn modelId="{4FD4F0AC-0D30-4344-855C-6565D2779F1B}" type="presOf" srcId="{097A4390-791E-42D8-97B7-7A03E1A14C8B}" destId="{85D77625-1641-4F7F-ABFA-07CFB2A586DA}" srcOrd="0" destOrd="0" presId="urn:microsoft.com/office/officeart/2008/layout/LinedList"/>
    <dgm:cxn modelId="{7D0E034E-12BF-432E-B05C-A5DF9B14D617}" type="presParOf" srcId="{CC21248F-EE8C-4FE7-9613-BFCC06B121B9}" destId="{F795ADAF-239B-4810-8162-28718E0EE4A2}" srcOrd="0" destOrd="0" presId="urn:microsoft.com/office/officeart/2008/layout/LinedList"/>
    <dgm:cxn modelId="{D38FBFBD-937F-4E18-9D60-BD2CEA3E4AAF}" type="presParOf" srcId="{CC21248F-EE8C-4FE7-9613-BFCC06B121B9}" destId="{6E63FE15-18DA-4FD8-8EB8-4E7E32409EC6}" srcOrd="1" destOrd="0" presId="urn:microsoft.com/office/officeart/2008/layout/LinedList"/>
    <dgm:cxn modelId="{9FA9D6DC-64A3-4258-A42B-98B91F606C2E}" type="presParOf" srcId="{6E63FE15-18DA-4FD8-8EB8-4E7E32409EC6}" destId="{129C847D-9937-49EA-8DA2-F4CD578D53C1}" srcOrd="0" destOrd="0" presId="urn:microsoft.com/office/officeart/2008/layout/LinedList"/>
    <dgm:cxn modelId="{F0455634-283E-43B7-A450-B0185566DE40}" type="presParOf" srcId="{6E63FE15-18DA-4FD8-8EB8-4E7E32409EC6}" destId="{DE296D38-A1BA-499C-BCCB-588B40FB288D}" srcOrd="1" destOrd="0" presId="urn:microsoft.com/office/officeart/2008/layout/LinedList"/>
    <dgm:cxn modelId="{5AB31BE2-4EE7-4910-BB7D-E69FB047ECEE}" type="presParOf" srcId="{CC21248F-EE8C-4FE7-9613-BFCC06B121B9}" destId="{BDB46346-11E1-450C-9195-1A725478CAE2}" srcOrd="2" destOrd="0" presId="urn:microsoft.com/office/officeart/2008/layout/LinedList"/>
    <dgm:cxn modelId="{90BBD5BF-B5FB-44C2-B06B-4CDAEC1FC7CB}" type="presParOf" srcId="{CC21248F-EE8C-4FE7-9613-BFCC06B121B9}" destId="{A37C432A-0E72-4A3E-B2BB-2A58CABDB0AB}" srcOrd="3" destOrd="0" presId="urn:microsoft.com/office/officeart/2008/layout/LinedList"/>
    <dgm:cxn modelId="{EEF0C376-661B-4F7C-BAEE-FD2BEB190297}" type="presParOf" srcId="{A37C432A-0E72-4A3E-B2BB-2A58CABDB0AB}" destId="{26D38148-9688-4AAB-9878-50058B129DF7}" srcOrd="0" destOrd="0" presId="urn:microsoft.com/office/officeart/2008/layout/LinedList"/>
    <dgm:cxn modelId="{3E0ABAB7-C47A-45EB-A76A-95AC884B037D}" type="presParOf" srcId="{A37C432A-0E72-4A3E-B2BB-2A58CABDB0AB}" destId="{3F0C03B5-45D8-4422-9846-602303AB30F0}" srcOrd="1" destOrd="0" presId="urn:microsoft.com/office/officeart/2008/layout/LinedList"/>
    <dgm:cxn modelId="{C9F50730-1933-4455-B6BA-6BA4C0EDDAD2}" type="presParOf" srcId="{CC21248F-EE8C-4FE7-9613-BFCC06B121B9}" destId="{56813949-137E-4DAF-8D6D-C44770F1C532}" srcOrd="4" destOrd="0" presId="urn:microsoft.com/office/officeart/2008/layout/LinedList"/>
    <dgm:cxn modelId="{A07E17F1-7156-4C44-AA26-F0C900537F54}" type="presParOf" srcId="{CC21248F-EE8C-4FE7-9613-BFCC06B121B9}" destId="{1A478A9F-DD05-46E8-9CAD-BD0A13C6C921}" srcOrd="5" destOrd="0" presId="urn:microsoft.com/office/officeart/2008/layout/LinedList"/>
    <dgm:cxn modelId="{A8D25240-BB49-4347-97BC-9A9D37BD1140}" type="presParOf" srcId="{1A478A9F-DD05-46E8-9CAD-BD0A13C6C921}" destId="{282D792E-EF53-4E1B-AC90-A19A37E2831E}" srcOrd="0" destOrd="0" presId="urn:microsoft.com/office/officeart/2008/layout/LinedList"/>
    <dgm:cxn modelId="{E556DEFC-7822-4640-BD4E-1BF0E79E93B2}" type="presParOf" srcId="{1A478A9F-DD05-46E8-9CAD-BD0A13C6C921}" destId="{238B1E0F-E024-471C-9ADC-F1615C582B1B}" srcOrd="1" destOrd="0" presId="urn:microsoft.com/office/officeart/2008/layout/LinedList"/>
    <dgm:cxn modelId="{A8D8B6C3-F64D-4E67-ADF0-02329E5AE846}" type="presParOf" srcId="{CC21248F-EE8C-4FE7-9613-BFCC06B121B9}" destId="{632D2F97-AC4E-437F-8124-1F83D481433E}" srcOrd="6" destOrd="0" presId="urn:microsoft.com/office/officeart/2008/layout/LinedList"/>
    <dgm:cxn modelId="{771652D9-3AD1-4968-81FB-CF144791080E}" type="presParOf" srcId="{CC21248F-EE8C-4FE7-9613-BFCC06B121B9}" destId="{54B0C489-5AF1-4495-9714-6838D3BC9E85}" srcOrd="7" destOrd="0" presId="urn:microsoft.com/office/officeart/2008/layout/LinedList"/>
    <dgm:cxn modelId="{35539BAF-F7AD-4C75-BF06-F7DACDB1CEA2}" type="presParOf" srcId="{54B0C489-5AF1-4495-9714-6838D3BC9E85}" destId="{85D77625-1641-4F7F-ABFA-07CFB2A586DA}" srcOrd="0" destOrd="0" presId="urn:microsoft.com/office/officeart/2008/layout/LinedList"/>
    <dgm:cxn modelId="{6DA9BE49-692F-446D-B335-8BB2C0B67503}" type="presParOf" srcId="{54B0C489-5AF1-4495-9714-6838D3BC9E85}" destId="{E4857B6B-AC59-4B5D-93FC-0458202B62B7}" srcOrd="1" destOrd="0" presId="urn:microsoft.com/office/officeart/2008/layout/LinedList"/>
    <dgm:cxn modelId="{CE97317C-8737-47B0-9F0A-9EB00CC34F7F}" type="presParOf" srcId="{CC21248F-EE8C-4FE7-9613-BFCC06B121B9}" destId="{5C142112-18B1-485E-A30F-2EF3611081A3}" srcOrd="8" destOrd="0" presId="urn:microsoft.com/office/officeart/2008/layout/LinedList"/>
    <dgm:cxn modelId="{E9B3B0C3-7D63-4C20-B0AE-EFB7CA64A179}" type="presParOf" srcId="{CC21248F-EE8C-4FE7-9613-BFCC06B121B9}" destId="{4D03E05E-151D-4909-8EEB-9F1FD344AD18}" srcOrd="9" destOrd="0" presId="urn:microsoft.com/office/officeart/2008/layout/LinedList"/>
    <dgm:cxn modelId="{0D13B002-C665-4F4F-8563-FB9696A948F5}" type="presParOf" srcId="{4D03E05E-151D-4909-8EEB-9F1FD344AD18}" destId="{6A2FE56A-D983-4035-B781-0B52DABBC9C5}" srcOrd="0" destOrd="0" presId="urn:microsoft.com/office/officeart/2008/layout/LinedList"/>
    <dgm:cxn modelId="{707EA7F3-EFE7-4D5E-9827-81872BFB8BBA}" type="presParOf" srcId="{4D03E05E-151D-4909-8EEB-9F1FD344AD18}" destId="{63E7A28B-1827-4D97-8200-97B9A2BC58BC}" srcOrd="1" destOrd="0" presId="urn:microsoft.com/office/officeart/2008/layout/LinedList"/>
    <dgm:cxn modelId="{59D3C32B-7C91-4DC6-AA41-08E2B2857218}" type="presParOf" srcId="{CC21248F-EE8C-4FE7-9613-BFCC06B121B9}" destId="{96265DE8-9003-4288-93DF-8A214E6DCD88}" srcOrd="10" destOrd="0" presId="urn:microsoft.com/office/officeart/2008/layout/LinedList"/>
    <dgm:cxn modelId="{6215C177-4B70-4F9D-A119-72818869B583}" type="presParOf" srcId="{CC21248F-EE8C-4FE7-9613-BFCC06B121B9}" destId="{0792AA50-6116-47DA-BB46-0538F3320E47}" srcOrd="11" destOrd="0" presId="urn:microsoft.com/office/officeart/2008/layout/LinedList"/>
    <dgm:cxn modelId="{37E39235-4348-41DF-BCF4-7979EEA87BDF}" type="presParOf" srcId="{0792AA50-6116-47DA-BB46-0538F3320E47}" destId="{573DC0B7-F1DB-43D4-8E9F-C57A042727D3}" srcOrd="0" destOrd="0" presId="urn:microsoft.com/office/officeart/2008/layout/LinedList"/>
    <dgm:cxn modelId="{4217E07F-ACDC-41FA-BA45-4C53A5C138AD}" type="presParOf" srcId="{0792AA50-6116-47DA-BB46-0538F3320E47}" destId="{3FBEC233-176E-422F-9F08-74ABE984F8C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88C774-1F6E-4AD9-9848-1D27E5B9871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4FAF68D-615C-4ACA-8E75-13739FC2AC72}">
      <dgm:prSet/>
      <dgm:spPr/>
      <dgm:t>
        <a:bodyPr/>
        <a:lstStyle/>
        <a:p>
          <a:r>
            <a:rPr lang="en-US" dirty="0"/>
            <a:t>Pilot Start Date - Week of </a:t>
          </a:r>
          <a:r>
            <a:rPr lang="en-US" b="1" dirty="0"/>
            <a:t>Nov. 7- 2022</a:t>
          </a:r>
        </a:p>
      </dgm:t>
    </dgm:pt>
    <dgm:pt modelId="{2D25632F-A42A-4912-A29C-A42C3F99E29A}" type="parTrans" cxnId="{5F5D90D4-037B-497A-802C-49FA14954F1F}">
      <dgm:prSet/>
      <dgm:spPr/>
      <dgm:t>
        <a:bodyPr/>
        <a:lstStyle/>
        <a:p>
          <a:endParaRPr lang="en-US"/>
        </a:p>
      </dgm:t>
    </dgm:pt>
    <dgm:pt modelId="{7FD1FA94-69B0-48D2-9AE6-D18A59C4E56D}" type="sibTrans" cxnId="{5F5D90D4-037B-497A-802C-49FA14954F1F}">
      <dgm:prSet/>
      <dgm:spPr/>
      <dgm:t>
        <a:bodyPr/>
        <a:lstStyle/>
        <a:p>
          <a:endParaRPr lang="en-US"/>
        </a:p>
      </dgm:t>
    </dgm:pt>
    <dgm:pt modelId="{5DE96709-EA6E-4435-A41E-926083105E4E}">
      <dgm:prSet/>
      <dgm:spPr/>
      <dgm:t>
        <a:bodyPr/>
        <a:lstStyle/>
        <a:p>
          <a:r>
            <a:rPr lang="en-US" b="1" dirty="0"/>
            <a:t>26</a:t>
          </a:r>
          <a:r>
            <a:rPr lang="en-US" dirty="0"/>
            <a:t> Advance Care Planning Conversations Completed </a:t>
          </a:r>
        </a:p>
      </dgm:t>
    </dgm:pt>
    <dgm:pt modelId="{8F309570-B9F9-4FA7-9AB0-ACE0DEC6C0BC}" type="parTrans" cxnId="{23B9AC25-E3E1-47B1-9AF3-9224A17ADC9C}">
      <dgm:prSet/>
      <dgm:spPr/>
      <dgm:t>
        <a:bodyPr/>
        <a:lstStyle/>
        <a:p>
          <a:endParaRPr lang="en-US"/>
        </a:p>
      </dgm:t>
    </dgm:pt>
    <dgm:pt modelId="{43FCD556-7FBA-4012-89FC-1014FB264915}" type="sibTrans" cxnId="{23B9AC25-E3E1-47B1-9AF3-9224A17ADC9C}">
      <dgm:prSet/>
      <dgm:spPr/>
      <dgm:t>
        <a:bodyPr/>
        <a:lstStyle/>
        <a:p>
          <a:endParaRPr lang="en-US"/>
        </a:p>
      </dgm:t>
    </dgm:pt>
    <dgm:pt modelId="{6B3D8035-4871-450F-A77B-FE4EBBA5F3AD}">
      <dgm:prSet custT="1"/>
      <dgm:spPr/>
      <dgm:t>
        <a:bodyPr/>
        <a:lstStyle/>
        <a:p>
          <a:r>
            <a:rPr lang="en-US" sz="2000" b="1" dirty="0"/>
            <a:t>15</a:t>
          </a:r>
          <a:r>
            <a:rPr lang="en-US" sz="1900" dirty="0"/>
            <a:t> Advance Directives completed</a:t>
          </a:r>
        </a:p>
      </dgm:t>
    </dgm:pt>
    <dgm:pt modelId="{E62775B9-F891-4384-89A1-5CB10BC2CE87}" type="parTrans" cxnId="{CA712A00-A07A-4D34-B850-60CDB7902AF7}">
      <dgm:prSet/>
      <dgm:spPr/>
      <dgm:t>
        <a:bodyPr/>
        <a:lstStyle/>
        <a:p>
          <a:endParaRPr lang="en-US"/>
        </a:p>
      </dgm:t>
    </dgm:pt>
    <dgm:pt modelId="{12F4F2CA-F630-462E-BE0E-52407D62D6C0}" type="sibTrans" cxnId="{CA712A00-A07A-4D34-B850-60CDB7902AF7}">
      <dgm:prSet/>
      <dgm:spPr/>
      <dgm:t>
        <a:bodyPr/>
        <a:lstStyle/>
        <a:p>
          <a:endParaRPr lang="en-US"/>
        </a:p>
      </dgm:t>
    </dgm:pt>
    <dgm:pt modelId="{3B454957-E563-4D46-BFB9-6E51B75B9255}">
      <dgm:prSet custT="1"/>
      <dgm:spPr/>
      <dgm:t>
        <a:bodyPr/>
        <a:lstStyle/>
        <a:p>
          <a:r>
            <a:rPr lang="en-US" sz="2000" b="1" dirty="0"/>
            <a:t>6</a:t>
          </a:r>
          <a:r>
            <a:rPr lang="en-US" sz="1900" dirty="0"/>
            <a:t> Code Status changes </a:t>
          </a:r>
        </a:p>
      </dgm:t>
    </dgm:pt>
    <dgm:pt modelId="{0D00681C-10D3-4571-A585-92FB7CE999FF}" type="parTrans" cxnId="{00F48898-77C8-4845-950A-1A146DDFACBD}">
      <dgm:prSet/>
      <dgm:spPr/>
      <dgm:t>
        <a:bodyPr/>
        <a:lstStyle/>
        <a:p>
          <a:endParaRPr lang="en-US"/>
        </a:p>
      </dgm:t>
    </dgm:pt>
    <dgm:pt modelId="{F5A5EF63-BEB7-465F-B8C0-67BF401AD138}" type="sibTrans" cxnId="{00F48898-77C8-4845-950A-1A146DDFACBD}">
      <dgm:prSet/>
      <dgm:spPr/>
      <dgm:t>
        <a:bodyPr/>
        <a:lstStyle/>
        <a:p>
          <a:endParaRPr lang="en-US"/>
        </a:p>
      </dgm:t>
    </dgm:pt>
    <dgm:pt modelId="{A2977EDA-EDFF-4F33-B454-437AF401FF93}">
      <dgm:prSet custT="1"/>
      <dgm:spPr/>
      <dgm:t>
        <a:bodyPr/>
        <a:lstStyle/>
        <a:p>
          <a:r>
            <a:rPr lang="en-US" sz="2000" b="1" dirty="0"/>
            <a:t>12</a:t>
          </a:r>
          <a:r>
            <a:rPr lang="en-US" sz="1900" dirty="0"/>
            <a:t> POLST forms completed – So far </a:t>
          </a:r>
          <a:r>
            <a:rPr lang="en-US" sz="1900" u="sng" dirty="0"/>
            <a:t>two</a:t>
          </a:r>
          <a:r>
            <a:rPr lang="en-US" sz="1900" u="none" dirty="0"/>
            <a:t> have been acted upon &amp; honored!</a:t>
          </a:r>
        </a:p>
      </dgm:t>
    </dgm:pt>
    <dgm:pt modelId="{71E033C8-808E-4F70-832F-E0E246967112}" type="parTrans" cxnId="{D54033D0-6467-4274-B2BE-71D40ADC2CA6}">
      <dgm:prSet/>
      <dgm:spPr/>
      <dgm:t>
        <a:bodyPr/>
        <a:lstStyle/>
        <a:p>
          <a:endParaRPr lang="en-US"/>
        </a:p>
      </dgm:t>
    </dgm:pt>
    <dgm:pt modelId="{7E425C95-0F0D-4AD2-BD58-A22F3A7795E4}" type="sibTrans" cxnId="{D54033D0-6467-4274-B2BE-71D40ADC2CA6}">
      <dgm:prSet/>
      <dgm:spPr/>
      <dgm:t>
        <a:bodyPr/>
        <a:lstStyle/>
        <a:p>
          <a:endParaRPr lang="en-US"/>
        </a:p>
      </dgm:t>
    </dgm:pt>
    <dgm:pt modelId="{78E7B5E4-9D3E-4B44-9406-E91EE2D5C1C0}" type="pres">
      <dgm:prSet presAssocID="{A388C774-1F6E-4AD9-9848-1D27E5B98714}" presName="linear" presStyleCnt="0">
        <dgm:presLayoutVars>
          <dgm:animLvl val="lvl"/>
          <dgm:resizeHandles val="exact"/>
        </dgm:presLayoutVars>
      </dgm:prSet>
      <dgm:spPr/>
    </dgm:pt>
    <dgm:pt modelId="{514EBEC2-FDD1-44B2-AA10-24A3928FAA5B}" type="pres">
      <dgm:prSet presAssocID="{F4FAF68D-615C-4ACA-8E75-13739FC2AC72}" presName="parentText" presStyleLbl="node1" presStyleIdx="0" presStyleCnt="5">
        <dgm:presLayoutVars>
          <dgm:chMax val="0"/>
          <dgm:bulletEnabled val="1"/>
        </dgm:presLayoutVars>
      </dgm:prSet>
      <dgm:spPr/>
    </dgm:pt>
    <dgm:pt modelId="{F533E6B5-E884-4641-92A4-F4314D0CB641}" type="pres">
      <dgm:prSet presAssocID="{7FD1FA94-69B0-48D2-9AE6-D18A59C4E56D}" presName="spacer" presStyleCnt="0"/>
      <dgm:spPr/>
    </dgm:pt>
    <dgm:pt modelId="{C6E722E3-AD5C-4859-9DE3-411F8CEDAAC9}" type="pres">
      <dgm:prSet presAssocID="{5DE96709-EA6E-4435-A41E-926083105E4E}" presName="parentText" presStyleLbl="node1" presStyleIdx="1" presStyleCnt="5">
        <dgm:presLayoutVars>
          <dgm:chMax val="0"/>
          <dgm:bulletEnabled val="1"/>
        </dgm:presLayoutVars>
      </dgm:prSet>
      <dgm:spPr/>
    </dgm:pt>
    <dgm:pt modelId="{4773A901-AE0D-4C3C-90A9-B68A175CDF05}" type="pres">
      <dgm:prSet presAssocID="{43FCD556-7FBA-4012-89FC-1014FB264915}" presName="spacer" presStyleCnt="0"/>
      <dgm:spPr/>
    </dgm:pt>
    <dgm:pt modelId="{5779637B-2AE1-4F5F-A737-B7560554D081}" type="pres">
      <dgm:prSet presAssocID="{6B3D8035-4871-450F-A77B-FE4EBBA5F3AD}" presName="parentText" presStyleLbl="node1" presStyleIdx="2" presStyleCnt="5">
        <dgm:presLayoutVars>
          <dgm:chMax val="0"/>
          <dgm:bulletEnabled val="1"/>
        </dgm:presLayoutVars>
      </dgm:prSet>
      <dgm:spPr/>
    </dgm:pt>
    <dgm:pt modelId="{C3A8431E-592D-4E17-BA6B-2A1D3F729B09}" type="pres">
      <dgm:prSet presAssocID="{12F4F2CA-F630-462E-BE0E-52407D62D6C0}" presName="spacer" presStyleCnt="0"/>
      <dgm:spPr/>
    </dgm:pt>
    <dgm:pt modelId="{10996D66-2C2B-45BE-B141-B9B26396E6D6}" type="pres">
      <dgm:prSet presAssocID="{3B454957-E563-4D46-BFB9-6E51B75B9255}" presName="parentText" presStyleLbl="node1" presStyleIdx="3" presStyleCnt="5">
        <dgm:presLayoutVars>
          <dgm:chMax val="0"/>
          <dgm:bulletEnabled val="1"/>
        </dgm:presLayoutVars>
      </dgm:prSet>
      <dgm:spPr/>
    </dgm:pt>
    <dgm:pt modelId="{1FB62C50-5473-430A-ABC8-C7964A2BC188}" type="pres">
      <dgm:prSet presAssocID="{F5A5EF63-BEB7-465F-B8C0-67BF401AD138}" presName="spacer" presStyleCnt="0"/>
      <dgm:spPr/>
    </dgm:pt>
    <dgm:pt modelId="{160E7F3B-72AA-45B3-BBDA-9CB3CC62BB04}" type="pres">
      <dgm:prSet presAssocID="{A2977EDA-EDFF-4F33-B454-437AF401FF93}" presName="parentText" presStyleLbl="node1" presStyleIdx="4" presStyleCnt="5" custLinFactNeighborX="-1034" custLinFactNeighborY="-37979">
        <dgm:presLayoutVars>
          <dgm:chMax val="0"/>
          <dgm:bulletEnabled val="1"/>
        </dgm:presLayoutVars>
      </dgm:prSet>
      <dgm:spPr/>
    </dgm:pt>
  </dgm:ptLst>
  <dgm:cxnLst>
    <dgm:cxn modelId="{CA712A00-A07A-4D34-B850-60CDB7902AF7}" srcId="{A388C774-1F6E-4AD9-9848-1D27E5B98714}" destId="{6B3D8035-4871-450F-A77B-FE4EBBA5F3AD}" srcOrd="2" destOrd="0" parTransId="{E62775B9-F891-4384-89A1-5CB10BC2CE87}" sibTransId="{12F4F2CA-F630-462E-BE0E-52407D62D6C0}"/>
    <dgm:cxn modelId="{3CE59304-A64C-425E-AC04-86312890BB7B}" type="presOf" srcId="{A2977EDA-EDFF-4F33-B454-437AF401FF93}" destId="{160E7F3B-72AA-45B3-BBDA-9CB3CC62BB04}" srcOrd="0" destOrd="0" presId="urn:microsoft.com/office/officeart/2005/8/layout/vList2"/>
    <dgm:cxn modelId="{23B9AC25-E3E1-47B1-9AF3-9224A17ADC9C}" srcId="{A388C774-1F6E-4AD9-9848-1D27E5B98714}" destId="{5DE96709-EA6E-4435-A41E-926083105E4E}" srcOrd="1" destOrd="0" parTransId="{8F309570-B9F9-4FA7-9AB0-ACE0DEC6C0BC}" sibTransId="{43FCD556-7FBA-4012-89FC-1014FB264915}"/>
    <dgm:cxn modelId="{694F9E37-5427-46F9-BC82-18BE820B9B3B}" type="presOf" srcId="{A388C774-1F6E-4AD9-9848-1D27E5B98714}" destId="{78E7B5E4-9D3E-4B44-9406-E91EE2D5C1C0}" srcOrd="0" destOrd="0" presId="urn:microsoft.com/office/officeart/2005/8/layout/vList2"/>
    <dgm:cxn modelId="{0A228089-AA6F-4962-B1F0-BCC2AAE822C0}" type="presOf" srcId="{F4FAF68D-615C-4ACA-8E75-13739FC2AC72}" destId="{514EBEC2-FDD1-44B2-AA10-24A3928FAA5B}" srcOrd="0" destOrd="0" presId="urn:microsoft.com/office/officeart/2005/8/layout/vList2"/>
    <dgm:cxn modelId="{49AF9492-E031-43CF-890E-2F0A9E6D0AD0}" type="presOf" srcId="{6B3D8035-4871-450F-A77B-FE4EBBA5F3AD}" destId="{5779637B-2AE1-4F5F-A737-B7560554D081}" srcOrd="0" destOrd="0" presId="urn:microsoft.com/office/officeart/2005/8/layout/vList2"/>
    <dgm:cxn modelId="{00F48898-77C8-4845-950A-1A146DDFACBD}" srcId="{A388C774-1F6E-4AD9-9848-1D27E5B98714}" destId="{3B454957-E563-4D46-BFB9-6E51B75B9255}" srcOrd="3" destOrd="0" parTransId="{0D00681C-10D3-4571-A585-92FB7CE999FF}" sibTransId="{F5A5EF63-BEB7-465F-B8C0-67BF401AD138}"/>
    <dgm:cxn modelId="{F0C84CA4-D0E4-401A-96B0-7BB407B42FC1}" type="presOf" srcId="{5DE96709-EA6E-4435-A41E-926083105E4E}" destId="{C6E722E3-AD5C-4859-9DE3-411F8CEDAAC9}" srcOrd="0" destOrd="0" presId="urn:microsoft.com/office/officeart/2005/8/layout/vList2"/>
    <dgm:cxn modelId="{EAEF86CF-19B5-4F9E-BE82-3DE45F9072ED}" type="presOf" srcId="{3B454957-E563-4D46-BFB9-6E51B75B9255}" destId="{10996D66-2C2B-45BE-B141-B9B26396E6D6}" srcOrd="0" destOrd="0" presId="urn:microsoft.com/office/officeart/2005/8/layout/vList2"/>
    <dgm:cxn modelId="{D54033D0-6467-4274-B2BE-71D40ADC2CA6}" srcId="{A388C774-1F6E-4AD9-9848-1D27E5B98714}" destId="{A2977EDA-EDFF-4F33-B454-437AF401FF93}" srcOrd="4" destOrd="0" parTransId="{71E033C8-808E-4F70-832F-E0E246967112}" sibTransId="{7E425C95-0F0D-4AD2-BD58-A22F3A7795E4}"/>
    <dgm:cxn modelId="{5F5D90D4-037B-497A-802C-49FA14954F1F}" srcId="{A388C774-1F6E-4AD9-9848-1D27E5B98714}" destId="{F4FAF68D-615C-4ACA-8E75-13739FC2AC72}" srcOrd="0" destOrd="0" parTransId="{2D25632F-A42A-4912-A29C-A42C3F99E29A}" sibTransId="{7FD1FA94-69B0-48D2-9AE6-D18A59C4E56D}"/>
    <dgm:cxn modelId="{F6246580-3551-4595-9CED-95B17713CBDF}" type="presParOf" srcId="{78E7B5E4-9D3E-4B44-9406-E91EE2D5C1C0}" destId="{514EBEC2-FDD1-44B2-AA10-24A3928FAA5B}" srcOrd="0" destOrd="0" presId="urn:microsoft.com/office/officeart/2005/8/layout/vList2"/>
    <dgm:cxn modelId="{4036FC2F-E051-44DF-A659-7CA5C38AA4BF}" type="presParOf" srcId="{78E7B5E4-9D3E-4B44-9406-E91EE2D5C1C0}" destId="{F533E6B5-E884-4641-92A4-F4314D0CB641}" srcOrd="1" destOrd="0" presId="urn:microsoft.com/office/officeart/2005/8/layout/vList2"/>
    <dgm:cxn modelId="{E58416EC-BF88-48BB-A39A-4372F1FC135F}" type="presParOf" srcId="{78E7B5E4-9D3E-4B44-9406-E91EE2D5C1C0}" destId="{C6E722E3-AD5C-4859-9DE3-411F8CEDAAC9}" srcOrd="2" destOrd="0" presId="urn:microsoft.com/office/officeart/2005/8/layout/vList2"/>
    <dgm:cxn modelId="{72DCC59A-5357-420D-9C4D-1777EA100CA9}" type="presParOf" srcId="{78E7B5E4-9D3E-4B44-9406-E91EE2D5C1C0}" destId="{4773A901-AE0D-4C3C-90A9-B68A175CDF05}" srcOrd="3" destOrd="0" presId="urn:microsoft.com/office/officeart/2005/8/layout/vList2"/>
    <dgm:cxn modelId="{03ABA5AB-7A6B-41DB-BEC3-95F9BFC8268E}" type="presParOf" srcId="{78E7B5E4-9D3E-4B44-9406-E91EE2D5C1C0}" destId="{5779637B-2AE1-4F5F-A737-B7560554D081}" srcOrd="4" destOrd="0" presId="urn:microsoft.com/office/officeart/2005/8/layout/vList2"/>
    <dgm:cxn modelId="{CC8DA10B-1206-4AC7-9BD3-83553540375A}" type="presParOf" srcId="{78E7B5E4-9D3E-4B44-9406-E91EE2D5C1C0}" destId="{C3A8431E-592D-4E17-BA6B-2A1D3F729B09}" srcOrd="5" destOrd="0" presId="urn:microsoft.com/office/officeart/2005/8/layout/vList2"/>
    <dgm:cxn modelId="{7285DA3D-789D-41E3-A98C-6BA50F5F1F77}" type="presParOf" srcId="{78E7B5E4-9D3E-4B44-9406-E91EE2D5C1C0}" destId="{10996D66-2C2B-45BE-B141-B9B26396E6D6}" srcOrd="6" destOrd="0" presId="urn:microsoft.com/office/officeart/2005/8/layout/vList2"/>
    <dgm:cxn modelId="{6B761048-726F-408D-8CA3-B85CC6A42846}" type="presParOf" srcId="{78E7B5E4-9D3E-4B44-9406-E91EE2D5C1C0}" destId="{1FB62C50-5473-430A-ABC8-C7964A2BC188}" srcOrd="7" destOrd="0" presId="urn:microsoft.com/office/officeart/2005/8/layout/vList2"/>
    <dgm:cxn modelId="{F096FF88-D338-4C2E-B0AB-D2C50E1620B1}" type="presParOf" srcId="{78E7B5E4-9D3E-4B44-9406-E91EE2D5C1C0}" destId="{160E7F3B-72AA-45B3-BBDA-9CB3CC62BB0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80863-3168-479C-8AE1-6D0628FB1449}">
      <dsp:nvSpPr>
        <dsp:cNvPr id="0" name=""/>
        <dsp:cNvSpPr/>
      </dsp:nvSpPr>
      <dsp:spPr>
        <a:xfrm>
          <a:off x="0" y="1458720"/>
          <a:ext cx="8229600" cy="194496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5BA0CD-1271-4EC6-9AC1-E87E663BE47D}">
      <dsp:nvSpPr>
        <dsp:cNvPr id="0" name=""/>
        <dsp:cNvSpPr/>
      </dsp:nvSpPr>
      <dsp:spPr>
        <a:xfrm>
          <a:off x="3616" y="0"/>
          <a:ext cx="2386905" cy="194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endParaRPr lang="en-US" sz="1000" kern="1200"/>
        </a:p>
      </dsp:txBody>
      <dsp:txXfrm>
        <a:off x="3616" y="0"/>
        <a:ext cx="2386905" cy="1944960"/>
      </dsp:txXfrm>
    </dsp:sp>
    <dsp:sp modelId="{02B431BC-4B72-4260-ADFB-BFA3A319C7F6}">
      <dsp:nvSpPr>
        <dsp:cNvPr id="0" name=""/>
        <dsp:cNvSpPr/>
      </dsp:nvSpPr>
      <dsp:spPr>
        <a:xfrm>
          <a:off x="608803" y="2230555"/>
          <a:ext cx="573398" cy="4181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81898-7875-4AC7-9F04-1D980CE374F7}">
      <dsp:nvSpPr>
        <dsp:cNvPr id="0" name=""/>
        <dsp:cNvSpPr/>
      </dsp:nvSpPr>
      <dsp:spPr>
        <a:xfrm>
          <a:off x="3043" y="114650"/>
          <a:ext cx="1333182" cy="1404086"/>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dirty="0"/>
            <a:t>Honoring Wishes Task Force decision to pursue “community standard” approach that is driven by health systems and community partners rather than revisiting legislative route in OH.</a:t>
          </a:r>
        </a:p>
      </dsp:txBody>
      <dsp:txXfrm>
        <a:off x="3043" y="114650"/>
        <a:ext cx="1333182" cy="1404086"/>
      </dsp:txXfrm>
    </dsp:sp>
    <dsp:sp modelId="{8E286352-A229-4AC9-865E-B5BEE60A80EA}">
      <dsp:nvSpPr>
        <dsp:cNvPr id="0" name=""/>
        <dsp:cNvSpPr/>
      </dsp:nvSpPr>
      <dsp:spPr>
        <a:xfrm>
          <a:off x="2889227" y="2158869"/>
          <a:ext cx="540533" cy="500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F5297-15FF-406E-9444-6F8978777F9F}">
      <dsp:nvSpPr>
        <dsp:cNvPr id="0" name=""/>
        <dsp:cNvSpPr/>
      </dsp:nvSpPr>
      <dsp:spPr>
        <a:xfrm>
          <a:off x="3159069" y="161577"/>
          <a:ext cx="937075" cy="1345484"/>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dirty="0"/>
            <a:t>Original ACP Pilot grant funding renewed to extend through 2023 Decision to in OH.</a:t>
          </a:r>
        </a:p>
      </dsp:txBody>
      <dsp:txXfrm>
        <a:off x="3159069" y="161577"/>
        <a:ext cx="937075" cy="1345484"/>
      </dsp:txXfrm>
    </dsp:sp>
    <dsp:sp modelId="{37BAD5A2-E9B4-4514-A785-9503C2ECA7F7}">
      <dsp:nvSpPr>
        <dsp:cNvPr id="0" name=""/>
        <dsp:cNvSpPr/>
      </dsp:nvSpPr>
      <dsp:spPr>
        <a:xfrm>
          <a:off x="5384328" y="2126250"/>
          <a:ext cx="581173" cy="579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0BA43-0FE9-4ADE-82EF-32C7F6C463CB}">
      <dsp:nvSpPr>
        <dsp:cNvPr id="0" name=""/>
        <dsp:cNvSpPr/>
      </dsp:nvSpPr>
      <dsp:spPr>
        <a:xfrm>
          <a:off x="697929" y="2274"/>
          <a:ext cx="2125003" cy="12750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SNF Facility</a:t>
          </a:r>
        </a:p>
      </dsp:txBody>
      <dsp:txXfrm>
        <a:off x="697929" y="2274"/>
        <a:ext cx="2125003" cy="1275002"/>
      </dsp:txXfrm>
    </dsp:sp>
    <dsp:sp modelId="{791D4191-5136-4B8B-BB8F-06A7B770E499}">
      <dsp:nvSpPr>
        <dsp:cNvPr id="0" name=""/>
        <dsp:cNvSpPr/>
      </dsp:nvSpPr>
      <dsp:spPr>
        <a:xfrm>
          <a:off x="3035434" y="2274"/>
          <a:ext cx="2125003" cy="1275002"/>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Mercy Health – St. Rita’s – ED, Case Management, Nursing, Social workers, Spiritual Care</a:t>
          </a:r>
        </a:p>
      </dsp:txBody>
      <dsp:txXfrm>
        <a:off x="3035434" y="2274"/>
        <a:ext cx="2125003" cy="1275002"/>
      </dsp:txXfrm>
    </dsp:sp>
    <dsp:sp modelId="{5E1B567F-4304-4F13-84AB-4B72DE55F074}">
      <dsp:nvSpPr>
        <dsp:cNvPr id="0" name=""/>
        <dsp:cNvSpPr/>
      </dsp:nvSpPr>
      <dsp:spPr>
        <a:xfrm>
          <a:off x="5372938" y="2274"/>
          <a:ext cx="2125003" cy="1275002"/>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Lima Memorial</a:t>
          </a:r>
        </a:p>
      </dsp:txBody>
      <dsp:txXfrm>
        <a:off x="5372938" y="2274"/>
        <a:ext cx="2125003" cy="1275002"/>
      </dsp:txXfrm>
    </dsp:sp>
    <dsp:sp modelId="{2CD05834-BA4A-4F47-8BC5-E7D33A25C156}">
      <dsp:nvSpPr>
        <dsp:cNvPr id="0" name=""/>
        <dsp:cNvSpPr/>
      </dsp:nvSpPr>
      <dsp:spPr>
        <a:xfrm>
          <a:off x="697929" y="1489777"/>
          <a:ext cx="2125003" cy="1275002"/>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Transport Services</a:t>
          </a:r>
        </a:p>
      </dsp:txBody>
      <dsp:txXfrm>
        <a:off x="697929" y="1489777"/>
        <a:ext cx="2125003" cy="1275002"/>
      </dsp:txXfrm>
    </dsp:sp>
    <dsp:sp modelId="{E98A447E-E8D1-41A0-BB43-B450437D1F18}">
      <dsp:nvSpPr>
        <dsp:cNvPr id="0" name=""/>
        <dsp:cNvSpPr/>
      </dsp:nvSpPr>
      <dsp:spPr>
        <a:xfrm>
          <a:off x="3035434" y="1489777"/>
          <a:ext cx="2125003" cy="1275002"/>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Hospice &amp; Palliative Care – agency of patient choice</a:t>
          </a:r>
        </a:p>
      </dsp:txBody>
      <dsp:txXfrm>
        <a:off x="3035434" y="1489777"/>
        <a:ext cx="2125003" cy="1275002"/>
      </dsp:txXfrm>
    </dsp:sp>
    <dsp:sp modelId="{F87EEF5C-2A89-4DC6-B1F7-6BA6FA8BAB08}">
      <dsp:nvSpPr>
        <dsp:cNvPr id="0" name=""/>
        <dsp:cNvSpPr/>
      </dsp:nvSpPr>
      <dsp:spPr>
        <a:xfrm>
          <a:off x="5372938" y="1489777"/>
          <a:ext cx="2125003" cy="127500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Bon Secours Mercy Health Advance Care Planning Team</a:t>
          </a:r>
        </a:p>
      </dsp:txBody>
      <dsp:txXfrm>
        <a:off x="5372938" y="1489777"/>
        <a:ext cx="2125003" cy="1275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3C4DA-0162-4F57-88FB-2CC1E8411408}">
      <dsp:nvSpPr>
        <dsp:cNvPr id="0" name=""/>
        <dsp:cNvSpPr/>
      </dsp:nvSpPr>
      <dsp:spPr>
        <a:xfrm rot="5400000">
          <a:off x="5168606" y="-2116226"/>
          <a:ext cx="809170" cy="524535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Current condition</a:t>
          </a:r>
        </a:p>
        <a:p>
          <a:pPr marL="114300" lvl="1" indent="-114300" algn="l" defTabSz="622300">
            <a:lnSpc>
              <a:spcPct val="90000"/>
            </a:lnSpc>
            <a:spcBef>
              <a:spcPct val="0"/>
            </a:spcBef>
            <a:spcAft>
              <a:spcPct val="15000"/>
            </a:spcAft>
            <a:buChar char="•"/>
          </a:pPr>
          <a:r>
            <a:rPr lang="en-US" sz="1400" kern="1200" dirty="0"/>
            <a:t>Resident/POA request</a:t>
          </a:r>
        </a:p>
        <a:p>
          <a:pPr marL="114300" lvl="1" indent="-114300" algn="l" defTabSz="622300">
            <a:lnSpc>
              <a:spcPct val="90000"/>
            </a:lnSpc>
            <a:spcBef>
              <a:spcPct val="0"/>
            </a:spcBef>
            <a:spcAft>
              <a:spcPct val="15000"/>
            </a:spcAft>
            <a:buChar char="•"/>
          </a:pPr>
          <a:r>
            <a:rPr lang="en-US" sz="1400" kern="1200" dirty="0"/>
            <a:t>Resident is admitted with ACP docs (need review)</a:t>
          </a:r>
        </a:p>
        <a:p>
          <a:pPr marL="114300" lvl="1" indent="-114300" algn="l" defTabSz="622300">
            <a:lnSpc>
              <a:spcPct val="90000"/>
            </a:lnSpc>
            <a:spcBef>
              <a:spcPct val="0"/>
            </a:spcBef>
            <a:spcAft>
              <a:spcPct val="15000"/>
            </a:spcAft>
            <a:buChar char="•"/>
          </a:pPr>
          <a:r>
            <a:rPr lang="en-US" sz="1400" kern="1200" dirty="0"/>
            <a:t>Admitted with current POLST form (need review)</a:t>
          </a:r>
        </a:p>
      </dsp:txBody>
      <dsp:txXfrm rot="-5400000">
        <a:off x="2950513" y="141367"/>
        <a:ext cx="5205857" cy="730170"/>
      </dsp:txXfrm>
    </dsp:sp>
    <dsp:sp modelId="{0310E690-120B-4A1C-A99C-A6D580BBCA15}">
      <dsp:nvSpPr>
        <dsp:cNvPr id="0" name=""/>
        <dsp:cNvSpPr/>
      </dsp:nvSpPr>
      <dsp:spPr>
        <a:xfrm>
          <a:off x="0" y="720"/>
          <a:ext cx="2950513" cy="101146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Identify residents who might be appropriate the ACP process/POLST</a:t>
          </a:r>
        </a:p>
      </dsp:txBody>
      <dsp:txXfrm>
        <a:off x="49376" y="50096"/>
        <a:ext cx="2851761" cy="912711"/>
      </dsp:txXfrm>
    </dsp:sp>
    <dsp:sp modelId="{863B87C9-7DA1-4DC8-B5FF-1ADDCB73AF4E}">
      <dsp:nvSpPr>
        <dsp:cNvPr id="0" name=""/>
        <dsp:cNvSpPr/>
      </dsp:nvSpPr>
      <dsp:spPr>
        <a:xfrm rot="5400000">
          <a:off x="5168606" y="-1054190"/>
          <a:ext cx="809170" cy="5245357"/>
        </a:xfrm>
        <a:prstGeom prst="round2Same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Resident admission</a:t>
          </a:r>
        </a:p>
        <a:p>
          <a:pPr marL="114300" lvl="1" indent="-114300" algn="l" defTabSz="622300">
            <a:lnSpc>
              <a:spcPct val="90000"/>
            </a:lnSpc>
            <a:spcBef>
              <a:spcPct val="0"/>
            </a:spcBef>
            <a:spcAft>
              <a:spcPct val="15000"/>
            </a:spcAft>
            <a:buChar char="•"/>
          </a:pPr>
          <a:r>
            <a:rPr lang="en-US" sz="1400" kern="1200" dirty="0"/>
            <a:t>Has ACP docs/POLST form</a:t>
          </a:r>
        </a:p>
        <a:p>
          <a:pPr marL="114300" lvl="1" indent="-114300" algn="l" defTabSz="622300">
            <a:lnSpc>
              <a:spcPct val="90000"/>
            </a:lnSpc>
            <a:spcBef>
              <a:spcPct val="0"/>
            </a:spcBef>
            <a:spcAft>
              <a:spcPct val="15000"/>
            </a:spcAft>
            <a:buChar char="•"/>
          </a:pPr>
          <a:r>
            <a:rPr lang="en-US" sz="1400" kern="1200" dirty="0"/>
            <a:t>Needs ACP docs/conversation/POLST completed</a:t>
          </a:r>
        </a:p>
      </dsp:txBody>
      <dsp:txXfrm rot="-5400000">
        <a:off x="2950513" y="1203403"/>
        <a:ext cx="5205857" cy="730170"/>
      </dsp:txXfrm>
    </dsp:sp>
    <dsp:sp modelId="{6C5AF3F6-3408-4D86-B7BD-0EFCD9CAFAAD}">
      <dsp:nvSpPr>
        <dsp:cNvPr id="0" name=""/>
        <dsp:cNvSpPr/>
      </dsp:nvSpPr>
      <dsp:spPr>
        <a:xfrm>
          <a:off x="0" y="1062756"/>
          <a:ext cx="2950513" cy="101146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Notify the ACP Coordinator/Facilitator</a:t>
          </a:r>
        </a:p>
      </dsp:txBody>
      <dsp:txXfrm>
        <a:off x="49376" y="1112132"/>
        <a:ext cx="2851761" cy="912711"/>
      </dsp:txXfrm>
    </dsp:sp>
    <dsp:sp modelId="{0A12E32D-7843-4EAC-802D-64BCDFE76741}">
      <dsp:nvSpPr>
        <dsp:cNvPr id="0" name=""/>
        <dsp:cNvSpPr/>
      </dsp:nvSpPr>
      <dsp:spPr>
        <a:xfrm rot="5400000">
          <a:off x="5168606" y="7846"/>
          <a:ext cx="809170" cy="5245357"/>
        </a:xfrm>
        <a:prstGeom prst="round2Same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Reviews current docs/POLST form that came with admission</a:t>
          </a:r>
        </a:p>
        <a:p>
          <a:pPr marL="114300" lvl="1" indent="-114300" algn="l" defTabSz="622300">
            <a:lnSpc>
              <a:spcPct val="90000"/>
            </a:lnSpc>
            <a:spcBef>
              <a:spcPct val="0"/>
            </a:spcBef>
            <a:spcAft>
              <a:spcPct val="15000"/>
            </a:spcAft>
            <a:buChar char="•"/>
          </a:pPr>
          <a:r>
            <a:rPr lang="en-US" sz="1400" kern="1200" dirty="0"/>
            <a:t>If facilitator completes new forms</a:t>
          </a:r>
        </a:p>
        <a:p>
          <a:pPr marL="114300" lvl="1" indent="-114300" algn="l" defTabSz="622300">
            <a:lnSpc>
              <a:spcPct val="90000"/>
            </a:lnSpc>
            <a:spcBef>
              <a:spcPct val="0"/>
            </a:spcBef>
            <a:spcAft>
              <a:spcPct val="15000"/>
            </a:spcAft>
            <a:buChar char="•"/>
          </a:pPr>
          <a:r>
            <a:rPr lang="en-US" sz="1400" kern="1200" dirty="0"/>
            <a:t> Notifies physician to sign POLST form</a:t>
          </a:r>
        </a:p>
      </dsp:txBody>
      <dsp:txXfrm rot="-5400000">
        <a:off x="2950513" y="2265439"/>
        <a:ext cx="5205857" cy="730170"/>
      </dsp:txXfrm>
    </dsp:sp>
    <dsp:sp modelId="{845B8E72-EB87-40CB-9624-6E913ABBFCDD}">
      <dsp:nvSpPr>
        <dsp:cNvPr id="0" name=""/>
        <dsp:cNvSpPr/>
      </dsp:nvSpPr>
      <dsp:spPr>
        <a:xfrm>
          <a:off x="0" y="2124793"/>
          <a:ext cx="2950513" cy="101146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Physician or ACP facilitator completes docs/POLST</a:t>
          </a:r>
        </a:p>
      </dsp:txBody>
      <dsp:txXfrm>
        <a:off x="49376" y="2174169"/>
        <a:ext cx="2851761" cy="912711"/>
      </dsp:txXfrm>
    </dsp:sp>
    <dsp:sp modelId="{80F60746-A271-4D7B-A0BC-A9458D19D032}">
      <dsp:nvSpPr>
        <dsp:cNvPr id="0" name=""/>
        <dsp:cNvSpPr/>
      </dsp:nvSpPr>
      <dsp:spPr>
        <a:xfrm rot="5400000">
          <a:off x="4895138" y="1239323"/>
          <a:ext cx="1345221" cy="5240235"/>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Place ACP sticker on the front of chart </a:t>
          </a:r>
        </a:p>
        <a:p>
          <a:pPr marL="114300" lvl="1" indent="-114300" algn="l" defTabSz="622300">
            <a:lnSpc>
              <a:spcPct val="90000"/>
            </a:lnSpc>
            <a:spcBef>
              <a:spcPct val="0"/>
            </a:spcBef>
            <a:spcAft>
              <a:spcPct val="15000"/>
            </a:spcAft>
            <a:buChar char="•"/>
          </a:pPr>
          <a:r>
            <a:rPr lang="en-US" sz="1400" kern="1200" dirty="0"/>
            <a:t>Notify ACP coordinator, charge nurse, and SW  that ACP/POLST has been signed</a:t>
          </a:r>
        </a:p>
        <a:p>
          <a:pPr marL="114300" lvl="1" indent="-114300" algn="l" defTabSz="622300">
            <a:lnSpc>
              <a:spcPct val="90000"/>
            </a:lnSpc>
            <a:spcBef>
              <a:spcPct val="0"/>
            </a:spcBef>
            <a:spcAft>
              <a:spcPct val="15000"/>
            </a:spcAft>
            <a:buChar char="•"/>
          </a:pPr>
          <a:r>
            <a:rPr lang="en-US" sz="1400" kern="1200" dirty="0"/>
            <a:t>Notify what the orders are signed</a:t>
          </a:r>
        </a:p>
        <a:p>
          <a:pPr marL="114300" lvl="1" indent="-114300" algn="l" defTabSz="622300">
            <a:lnSpc>
              <a:spcPct val="90000"/>
            </a:lnSpc>
            <a:spcBef>
              <a:spcPct val="0"/>
            </a:spcBef>
            <a:spcAft>
              <a:spcPct val="15000"/>
            </a:spcAft>
            <a:buChar char="•"/>
          </a:pPr>
          <a:r>
            <a:rPr lang="en-US" sz="1400" kern="1200" dirty="0"/>
            <a:t>Review forms with resident/POA periodically (team meetings)  and prn (when condition changes)</a:t>
          </a:r>
        </a:p>
      </dsp:txBody>
      <dsp:txXfrm rot="-5400000">
        <a:off x="2947631" y="3252498"/>
        <a:ext cx="5174567" cy="1213885"/>
      </dsp:txXfrm>
    </dsp:sp>
    <dsp:sp modelId="{22C8BCFA-606E-48DA-A582-5D32F9A0459A}">
      <dsp:nvSpPr>
        <dsp:cNvPr id="0" name=""/>
        <dsp:cNvSpPr/>
      </dsp:nvSpPr>
      <dsp:spPr>
        <a:xfrm>
          <a:off x="0" y="3353709"/>
          <a:ext cx="2947632" cy="101146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Person completing ACP/POLST form (continued):</a:t>
          </a:r>
        </a:p>
      </dsp:txBody>
      <dsp:txXfrm>
        <a:off x="49376" y="3403085"/>
        <a:ext cx="2848880" cy="9127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5ADAF-239B-4810-8162-28718E0EE4A2}">
      <dsp:nvSpPr>
        <dsp:cNvPr id="0" name=""/>
        <dsp:cNvSpPr/>
      </dsp:nvSpPr>
      <dsp:spPr>
        <a:xfrm>
          <a:off x="0" y="2031"/>
          <a:ext cx="2268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C847D-9937-49EA-8DA2-F4CD578D53C1}">
      <dsp:nvSpPr>
        <dsp:cNvPr id="0" name=""/>
        <dsp:cNvSpPr/>
      </dsp:nvSpPr>
      <dsp:spPr>
        <a:xfrm>
          <a:off x="0" y="2031"/>
          <a:ext cx="2268977"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Shawnee Township</a:t>
          </a:r>
        </a:p>
      </dsp:txBody>
      <dsp:txXfrm>
        <a:off x="0" y="2031"/>
        <a:ext cx="2268977" cy="692578"/>
      </dsp:txXfrm>
    </dsp:sp>
    <dsp:sp modelId="{BDB46346-11E1-450C-9195-1A725478CAE2}">
      <dsp:nvSpPr>
        <dsp:cNvPr id="0" name=""/>
        <dsp:cNvSpPr/>
      </dsp:nvSpPr>
      <dsp:spPr>
        <a:xfrm>
          <a:off x="0" y="694609"/>
          <a:ext cx="2268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38148-9688-4AAB-9878-50058B129DF7}">
      <dsp:nvSpPr>
        <dsp:cNvPr id="0" name=""/>
        <dsp:cNvSpPr/>
      </dsp:nvSpPr>
      <dsp:spPr>
        <a:xfrm>
          <a:off x="0" y="694609"/>
          <a:ext cx="2268977"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True Blue</a:t>
          </a:r>
        </a:p>
      </dsp:txBody>
      <dsp:txXfrm>
        <a:off x="0" y="694609"/>
        <a:ext cx="2268977" cy="692578"/>
      </dsp:txXfrm>
    </dsp:sp>
    <dsp:sp modelId="{56813949-137E-4DAF-8D6D-C44770F1C532}">
      <dsp:nvSpPr>
        <dsp:cNvPr id="0" name=""/>
        <dsp:cNvSpPr/>
      </dsp:nvSpPr>
      <dsp:spPr>
        <a:xfrm>
          <a:off x="0" y="1387188"/>
          <a:ext cx="2268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D792E-EF53-4E1B-AC90-A19A37E2831E}">
      <dsp:nvSpPr>
        <dsp:cNvPr id="0" name=""/>
        <dsp:cNvSpPr/>
      </dsp:nvSpPr>
      <dsp:spPr>
        <a:xfrm>
          <a:off x="0" y="1387188"/>
          <a:ext cx="2268977"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Smart Start</a:t>
          </a:r>
        </a:p>
      </dsp:txBody>
      <dsp:txXfrm>
        <a:off x="0" y="1387188"/>
        <a:ext cx="2268977" cy="692578"/>
      </dsp:txXfrm>
    </dsp:sp>
    <dsp:sp modelId="{632D2F97-AC4E-437F-8124-1F83D481433E}">
      <dsp:nvSpPr>
        <dsp:cNvPr id="0" name=""/>
        <dsp:cNvSpPr/>
      </dsp:nvSpPr>
      <dsp:spPr>
        <a:xfrm>
          <a:off x="0" y="2079767"/>
          <a:ext cx="2268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77625-1641-4F7F-ABFA-07CFB2A586DA}">
      <dsp:nvSpPr>
        <dsp:cNvPr id="0" name=""/>
        <dsp:cNvSpPr/>
      </dsp:nvSpPr>
      <dsp:spPr>
        <a:xfrm>
          <a:off x="0" y="2079767"/>
          <a:ext cx="2268977"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Hometown Transports</a:t>
          </a:r>
        </a:p>
      </dsp:txBody>
      <dsp:txXfrm>
        <a:off x="0" y="2079767"/>
        <a:ext cx="2268977" cy="692578"/>
      </dsp:txXfrm>
    </dsp:sp>
    <dsp:sp modelId="{5C142112-18B1-485E-A30F-2EF3611081A3}">
      <dsp:nvSpPr>
        <dsp:cNvPr id="0" name=""/>
        <dsp:cNvSpPr/>
      </dsp:nvSpPr>
      <dsp:spPr>
        <a:xfrm>
          <a:off x="0" y="2772346"/>
          <a:ext cx="2268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FE56A-D983-4035-B781-0B52DABBC9C5}">
      <dsp:nvSpPr>
        <dsp:cNvPr id="0" name=""/>
        <dsp:cNvSpPr/>
      </dsp:nvSpPr>
      <dsp:spPr>
        <a:xfrm>
          <a:off x="0" y="2772346"/>
          <a:ext cx="2268977"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LACP</a:t>
          </a:r>
        </a:p>
      </dsp:txBody>
      <dsp:txXfrm>
        <a:off x="0" y="2772346"/>
        <a:ext cx="2268977" cy="692578"/>
      </dsp:txXfrm>
    </dsp:sp>
    <dsp:sp modelId="{96265DE8-9003-4288-93DF-8A214E6DCD88}">
      <dsp:nvSpPr>
        <dsp:cNvPr id="0" name=""/>
        <dsp:cNvSpPr/>
      </dsp:nvSpPr>
      <dsp:spPr>
        <a:xfrm>
          <a:off x="0" y="3464925"/>
          <a:ext cx="22689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DC0B7-F1DB-43D4-8E9F-C57A042727D3}">
      <dsp:nvSpPr>
        <dsp:cNvPr id="0" name=""/>
        <dsp:cNvSpPr/>
      </dsp:nvSpPr>
      <dsp:spPr>
        <a:xfrm>
          <a:off x="0" y="3464925"/>
          <a:ext cx="2268977"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RTA</a:t>
          </a:r>
        </a:p>
      </dsp:txBody>
      <dsp:txXfrm>
        <a:off x="0" y="3464925"/>
        <a:ext cx="2268977" cy="692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EBEC2-FDD1-44B2-AA10-24A3928FAA5B}">
      <dsp:nvSpPr>
        <dsp:cNvPr id="0" name=""/>
        <dsp:cNvSpPr/>
      </dsp:nvSpPr>
      <dsp:spPr>
        <a:xfrm>
          <a:off x="0" y="8906"/>
          <a:ext cx="4697730" cy="77836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Pilot Start Date - Week of </a:t>
          </a:r>
          <a:r>
            <a:rPr lang="en-US" sz="1900" b="1" kern="1200" dirty="0"/>
            <a:t>Nov. 7- 2022</a:t>
          </a:r>
        </a:p>
      </dsp:txBody>
      <dsp:txXfrm>
        <a:off x="37997" y="46903"/>
        <a:ext cx="4621736" cy="702370"/>
      </dsp:txXfrm>
    </dsp:sp>
    <dsp:sp modelId="{C6E722E3-AD5C-4859-9DE3-411F8CEDAAC9}">
      <dsp:nvSpPr>
        <dsp:cNvPr id="0" name=""/>
        <dsp:cNvSpPr/>
      </dsp:nvSpPr>
      <dsp:spPr>
        <a:xfrm>
          <a:off x="0" y="841990"/>
          <a:ext cx="4697730" cy="77836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26</a:t>
          </a:r>
          <a:r>
            <a:rPr lang="en-US" sz="1900" kern="1200" dirty="0"/>
            <a:t> Advance Care Planning Conversations Completed </a:t>
          </a:r>
        </a:p>
      </dsp:txBody>
      <dsp:txXfrm>
        <a:off x="37997" y="879987"/>
        <a:ext cx="4621736" cy="702370"/>
      </dsp:txXfrm>
    </dsp:sp>
    <dsp:sp modelId="{5779637B-2AE1-4F5F-A737-B7560554D081}">
      <dsp:nvSpPr>
        <dsp:cNvPr id="0" name=""/>
        <dsp:cNvSpPr/>
      </dsp:nvSpPr>
      <dsp:spPr>
        <a:xfrm>
          <a:off x="0" y="1675075"/>
          <a:ext cx="4697730" cy="77836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15</a:t>
          </a:r>
          <a:r>
            <a:rPr lang="en-US" sz="1900" kern="1200" dirty="0"/>
            <a:t> Advance Directives completed</a:t>
          </a:r>
        </a:p>
      </dsp:txBody>
      <dsp:txXfrm>
        <a:off x="37997" y="1713072"/>
        <a:ext cx="4621736" cy="702370"/>
      </dsp:txXfrm>
    </dsp:sp>
    <dsp:sp modelId="{10996D66-2C2B-45BE-B141-B9B26396E6D6}">
      <dsp:nvSpPr>
        <dsp:cNvPr id="0" name=""/>
        <dsp:cNvSpPr/>
      </dsp:nvSpPr>
      <dsp:spPr>
        <a:xfrm>
          <a:off x="0" y="2508160"/>
          <a:ext cx="4697730" cy="77836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6</a:t>
          </a:r>
          <a:r>
            <a:rPr lang="en-US" sz="1900" kern="1200" dirty="0"/>
            <a:t> Code Status changes </a:t>
          </a:r>
        </a:p>
      </dsp:txBody>
      <dsp:txXfrm>
        <a:off x="37997" y="2546157"/>
        <a:ext cx="4621736" cy="702370"/>
      </dsp:txXfrm>
    </dsp:sp>
    <dsp:sp modelId="{160E7F3B-72AA-45B3-BBDA-9CB3CC62BB04}">
      <dsp:nvSpPr>
        <dsp:cNvPr id="0" name=""/>
        <dsp:cNvSpPr/>
      </dsp:nvSpPr>
      <dsp:spPr>
        <a:xfrm>
          <a:off x="0" y="3320463"/>
          <a:ext cx="4697730" cy="77836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12</a:t>
          </a:r>
          <a:r>
            <a:rPr lang="en-US" sz="1900" kern="1200" dirty="0"/>
            <a:t> POLST forms completed – So far </a:t>
          </a:r>
          <a:r>
            <a:rPr lang="en-US" sz="1900" u="sng" kern="1200" dirty="0"/>
            <a:t>two</a:t>
          </a:r>
          <a:r>
            <a:rPr lang="en-US" sz="1900" u="none" kern="1200" dirty="0"/>
            <a:t> have been acted upon &amp; honored!</a:t>
          </a:r>
        </a:p>
      </dsp:txBody>
      <dsp:txXfrm>
        <a:off x="37997" y="3358460"/>
        <a:ext cx="4621736" cy="7023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19E6B8-60DB-B24D-B056-C5C23AF14F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8F264F-A474-DB41-ABBC-2E30653482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BD279A-D31F-B245-8C53-E2439F32BE23}" type="datetimeFigureOut">
              <a:rPr lang="en-US" smtClean="0"/>
              <a:t>2/23/2023</a:t>
            </a:fld>
            <a:endParaRPr lang="en-US"/>
          </a:p>
        </p:txBody>
      </p:sp>
      <p:sp>
        <p:nvSpPr>
          <p:cNvPr id="4" name="Footer Placeholder 3">
            <a:extLst>
              <a:ext uri="{FF2B5EF4-FFF2-40B4-BE49-F238E27FC236}">
                <a16:creationId xmlns:a16="http://schemas.microsoft.com/office/drawing/2014/main" id="{BD7898EB-A9D1-6A46-B9B5-9A5FBA8073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A45314C-867C-A84F-8281-5F265B4CDB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9A326E-E189-494F-986E-D5136481EF1E}" type="slidenum">
              <a:rPr lang="en-US" smtClean="0"/>
              <a:t>‹#›</a:t>
            </a:fld>
            <a:endParaRPr lang="en-US"/>
          </a:p>
        </p:txBody>
      </p:sp>
    </p:spTree>
    <p:extLst>
      <p:ext uri="{BB962C8B-B14F-4D97-AF65-F5344CB8AC3E}">
        <p14:creationId xmlns:p14="http://schemas.microsoft.com/office/powerpoint/2010/main" val="3262292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CB4D3-A9B4-A24A-B719-0F920247C0A1}" type="datetimeFigureOut">
              <a:rPr lang="en-US" smtClean="0"/>
              <a:t>2/23/2023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64C83-9B3F-3F4F-9966-4516B23381DA}" type="slidenum">
              <a:rPr lang="en-US" smtClean="0"/>
              <a:t>‹#›</a:t>
            </a:fld>
            <a:endParaRPr lang="en-US"/>
          </a:p>
        </p:txBody>
      </p:sp>
    </p:spTree>
    <p:extLst>
      <p:ext uri="{BB962C8B-B14F-4D97-AF65-F5344CB8AC3E}">
        <p14:creationId xmlns:p14="http://schemas.microsoft.com/office/powerpoint/2010/main" val="1929461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 slides 1-12</a:t>
            </a:r>
          </a:p>
        </p:txBody>
      </p:sp>
      <p:sp>
        <p:nvSpPr>
          <p:cNvPr id="4" name="Slide Number Placeholder 3"/>
          <p:cNvSpPr>
            <a:spLocks noGrp="1"/>
          </p:cNvSpPr>
          <p:nvPr>
            <p:ph type="sldNum" sz="quarter" idx="5"/>
          </p:nvPr>
        </p:nvSpPr>
        <p:spPr/>
        <p:txBody>
          <a:bodyPr/>
          <a:lstStyle/>
          <a:p>
            <a:fld id="{7DD64C83-9B3F-3F4F-9966-4516B23381DA}" type="slidenum">
              <a:rPr lang="en-US" smtClean="0"/>
              <a:t>1</a:t>
            </a:fld>
            <a:endParaRPr lang="en-US"/>
          </a:p>
        </p:txBody>
      </p:sp>
    </p:spTree>
    <p:extLst>
      <p:ext uri="{BB962C8B-B14F-4D97-AF65-F5344CB8AC3E}">
        <p14:creationId xmlns:p14="http://schemas.microsoft.com/office/powerpoint/2010/main" val="382352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 not just about POLST</a:t>
            </a:r>
          </a:p>
        </p:txBody>
      </p:sp>
      <p:sp>
        <p:nvSpPr>
          <p:cNvPr id="4" name="Slide Number Placeholder 3"/>
          <p:cNvSpPr>
            <a:spLocks noGrp="1"/>
          </p:cNvSpPr>
          <p:nvPr>
            <p:ph type="sldNum" sz="quarter" idx="5"/>
          </p:nvPr>
        </p:nvSpPr>
        <p:spPr/>
        <p:txBody>
          <a:bodyPr/>
          <a:lstStyle/>
          <a:p>
            <a:fld id="{7DD64C83-9B3F-3F4F-9966-4516B23381DA}" type="slidenum">
              <a:rPr lang="en-US" smtClean="0"/>
              <a:t>22</a:t>
            </a:fld>
            <a:endParaRPr lang="en-US"/>
          </a:p>
        </p:txBody>
      </p:sp>
    </p:spTree>
    <p:extLst>
      <p:ext uri="{BB962C8B-B14F-4D97-AF65-F5344CB8AC3E}">
        <p14:creationId xmlns:p14="http://schemas.microsoft.com/office/powerpoint/2010/main" val="414376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a:noFill/>
          <a:ln/>
        </p:spPr>
        <p:txBody>
          <a:bodyPr/>
          <a:lstStyle/>
          <a:p>
            <a:r>
              <a:rPr lang="en-US" sz="1800" dirty="0">
                <a:solidFill>
                  <a:srgbClr val="000000"/>
                </a:solidFill>
                <a:effectLst/>
                <a:latin typeface="Calibri" panose="020F0502020204030204" pitchFamily="34" charset="0"/>
                <a:ea typeface="Calibri" panose="020F0502020204030204" pitchFamily="34" charset="0"/>
              </a:rPr>
              <a:t>"From a medicolegal standpoint, the Ohio DNR Comfort Care program is the only form that provides immunity to the Ohio EMS provider as long as the comfort care parameters are followed."  In addition, the state Division of EMS website notes that "While the paradigms of physician orders for life-sustaining treatment (POLST) and medical orders for life-sustaining treatment (MOLST) have been initiated in other states; POLST and MOLST programs have not currently been legislated or implemented in Ohio.“  At this time, our EMS providers cannot follow any of the POLST or MOLST forms without a </a:t>
            </a:r>
            <a:r>
              <a:rPr lang="en-US" sz="1800" b="1" dirty="0">
                <a:solidFill>
                  <a:srgbClr val="000000"/>
                </a:solidFill>
                <a:effectLst/>
                <a:latin typeface="Calibri" panose="020F0502020204030204" pitchFamily="34" charset="0"/>
                <a:ea typeface="Calibri" panose="020F0502020204030204" pitchFamily="34" charset="0"/>
              </a:rPr>
              <a:t>medical control order.</a:t>
            </a:r>
            <a:endParaRPr lang="en-US" b="1" dirty="0"/>
          </a:p>
        </p:txBody>
      </p:sp>
      <p:sp>
        <p:nvSpPr>
          <p:cNvPr id="81924" name="Slide Number Placeholder 3"/>
          <p:cNvSpPr>
            <a:spLocks noGrp="1"/>
          </p:cNvSpPr>
          <p:nvPr>
            <p:ph type="sldNum" sz="quarter" idx="5"/>
          </p:nvPr>
        </p:nvSpPr>
        <p:spPr>
          <a:noFill/>
        </p:spPr>
        <p:txBody>
          <a:bodyPr/>
          <a:lstStyle/>
          <a:p>
            <a:fld id="{66ABC39B-28CB-443C-AB0E-E53C248C490C}" type="slidenum">
              <a:rPr lang="en-US" smtClean="0"/>
              <a:pPr/>
              <a:t>23</a:t>
            </a:fld>
            <a:endParaRPr lang="en-US"/>
          </a:p>
        </p:txBody>
      </p:sp>
    </p:spTree>
    <p:extLst>
      <p:ext uri="{BB962C8B-B14F-4D97-AF65-F5344CB8AC3E}">
        <p14:creationId xmlns:p14="http://schemas.microsoft.com/office/powerpoint/2010/main" val="93268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Diane</a:t>
            </a:r>
          </a:p>
          <a:p>
            <a:endParaRPr lang="en-US" sz="1200" dirty="0"/>
          </a:p>
          <a:p>
            <a:endParaRPr lang="en-US" dirty="0"/>
          </a:p>
        </p:txBody>
      </p:sp>
      <p:sp>
        <p:nvSpPr>
          <p:cNvPr id="4" name="Slide Number Placeholder 3"/>
          <p:cNvSpPr>
            <a:spLocks noGrp="1"/>
          </p:cNvSpPr>
          <p:nvPr>
            <p:ph type="sldNum" sz="quarter" idx="5"/>
          </p:nvPr>
        </p:nvSpPr>
        <p:spPr/>
        <p:txBody>
          <a:bodyPr/>
          <a:lstStyle/>
          <a:p>
            <a:fld id="{FB5AEA6F-A56D-4074-86D5-F2669C18206A}" type="slidenum">
              <a:rPr lang="en-US" smtClean="0"/>
              <a:t>25</a:t>
            </a:fld>
            <a:endParaRPr lang="en-US"/>
          </a:p>
        </p:txBody>
      </p:sp>
    </p:spTree>
    <p:extLst>
      <p:ext uri="{BB962C8B-B14F-4D97-AF65-F5344CB8AC3E}">
        <p14:creationId xmlns:p14="http://schemas.microsoft.com/office/powerpoint/2010/main" val="1698542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a:t>
            </a:r>
          </a:p>
        </p:txBody>
      </p:sp>
      <p:sp>
        <p:nvSpPr>
          <p:cNvPr id="4" name="Slide Number Placeholder 3"/>
          <p:cNvSpPr>
            <a:spLocks noGrp="1"/>
          </p:cNvSpPr>
          <p:nvPr>
            <p:ph type="sldNum" sz="quarter" idx="5"/>
          </p:nvPr>
        </p:nvSpPr>
        <p:spPr/>
        <p:txBody>
          <a:bodyPr/>
          <a:lstStyle/>
          <a:p>
            <a:fld id="{7DD64C83-9B3F-3F4F-9966-4516B23381DA}" type="slidenum">
              <a:rPr lang="en-US" smtClean="0"/>
              <a:t>29</a:t>
            </a:fld>
            <a:endParaRPr lang="en-US"/>
          </a:p>
        </p:txBody>
      </p:sp>
    </p:spTree>
    <p:extLst>
      <p:ext uri="{BB962C8B-B14F-4D97-AF65-F5344CB8AC3E}">
        <p14:creationId xmlns:p14="http://schemas.microsoft.com/office/powerpoint/2010/main" val="2203789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8FF72-C713-4DDF-B0EE-763BA185EFC7}" type="slidenum">
              <a:rPr lang="en-US" smtClean="0"/>
              <a:t>31</a:t>
            </a:fld>
            <a:endParaRPr lang="en-US"/>
          </a:p>
        </p:txBody>
      </p:sp>
    </p:spTree>
    <p:extLst>
      <p:ext uri="{BB962C8B-B14F-4D97-AF65-F5344CB8AC3E}">
        <p14:creationId xmlns:p14="http://schemas.microsoft.com/office/powerpoint/2010/main" val="323292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people want to know if this is related to death panels, </a:t>
            </a:r>
            <a:r>
              <a:rPr lang="en-US" baseline="0" dirty="0" err="1"/>
              <a:t>Obamacare</a:t>
            </a:r>
            <a:r>
              <a:rPr lang="en-US" baseline="0" dirty="0"/>
              <a:t>, or the “death with dignity” movement.  </a:t>
            </a:r>
            <a:r>
              <a:rPr lang="en-US" baseline="0"/>
              <a:t>It is NOT.</a:t>
            </a:r>
            <a:endParaRPr lang="en-US"/>
          </a:p>
        </p:txBody>
      </p:sp>
      <p:sp>
        <p:nvSpPr>
          <p:cNvPr id="4" name="Slide Number Placeholder 3"/>
          <p:cNvSpPr>
            <a:spLocks noGrp="1"/>
          </p:cNvSpPr>
          <p:nvPr>
            <p:ph type="sldNum" sz="quarter" idx="10"/>
          </p:nvPr>
        </p:nvSpPr>
        <p:spPr/>
        <p:txBody>
          <a:bodyPr/>
          <a:lstStyle/>
          <a:p>
            <a:fld id="{3678FF72-C713-4DDF-B0EE-763BA185EFC7}" type="slidenum">
              <a:rPr lang="en-US" smtClean="0"/>
              <a:t>9</a:t>
            </a:fld>
            <a:endParaRPr lang="en-US"/>
          </a:p>
        </p:txBody>
      </p:sp>
    </p:spTree>
    <p:extLst>
      <p:ext uri="{BB962C8B-B14F-4D97-AF65-F5344CB8AC3E}">
        <p14:creationId xmlns:p14="http://schemas.microsoft.com/office/powerpoint/2010/main" val="296099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you see the progression of advance care planning over time. The white portion of this image represents standard medical care for </a:t>
            </a:r>
            <a:r>
              <a:rPr lang="en-US" dirty="0"/>
              <a:t>reversible or stable, chronic conditions.  As we move left to right, notice that while curative options are exhausted over the course of an illness, palliative interventions are increasingly beneficial.  Along this trajectory, the continuum of </a:t>
            </a:r>
            <a:r>
              <a:rPr lang="en-US" b="1" dirty="0"/>
              <a:t>ACP</a:t>
            </a:r>
            <a:r>
              <a:rPr lang="en-US" dirty="0"/>
              <a:t> unfolds as well.  </a:t>
            </a:r>
            <a:r>
              <a:rPr lang="en-US" baseline="0" dirty="0"/>
              <a:t>Ideally, medical decision making begins </a:t>
            </a:r>
            <a:r>
              <a:rPr lang="en-US" b="1" baseline="0" dirty="0"/>
              <a:t>(click with the arrows) here</a:t>
            </a:r>
            <a:r>
              <a:rPr lang="en-US" baseline="0" dirty="0"/>
              <a:t> when there is more time for reflection and discussion.  Advance directives are the first important step.  A</a:t>
            </a:r>
            <a:r>
              <a:rPr lang="en-US" dirty="0"/>
              <a:t>s</a:t>
            </a:r>
            <a:r>
              <a:rPr lang="en-US" baseline="0" dirty="0"/>
              <a:t> a patient’s health declines, conversations </a:t>
            </a:r>
            <a:r>
              <a:rPr lang="en-US" dirty="0"/>
              <a:t>become more specific around interventions, goals of care, and orders.  </a:t>
            </a:r>
            <a:r>
              <a:rPr lang="en-US" baseline="0" dirty="0"/>
              <a:t>  </a:t>
            </a:r>
          </a:p>
          <a:p>
            <a:endParaRPr lang="en-US" dirty="0"/>
          </a:p>
          <a:p>
            <a:r>
              <a:rPr lang="en-US" dirty="0"/>
              <a:t>Unfortunately, ACP often starts </a:t>
            </a:r>
            <a:r>
              <a:rPr lang="en-US" b="1" dirty="0"/>
              <a:t>(click with the arrows) here, </a:t>
            </a:r>
            <a:r>
              <a:rPr lang="en-US" dirty="0"/>
              <a:t>when the patient has lost capacity or is too sick and the family is exhausted.</a:t>
            </a:r>
          </a:p>
          <a:p>
            <a:endParaRPr lang="en-US" dirty="0"/>
          </a:p>
          <a:p>
            <a:r>
              <a:rPr lang="en-US" dirty="0"/>
              <a:t>Another conceptual model </a:t>
            </a:r>
            <a:r>
              <a:rPr lang="en-US" b="1" dirty="0"/>
              <a:t>(click with the arrows) </a:t>
            </a:r>
            <a:r>
              <a:rPr lang="en-US" dirty="0"/>
              <a:t>shows us that ACP includes each of these items, but also illustrates that ACP is to occur </a:t>
            </a:r>
            <a:r>
              <a:rPr lang="en-US" u="sng" dirty="0"/>
              <a:t>prior</a:t>
            </a:r>
            <a:r>
              <a:rPr lang="en-US" dirty="0"/>
              <a:t> to end of life.  </a:t>
            </a:r>
          </a:p>
          <a:p>
            <a:endParaRPr lang="en-US" dirty="0"/>
          </a:p>
          <a:p>
            <a:r>
              <a:rPr lang="en-US" b="1" dirty="0"/>
              <a:t>Next Slide</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301588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a:noFill/>
          <a:ln/>
        </p:spPr>
        <p:txBody>
          <a:bodyPr/>
          <a:lstStyle/>
          <a:p>
            <a:r>
              <a:rPr lang="en-US" b="1" dirty="0"/>
              <a:t>Angela</a:t>
            </a:r>
          </a:p>
          <a:p>
            <a:endParaRPr lang="en-US" dirty="0"/>
          </a:p>
          <a:p>
            <a:r>
              <a:rPr lang="en-US" dirty="0"/>
              <a:t>Read Slide</a:t>
            </a:r>
          </a:p>
          <a:p>
            <a:endParaRPr lang="en-US" dirty="0"/>
          </a:p>
          <a:p>
            <a:r>
              <a:rPr lang="en-US" b="1" dirty="0"/>
              <a:t>Next Slide</a:t>
            </a:r>
          </a:p>
        </p:txBody>
      </p:sp>
      <p:sp>
        <p:nvSpPr>
          <p:cNvPr id="80900" name="Slide Number Placeholder 3"/>
          <p:cNvSpPr>
            <a:spLocks noGrp="1"/>
          </p:cNvSpPr>
          <p:nvPr>
            <p:ph type="sldNum" sz="quarter" idx="5"/>
          </p:nvPr>
        </p:nvSpPr>
        <p:spPr>
          <a:noFill/>
        </p:spPr>
        <p:txBody>
          <a:bodyPr/>
          <a:lstStyle/>
          <a:p>
            <a:fld id="{60B61509-070C-4ABF-9ED9-37AA4BE8F567}"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Tammy</a:t>
            </a:r>
          </a:p>
          <a:p>
            <a:endParaRPr lang="en-US" dirty="0"/>
          </a:p>
          <a:p>
            <a:r>
              <a:rPr lang="en-US" dirty="0"/>
              <a:t>You may be wondering what is my role in the ACP/POLST process?</a:t>
            </a:r>
          </a:p>
          <a:p>
            <a:endParaRPr lang="en-US" dirty="0"/>
          </a:p>
          <a:p>
            <a:r>
              <a:rPr lang="en-US" dirty="0"/>
              <a:t>Here at Shawnee Manor we will have an ACP Facilitator – only an ACP facilitator is certified to have the ACP discussion and fill out the POLST form with a patient/POA.</a:t>
            </a:r>
          </a:p>
          <a:p>
            <a:endParaRPr lang="en-US" dirty="0"/>
          </a:p>
          <a:p>
            <a:r>
              <a:rPr lang="en-US" dirty="0"/>
              <a:t>Angela Keas and myself  will be here to help with this,  we will be available Wednesday and Fridays to do this work.</a:t>
            </a:r>
          </a:p>
          <a:p>
            <a:endParaRPr lang="en-US" dirty="0"/>
          </a:p>
          <a:p>
            <a:r>
              <a:rPr lang="en-US" dirty="0"/>
              <a:t>The point person/ACP coordinator your own Bailey Collins will be the coordinator – she will ensure that patients appropriate for these conversations are referred to Angela and the ACP team if needed. </a:t>
            </a:r>
          </a:p>
          <a:p>
            <a:endParaRPr lang="en-US" dirty="0"/>
          </a:p>
          <a:p>
            <a:r>
              <a:rPr lang="en-US" dirty="0"/>
              <a:t>We will be here to support you and the patient and family with these discussions and filling out the ACP documents.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7DD64C83-9B3F-3F4F-9966-4516B23381DA}" type="slidenum">
              <a:rPr lang="en-US" smtClean="0"/>
              <a:t>17</a:t>
            </a:fld>
            <a:endParaRPr lang="en-US"/>
          </a:p>
        </p:txBody>
      </p:sp>
    </p:spTree>
    <p:extLst>
      <p:ext uri="{BB962C8B-B14F-4D97-AF65-F5344CB8AC3E}">
        <p14:creationId xmlns:p14="http://schemas.microsoft.com/office/powerpoint/2010/main" val="235757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Tammy</a:t>
            </a:r>
            <a:r>
              <a:rPr lang="en-US" dirty="0"/>
              <a:t> </a:t>
            </a:r>
          </a:p>
          <a:p>
            <a:endParaRPr lang="en-US" dirty="0"/>
          </a:p>
          <a:p>
            <a:r>
              <a:rPr lang="en-US" dirty="0"/>
              <a:t>Read slide</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7DD64C83-9B3F-3F4F-9966-4516B23381DA}" type="slidenum">
              <a:rPr lang="en-US" smtClean="0"/>
              <a:t>18</a:t>
            </a:fld>
            <a:endParaRPr lang="en-US"/>
          </a:p>
        </p:txBody>
      </p:sp>
    </p:spTree>
    <p:extLst>
      <p:ext uri="{BB962C8B-B14F-4D97-AF65-F5344CB8AC3E}">
        <p14:creationId xmlns:p14="http://schemas.microsoft.com/office/powerpoint/2010/main" val="11366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D64C83-9B3F-3F4F-9966-4516B23381DA}" type="slidenum">
              <a:rPr lang="en-US" smtClean="0"/>
              <a:t>19</a:t>
            </a:fld>
            <a:endParaRPr lang="en-US"/>
          </a:p>
        </p:txBody>
      </p:sp>
    </p:spTree>
    <p:extLst>
      <p:ext uri="{BB962C8B-B14F-4D97-AF65-F5344CB8AC3E}">
        <p14:creationId xmlns:p14="http://schemas.microsoft.com/office/powerpoint/2010/main" val="2997695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a:noFill/>
          <a:ln/>
        </p:spPr>
        <p:txBody>
          <a:bodyPr/>
          <a:lstStyle/>
          <a:p>
            <a:r>
              <a:rPr lang="en-US" b="1" dirty="0"/>
              <a:t>Angela</a:t>
            </a:r>
          </a:p>
          <a:p>
            <a:endParaRPr lang="en-US" dirty="0"/>
          </a:p>
          <a:p>
            <a:r>
              <a:rPr lang="en-US" dirty="0"/>
              <a:t>The transfer packet contains vital information for every discipline and caregiver.  </a:t>
            </a:r>
          </a:p>
          <a:p>
            <a:endParaRPr lang="en-US" b="1" dirty="0"/>
          </a:p>
          <a:p>
            <a:r>
              <a:rPr lang="en-US" b="1" dirty="0"/>
              <a:t>Read slide</a:t>
            </a:r>
          </a:p>
          <a:p>
            <a:endParaRPr lang="en-US" b="1" dirty="0"/>
          </a:p>
          <a:p>
            <a:r>
              <a:rPr lang="en-US" b="0" dirty="0"/>
              <a:t>(scenario-see if current practice) Nurses here may be the one initially sending patient’s in with the orders. You will call 911 and then call report to the Emergency room.  At this time, you will let them know the code status and let them know if there is a POLST form that will be traveling with them.  When the patient returns, the nurse opens the packet to see if there are new orders from the doctor’s offices or hospital.  You may see that a POLST was filled out and will need to be processed like any new order.</a:t>
            </a:r>
          </a:p>
          <a:p>
            <a:endParaRPr lang="en-US" b="0" dirty="0"/>
          </a:p>
          <a:p>
            <a:endParaRPr lang="en-US" b="0" dirty="0"/>
          </a:p>
          <a:p>
            <a:r>
              <a:rPr lang="en-US" b="1" dirty="0"/>
              <a:t>Next Slide</a:t>
            </a:r>
          </a:p>
        </p:txBody>
      </p:sp>
      <p:sp>
        <p:nvSpPr>
          <p:cNvPr id="76804" name="Slide Number Placeholder 3"/>
          <p:cNvSpPr>
            <a:spLocks noGrp="1"/>
          </p:cNvSpPr>
          <p:nvPr>
            <p:ph type="sldNum" sz="quarter" idx="5"/>
          </p:nvPr>
        </p:nvSpPr>
        <p:spPr>
          <a:noFill/>
        </p:spPr>
        <p:txBody>
          <a:bodyPr/>
          <a:lstStyle/>
          <a:p>
            <a:fld id="{48963984-F42E-4A34-87CD-1E74D9D11733}" type="slidenum">
              <a:rPr lang="en-US" smtClean="0"/>
              <a:pPr/>
              <a:t>20</a:t>
            </a:fld>
            <a:endParaRPr lang="en-US"/>
          </a:p>
        </p:txBody>
      </p:sp>
    </p:spTree>
    <p:extLst>
      <p:ext uri="{BB962C8B-B14F-4D97-AF65-F5344CB8AC3E}">
        <p14:creationId xmlns:p14="http://schemas.microsoft.com/office/powerpoint/2010/main" val="361609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Tammy</a:t>
            </a:r>
          </a:p>
          <a:p>
            <a:endParaRPr lang="en-US" b="1" dirty="0"/>
          </a:p>
          <a:p>
            <a:r>
              <a:rPr lang="en-US" b="1" dirty="0"/>
              <a:t>So now, </a:t>
            </a:r>
            <a:r>
              <a:rPr lang="en-US" b="0" dirty="0"/>
              <a:t>what goes into the transfer packet????!!!!     </a:t>
            </a:r>
          </a:p>
          <a:p>
            <a:endParaRPr lang="en-US" b="0" dirty="0"/>
          </a:p>
          <a:p>
            <a:r>
              <a:rPr lang="en-US" b="1" dirty="0"/>
              <a:t>Click</a:t>
            </a:r>
          </a:p>
          <a:p>
            <a:endParaRPr lang="en-US" b="1" dirty="0"/>
          </a:p>
          <a:p>
            <a:r>
              <a:rPr lang="en-US" b="0" dirty="0"/>
              <a:t>Their Advance Directives and portable documents - </a:t>
            </a:r>
            <a:r>
              <a:rPr lang="en-US" b="1" dirty="0"/>
              <a:t>if any       </a:t>
            </a:r>
          </a:p>
          <a:p>
            <a:endParaRPr lang="en-US" b="1" dirty="0"/>
          </a:p>
          <a:p>
            <a:r>
              <a:rPr lang="en-US" b="1" dirty="0"/>
              <a:t>Click</a:t>
            </a:r>
          </a:p>
          <a:p>
            <a:endParaRPr lang="en-US" b="1" dirty="0"/>
          </a:p>
          <a:p>
            <a:r>
              <a:rPr lang="en-US" b="0" dirty="0"/>
              <a:t>Their demographic information</a:t>
            </a:r>
            <a:r>
              <a:rPr lang="en-US" b="1" dirty="0"/>
              <a:t>     </a:t>
            </a:r>
          </a:p>
          <a:p>
            <a:endParaRPr lang="en-US" b="1" dirty="0"/>
          </a:p>
          <a:p>
            <a:r>
              <a:rPr lang="en-US" b="1" dirty="0"/>
              <a:t>Click</a:t>
            </a:r>
          </a:p>
          <a:p>
            <a:endParaRPr lang="en-US" b="1" dirty="0"/>
          </a:p>
          <a:p>
            <a:r>
              <a:rPr lang="en-US" b="0" dirty="0"/>
              <a:t>Their DNR portable order      </a:t>
            </a:r>
          </a:p>
          <a:p>
            <a:endParaRPr lang="en-US" b="0" dirty="0"/>
          </a:p>
          <a:p>
            <a:r>
              <a:rPr lang="en-US" b="1" dirty="0"/>
              <a:t>Click</a:t>
            </a:r>
          </a:p>
          <a:p>
            <a:endParaRPr lang="en-US" b="1" dirty="0"/>
          </a:p>
          <a:p>
            <a:r>
              <a:rPr lang="en-US" b="1" dirty="0"/>
              <a:t>Or </a:t>
            </a:r>
          </a:p>
          <a:p>
            <a:endParaRPr lang="en-US" b="1" dirty="0"/>
          </a:p>
          <a:p>
            <a:r>
              <a:rPr lang="en-US" b="0" dirty="0"/>
              <a:t>Their completed POLST order form      </a:t>
            </a:r>
            <a:r>
              <a:rPr lang="en-US" b="1" dirty="0"/>
              <a:t>Click</a:t>
            </a:r>
          </a:p>
          <a:p>
            <a:endParaRPr lang="en-US" b="1" dirty="0"/>
          </a:p>
          <a:p>
            <a:r>
              <a:rPr lang="en-US" b="0" dirty="0"/>
              <a:t>All of this goes into one nice, complete, wonderful, well-prepared,     </a:t>
            </a:r>
            <a:r>
              <a:rPr lang="en-US" b="1" dirty="0"/>
              <a:t>TRANSFER PACKET!!   -   CLICK!!</a:t>
            </a:r>
          </a:p>
          <a:p>
            <a:endParaRPr lang="en-US" b="1" dirty="0"/>
          </a:p>
          <a:p>
            <a:endParaRPr lang="en-US" b="1" dirty="0"/>
          </a:p>
          <a:p>
            <a:r>
              <a:rPr lang="en-US" b="0" dirty="0"/>
              <a:t>the goal is that this will travel with them and back! And that this is honored – if you want to hold onto the original they have to make a copy </a:t>
            </a:r>
            <a:r>
              <a:rPr lang="en-US" b="1" u="sng" dirty="0"/>
              <a:t>front and back!!! </a:t>
            </a:r>
          </a:p>
          <a:p>
            <a:endParaRPr lang="en-US" b="1" dirty="0"/>
          </a:p>
          <a:p>
            <a:r>
              <a:rPr lang="en-US" b="1" dirty="0"/>
              <a:t>We will be putting examples of a completed POLST and packet at the nursing stations </a:t>
            </a:r>
          </a:p>
          <a:p>
            <a:endParaRPr lang="en-US" dirty="0"/>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7DD64C83-9B3F-3F4F-9966-4516B23381DA}" type="slidenum">
              <a:rPr lang="en-US" smtClean="0"/>
              <a:t>21</a:t>
            </a:fld>
            <a:endParaRPr lang="en-US"/>
          </a:p>
        </p:txBody>
      </p:sp>
    </p:spTree>
    <p:extLst>
      <p:ext uri="{BB962C8B-B14F-4D97-AF65-F5344CB8AC3E}">
        <p14:creationId xmlns:p14="http://schemas.microsoft.com/office/powerpoint/2010/main" val="1832386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D3B486-7FB3-994A-AE3F-975D90AC265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28DD1D6A-19B8-4143-BAD5-5F8583B09E6B}"/>
              </a:ext>
            </a:extLst>
          </p:cNvPr>
          <p:cNvPicPr>
            <a:picLocks noChangeAspect="1"/>
          </p:cNvPicPr>
          <p:nvPr userDrawn="1"/>
        </p:nvPicPr>
        <p:blipFill>
          <a:blip r:embed="rId3"/>
          <a:stretch>
            <a:fillRect/>
          </a:stretch>
        </p:blipFill>
        <p:spPr>
          <a:xfrm>
            <a:off x="5483352" y="6217920"/>
            <a:ext cx="3200400" cy="190500"/>
          </a:xfrm>
          <a:prstGeom prst="rect">
            <a:avLst/>
          </a:prstGeom>
        </p:spPr>
      </p:pic>
      <p:sp>
        <p:nvSpPr>
          <p:cNvPr id="16" name="Title 1">
            <a:extLst>
              <a:ext uri="{FF2B5EF4-FFF2-40B4-BE49-F238E27FC236}">
                <a16:creationId xmlns:a16="http://schemas.microsoft.com/office/drawing/2014/main" id="{DF57612E-B167-9142-879E-989C76B01C09}"/>
              </a:ext>
            </a:extLst>
          </p:cNvPr>
          <p:cNvSpPr>
            <a:spLocks noGrp="1"/>
          </p:cNvSpPr>
          <p:nvPr>
            <p:ph type="ctrTitle"/>
          </p:nvPr>
        </p:nvSpPr>
        <p:spPr>
          <a:xfrm>
            <a:off x="457200" y="2057400"/>
            <a:ext cx="8229600" cy="1600200"/>
          </a:xfrm>
        </p:spPr>
        <p:txBody>
          <a:bodyPr anchor="t"/>
          <a:lstStyle>
            <a:lvl1pPr algn="l">
              <a:lnSpc>
                <a:spcPct val="100000"/>
              </a:lnSpc>
              <a:defRPr sz="4400">
                <a:solidFill>
                  <a:schemeClr val="bg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54E0DAEF-F4A9-A64B-8412-A0E16DD29143}"/>
              </a:ext>
            </a:extLst>
          </p:cNvPr>
          <p:cNvSpPr>
            <a:spLocks noGrp="1"/>
          </p:cNvSpPr>
          <p:nvPr>
            <p:ph type="subTitle" idx="1"/>
          </p:nvPr>
        </p:nvSpPr>
        <p:spPr>
          <a:xfrm>
            <a:off x="454152" y="3657600"/>
            <a:ext cx="8229600" cy="1463021"/>
          </a:xfrm>
        </p:spPr>
        <p:txBody>
          <a:bodyPr/>
          <a:lstStyle>
            <a:lvl1pPr marL="0" indent="0" algn="l">
              <a:lnSpc>
                <a:spcPct val="100000"/>
              </a:lnSpc>
              <a:spcBef>
                <a:spcPts val="0"/>
              </a:spcBef>
              <a:spcAft>
                <a:spcPts val="0"/>
              </a:spcAft>
              <a:buNone/>
              <a:defRPr sz="3000" b="0">
                <a:solidFill>
                  <a:srgbClr val="009A4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5318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Call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rgbClr val="0033A0"/>
                </a:solidFill>
              </a:rPr>
              <a:pPr/>
              <a:t>‹#›</a:t>
            </a:fld>
            <a:endParaRPr lang="en-US" dirty="0">
              <a:solidFill>
                <a:srgbClr val="0033A0"/>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B28FD69-8321-E34E-BB9A-E809F92E72F4}"/>
              </a:ext>
            </a:extLst>
          </p:cNvPr>
          <p:cNvSpPr>
            <a:spLocks noGrp="1"/>
          </p:cNvSpPr>
          <p:nvPr>
            <p:ph type="title"/>
          </p:nvPr>
        </p:nvSpPr>
        <p:spPr>
          <a:xfrm>
            <a:off x="457200" y="685801"/>
            <a:ext cx="8229600" cy="914400"/>
          </a:xfrm>
        </p:spPr>
        <p:txBody>
          <a:bodyPr/>
          <a:lstStyle>
            <a:lvl1pPr>
              <a:defRPr sz="2600"/>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0F4CAF39-63C5-CE4A-9056-BE9970B87A6A}"/>
              </a:ext>
            </a:extLst>
          </p:cNvPr>
          <p:cNvSpPr>
            <a:spLocks noGrp="1"/>
          </p:cNvSpPr>
          <p:nvPr>
            <p:ph idx="1"/>
          </p:nvPr>
        </p:nvSpPr>
        <p:spPr>
          <a:xfrm>
            <a:off x="454151" y="1600200"/>
            <a:ext cx="5166360" cy="4343400"/>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63EF0C20-E488-BB44-A1EB-A23E5C0AFBE8}"/>
              </a:ext>
            </a:extLst>
          </p:cNvPr>
          <p:cNvPicPr>
            <a:picLocks noChangeAspect="1"/>
          </p:cNvPicPr>
          <p:nvPr userDrawn="1"/>
        </p:nvPicPr>
        <p:blipFill>
          <a:blip r:embed="rId3"/>
          <a:stretch>
            <a:fillRect/>
          </a:stretch>
        </p:blipFill>
        <p:spPr>
          <a:xfrm>
            <a:off x="6592538" y="6446520"/>
            <a:ext cx="2286000" cy="139700"/>
          </a:xfrm>
          <a:prstGeom prst="rect">
            <a:avLst/>
          </a:prstGeom>
        </p:spPr>
      </p:pic>
      <p:cxnSp>
        <p:nvCxnSpPr>
          <p:cNvPr id="9" name="Straight Connector 8">
            <a:extLst>
              <a:ext uri="{FF2B5EF4-FFF2-40B4-BE49-F238E27FC236}">
                <a16:creationId xmlns:a16="http://schemas.microsoft.com/office/drawing/2014/main" id="{E504B478-82F9-D74F-95AD-218B2C20F9F7}"/>
              </a:ext>
            </a:extLst>
          </p:cNvPr>
          <p:cNvCxnSpPr>
            <a:cxnSpLocks/>
          </p:cNvCxnSpPr>
          <p:nvPr userDrawn="1"/>
        </p:nvCxnSpPr>
        <p:spPr>
          <a:xfrm>
            <a:off x="6107906" y="1600200"/>
            <a:ext cx="0" cy="4343400"/>
          </a:xfrm>
          <a:prstGeom prst="line">
            <a:avLst/>
          </a:prstGeom>
          <a:ln w="3175">
            <a:solidFill>
              <a:srgbClr val="009A4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1CD2EDF-D6FC-A042-91A9-04AA79E7D921}"/>
              </a:ext>
            </a:extLst>
          </p:cNvPr>
          <p:cNvSpPr>
            <a:spLocks noGrp="1"/>
          </p:cNvSpPr>
          <p:nvPr>
            <p:ph idx="13"/>
          </p:nvPr>
        </p:nvSpPr>
        <p:spPr>
          <a:xfrm>
            <a:off x="6592538" y="1600200"/>
            <a:ext cx="2103120" cy="4343400"/>
          </a:xfrm>
        </p:spPr>
        <p:txBody>
          <a:bodyPr tIns="457200"/>
          <a:lstStyle>
            <a:lvl1pPr marL="0" indent="0">
              <a:lnSpc>
                <a:spcPts val="2000"/>
              </a:lnSpc>
              <a:buNone/>
              <a:defRPr>
                <a:solidFill>
                  <a:srgbClr val="0033A0"/>
                </a:solidFill>
              </a:defRPr>
            </a:lvl1pPr>
            <a:lvl2pPr marL="7938" indent="0">
              <a:buNone/>
              <a:tabLst/>
              <a:defRPr>
                <a:solidFill>
                  <a:srgbClr val="0033A0"/>
                </a:solidFill>
              </a:defRPr>
            </a:lvl2pPr>
            <a:lvl3pPr marL="7938" indent="0">
              <a:buNone/>
              <a:tabLst/>
              <a:defRPr>
                <a:solidFill>
                  <a:srgbClr val="0033A0"/>
                </a:solidFill>
              </a:defRPr>
            </a:lvl3pPr>
          </a:lstStyle>
          <a:p>
            <a:pPr lvl="0"/>
            <a:r>
              <a:rPr lang="en-US"/>
              <a:t>Click to edit Master text styles</a:t>
            </a:r>
          </a:p>
        </p:txBody>
      </p:sp>
    </p:spTree>
    <p:extLst>
      <p:ext uri="{BB962C8B-B14F-4D97-AF65-F5344CB8AC3E}">
        <p14:creationId xmlns:p14="http://schemas.microsoft.com/office/powerpoint/2010/main" val="317001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Column Tex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rgbClr val="0033A0"/>
                </a:solidFill>
              </a:rPr>
              <a:pPr/>
              <a:t>‹#›</a:t>
            </a:fld>
            <a:endParaRPr lang="en-US" dirty="0">
              <a:solidFill>
                <a:srgbClr val="0033A0"/>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B28FD69-8321-E34E-BB9A-E809F92E72F4}"/>
              </a:ext>
            </a:extLst>
          </p:cNvPr>
          <p:cNvSpPr>
            <a:spLocks noGrp="1"/>
          </p:cNvSpPr>
          <p:nvPr>
            <p:ph type="title"/>
          </p:nvPr>
        </p:nvSpPr>
        <p:spPr>
          <a:xfrm>
            <a:off x="457200" y="685801"/>
            <a:ext cx="8229600" cy="914400"/>
          </a:xfrm>
        </p:spPr>
        <p:txBody>
          <a:bodyPr/>
          <a:lstStyle>
            <a:lvl1pPr>
              <a:defRPr sz="2600"/>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0F4CAF39-63C5-CE4A-9056-BE9970B87A6A}"/>
              </a:ext>
            </a:extLst>
          </p:cNvPr>
          <p:cNvSpPr>
            <a:spLocks noGrp="1"/>
          </p:cNvSpPr>
          <p:nvPr>
            <p:ph idx="1"/>
          </p:nvPr>
        </p:nvSpPr>
        <p:spPr>
          <a:xfrm>
            <a:off x="454151" y="1600200"/>
            <a:ext cx="3887328" cy="4343400"/>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63EF0C20-E488-BB44-A1EB-A23E5C0AFBE8}"/>
              </a:ext>
            </a:extLst>
          </p:cNvPr>
          <p:cNvPicPr>
            <a:picLocks noChangeAspect="1"/>
          </p:cNvPicPr>
          <p:nvPr userDrawn="1"/>
        </p:nvPicPr>
        <p:blipFill>
          <a:blip r:embed="rId3"/>
          <a:stretch>
            <a:fillRect/>
          </a:stretch>
        </p:blipFill>
        <p:spPr>
          <a:xfrm>
            <a:off x="6592538" y="6446520"/>
            <a:ext cx="2286000" cy="139700"/>
          </a:xfrm>
          <a:prstGeom prst="rect">
            <a:avLst/>
          </a:prstGeom>
        </p:spPr>
      </p:pic>
      <p:sp>
        <p:nvSpPr>
          <p:cNvPr id="14" name="Content Placeholder 2">
            <a:extLst>
              <a:ext uri="{FF2B5EF4-FFF2-40B4-BE49-F238E27FC236}">
                <a16:creationId xmlns:a16="http://schemas.microsoft.com/office/drawing/2014/main" id="{39B8770D-5CA5-594C-97A9-B00063146360}"/>
              </a:ext>
            </a:extLst>
          </p:cNvPr>
          <p:cNvSpPr>
            <a:spLocks noGrp="1"/>
          </p:cNvSpPr>
          <p:nvPr>
            <p:ph idx="10"/>
          </p:nvPr>
        </p:nvSpPr>
        <p:spPr>
          <a:xfrm>
            <a:off x="4795630" y="1600200"/>
            <a:ext cx="3887328" cy="4343400"/>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650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with Key Poi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643108C4-2D61-1C40-AE76-20A1F03B064A}"/>
              </a:ext>
            </a:extLst>
          </p:cNvPr>
          <p:cNvSpPr/>
          <p:nvPr userDrawn="1"/>
        </p:nvSpPr>
        <p:spPr>
          <a:xfrm>
            <a:off x="228600" y="0"/>
            <a:ext cx="3429000" cy="685800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rgbClr val="0033A0"/>
                </a:solidFill>
              </a:rPr>
              <a:pPr/>
              <a:t>‹#›</a:t>
            </a:fld>
            <a:endParaRPr lang="en-US" dirty="0">
              <a:solidFill>
                <a:srgbClr val="0033A0"/>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B28FD69-8321-E34E-BB9A-E809F92E72F4}"/>
              </a:ext>
            </a:extLst>
          </p:cNvPr>
          <p:cNvSpPr>
            <a:spLocks noGrp="1"/>
          </p:cNvSpPr>
          <p:nvPr>
            <p:ph type="title"/>
          </p:nvPr>
        </p:nvSpPr>
        <p:spPr>
          <a:xfrm>
            <a:off x="457200" y="685801"/>
            <a:ext cx="8229600" cy="914400"/>
          </a:xfrm>
        </p:spPr>
        <p:txBody>
          <a:bodyPr/>
          <a:lstStyle>
            <a:lvl1pPr>
              <a:defRPr sz="2600"/>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0F4CAF39-63C5-CE4A-9056-BE9970B87A6A}"/>
              </a:ext>
            </a:extLst>
          </p:cNvPr>
          <p:cNvSpPr>
            <a:spLocks noGrp="1"/>
          </p:cNvSpPr>
          <p:nvPr>
            <p:ph idx="1"/>
          </p:nvPr>
        </p:nvSpPr>
        <p:spPr>
          <a:xfrm>
            <a:off x="454151" y="1600200"/>
            <a:ext cx="3203449" cy="4343400"/>
          </a:xfrm>
        </p:spPr>
        <p:txBody>
          <a:bodyPr/>
          <a:lstStyle>
            <a:lvl1pPr>
              <a:lnSpc>
                <a:spcPts val="1800"/>
              </a:lnSpc>
              <a:defRPr sz="1400"/>
            </a:lvl1pPr>
            <a:lvl2pPr>
              <a:lnSpc>
                <a:spcPts val="1800"/>
              </a:lnSpc>
              <a:defRPr sz="1400"/>
            </a:lvl2pPr>
            <a:lvl3pPr>
              <a:lnSpc>
                <a:spcPts val="1800"/>
              </a:lnSpc>
              <a:defRPr sz="1400"/>
            </a:lvl3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63EF0C20-E488-BB44-A1EB-A23E5C0AFBE8}"/>
              </a:ext>
            </a:extLst>
          </p:cNvPr>
          <p:cNvPicPr>
            <a:picLocks noChangeAspect="1"/>
          </p:cNvPicPr>
          <p:nvPr userDrawn="1"/>
        </p:nvPicPr>
        <p:blipFill>
          <a:blip r:embed="rId3"/>
          <a:stretch>
            <a:fillRect/>
          </a:stretch>
        </p:blipFill>
        <p:spPr>
          <a:xfrm>
            <a:off x="6592538" y="6446520"/>
            <a:ext cx="2286000" cy="139700"/>
          </a:xfrm>
          <a:prstGeom prst="rect">
            <a:avLst/>
          </a:prstGeom>
        </p:spPr>
      </p:pic>
      <p:sp>
        <p:nvSpPr>
          <p:cNvPr id="14" name="Content Placeholder 2">
            <a:extLst>
              <a:ext uri="{FF2B5EF4-FFF2-40B4-BE49-F238E27FC236}">
                <a16:creationId xmlns:a16="http://schemas.microsoft.com/office/drawing/2014/main" id="{39B8770D-5CA5-594C-97A9-B00063146360}"/>
              </a:ext>
            </a:extLst>
          </p:cNvPr>
          <p:cNvSpPr>
            <a:spLocks noGrp="1"/>
          </p:cNvSpPr>
          <p:nvPr>
            <p:ph idx="10"/>
          </p:nvPr>
        </p:nvSpPr>
        <p:spPr>
          <a:xfrm>
            <a:off x="3883151" y="1600200"/>
            <a:ext cx="4799807" cy="4343400"/>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8711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har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rgbClr val="0033A0"/>
                </a:solidFill>
              </a:rPr>
              <a:pPr/>
              <a:t>‹#›</a:t>
            </a:fld>
            <a:endParaRPr lang="en-US" dirty="0">
              <a:solidFill>
                <a:srgbClr val="0033A0"/>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B28FD69-8321-E34E-BB9A-E809F92E72F4}"/>
              </a:ext>
            </a:extLst>
          </p:cNvPr>
          <p:cNvSpPr>
            <a:spLocks noGrp="1"/>
          </p:cNvSpPr>
          <p:nvPr>
            <p:ph type="title"/>
          </p:nvPr>
        </p:nvSpPr>
        <p:spPr>
          <a:xfrm>
            <a:off x="457200" y="685801"/>
            <a:ext cx="8229600" cy="914400"/>
          </a:xfrm>
        </p:spPr>
        <p:txBody>
          <a:bodyPr/>
          <a:lstStyle>
            <a:lvl1pPr>
              <a:defRPr sz="2600"/>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0F4CAF39-63C5-CE4A-9056-BE9970B87A6A}"/>
              </a:ext>
            </a:extLst>
          </p:cNvPr>
          <p:cNvSpPr>
            <a:spLocks noGrp="1"/>
          </p:cNvSpPr>
          <p:nvPr>
            <p:ph idx="1"/>
          </p:nvPr>
        </p:nvSpPr>
        <p:spPr>
          <a:xfrm>
            <a:off x="454150" y="1600200"/>
            <a:ext cx="8232649" cy="4343400"/>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63EF0C20-E488-BB44-A1EB-A23E5C0AFBE8}"/>
              </a:ext>
            </a:extLst>
          </p:cNvPr>
          <p:cNvPicPr>
            <a:picLocks noChangeAspect="1"/>
          </p:cNvPicPr>
          <p:nvPr userDrawn="1"/>
        </p:nvPicPr>
        <p:blipFill>
          <a:blip r:embed="rId3"/>
          <a:stretch>
            <a:fillRect/>
          </a:stretch>
        </p:blipFill>
        <p:spPr>
          <a:xfrm>
            <a:off x="6592538" y="6446520"/>
            <a:ext cx="2286000" cy="139700"/>
          </a:xfrm>
          <a:prstGeom prst="rect">
            <a:avLst/>
          </a:prstGeom>
        </p:spPr>
      </p:pic>
    </p:spTree>
    <p:extLst>
      <p:ext uri="{BB962C8B-B14F-4D97-AF65-F5344CB8AC3E}">
        <p14:creationId xmlns:p14="http://schemas.microsoft.com/office/powerpoint/2010/main" val="849084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General Slide">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659595" y="1922585"/>
            <a:ext cx="5180018" cy="3893223"/>
          </a:xfrm>
          <a:prstGeom prst="rect">
            <a:avLst/>
          </a:prstGeom>
          <a:effectLst/>
        </p:spPr>
        <p:txBody>
          <a:bodyPr>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888833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BD2223-EAEC-422D-A25A-91A8FF6D4D38}" type="datetime1">
              <a:rPr lang="en-US" smtClean="0"/>
              <a:t>2/23/2023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950899-6703-4E32-B46C-857C768083EB}" type="slidenum">
              <a:rPr lang="en-US"/>
              <a:pPr>
                <a:defRPr/>
              </a:pPr>
              <a:t>‹#›</a:t>
            </a:fld>
            <a:endParaRPr lang="en-US"/>
          </a:p>
        </p:txBody>
      </p:sp>
    </p:spTree>
    <p:extLst>
      <p:ext uri="{BB962C8B-B14F-4D97-AF65-F5344CB8AC3E}">
        <p14:creationId xmlns:p14="http://schemas.microsoft.com/office/powerpoint/2010/main" val="1430488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66FE-86A9-4F38-81AC-9555F83C8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1600E-3B1F-4244-90AC-E456169D094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227190-971D-4942-9A37-769B6B92297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8C1CDC-39DF-47B3-A115-A7B1DC0BE081}"/>
              </a:ext>
            </a:extLst>
          </p:cNvPr>
          <p:cNvSpPr>
            <a:spLocks noGrp="1"/>
          </p:cNvSpPr>
          <p:nvPr>
            <p:ph type="dt" sz="half" idx="10"/>
          </p:nvPr>
        </p:nvSpPr>
        <p:spPr/>
        <p:txBody>
          <a:bodyPr/>
          <a:lstStyle/>
          <a:p>
            <a:fld id="{660B07B9-C609-4A57-ACE5-4899D47CBCDD}" type="datetimeFigureOut">
              <a:rPr lang="en-US" smtClean="0"/>
              <a:t>2/23/2023</a:t>
            </a:fld>
            <a:endParaRPr lang="en-US"/>
          </a:p>
        </p:txBody>
      </p:sp>
      <p:sp>
        <p:nvSpPr>
          <p:cNvPr id="6" name="Footer Placeholder 5">
            <a:extLst>
              <a:ext uri="{FF2B5EF4-FFF2-40B4-BE49-F238E27FC236}">
                <a16:creationId xmlns:a16="http://schemas.microsoft.com/office/drawing/2014/main" id="{E4A72885-50BB-4C46-8164-8E82030EE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1FFE6-D134-4990-A553-7AAA9A026D1D}"/>
              </a:ext>
            </a:extLst>
          </p:cNvPr>
          <p:cNvSpPr>
            <a:spLocks noGrp="1"/>
          </p:cNvSpPr>
          <p:nvPr>
            <p:ph type="sldNum" sz="quarter" idx="12"/>
          </p:nvPr>
        </p:nvSpPr>
        <p:spPr/>
        <p:txBody>
          <a:bodyPr/>
          <a:lstStyle/>
          <a:p>
            <a:fld id="{1C7F05AF-B11C-47E8-A52B-EC302CAE5A20}" type="slidenum">
              <a:rPr lang="en-US" smtClean="0"/>
              <a:t>‹#›</a:t>
            </a:fld>
            <a:endParaRPr lang="en-US"/>
          </a:p>
        </p:txBody>
      </p:sp>
    </p:spTree>
    <p:extLst>
      <p:ext uri="{BB962C8B-B14F-4D97-AF65-F5344CB8AC3E}">
        <p14:creationId xmlns:p14="http://schemas.microsoft.com/office/powerpoint/2010/main" val="391544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D3B486-7FB3-994A-AE3F-975D90AC265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Slide Number Placeholder 5">
            <a:extLst>
              <a:ext uri="{FF2B5EF4-FFF2-40B4-BE49-F238E27FC236}">
                <a16:creationId xmlns:a16="http://schemas.microsoft.com/office/drawing/2014/main" id="{E29FCC8D-8BE4-7F4D-B12C-7BC284DFCB29}"/>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chemeClr val="bg1"/>
                </a:solidFill>
              </a:rPr>
              <a:pPr/>
              <a:t>‹#›</a:t>
            </a:fld>
            <a:endParaRPr lang="en-US" dirty="0">
              <a:solidFill>
                <a:schemeClr val="bg1"/>
              </a:solidFill>
            </a:endParaRPr>
          </a:p>
        </p:txBody>
      </p:sp>
      <p:cxnSp>
        <p:nvCxnSpPr>
          <p:cNvPr id="8" name="Straight Connector 7">
            <a:extLst>
              <a:ext uri="{FF2B5EF4-FFF2-40B4-BE49-F238E27FC236}">
                <a16:creationId xmlns:a16="http://schemas.microsoft.com/office/drawing/2014/main" id="{17A733B9-193B-DF47-926B-29C7651694B9}"/>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D86CD90-802D-CD4B-AF4A-6C3DF6C982E8}"/>
              </a:ext>
            </a:extLst>
          </p:cNvPr>
          <p:cNvPicPr>
            <a:picLocks noChangeAspect="1"/>
          </p:cNvPicPr>
          <p:nvPr userDrawn="1"/>
        </p:nvPicPr>
        <p:blipFill>
          <a:blip r:embed="rId3"/>
          <a:stretch>
            <a:fillRect/>
          </a:stretch>
        </p:blipFill>
        <p:spPr>
          <a:xfrm>
            <a:off x="6592538" y="6452870"/>
            <a:ext cx="2286000" cy="127000"/>
          </a:xfrm>
          <a:prstGeom prst="rect">
            <a:avLst/>
          </a:prstGeom>
        </p:spPr>
      </p:pic>
      <p:sp>
        <p:nvSpPr>
          <p:cNvPr id="13" name="Title 1">
            <a:extLst>
              <a:ext uri="{FF2B5EF4-FFF2-40B4-BE49-F238E27FC236}">
                <a16:creationId xmlns:a16="http://schemas.microsoft.com/office/drawing/2014/main" id="{A2115C5B-8971-544B-9EB8-DAA00CD94D50}"/>
              </a:ext>
            </a:extLst>
          </p:cNvPr>
          <p:cNvSpPr>
            <a:spLocks noGrp="1"/>
          </p:cNvSpPr>
          <p:nvPr>
            <p:ph type="title"/>
          </p:nvPr>
        </p:nvSpPr>
        <p:spPr>
          <a:xfrm>
            <a:off x="457200" y="2286000"/>
            <a:ext cx="8229600" cy="2510118"/>
          </a:xfrm>
        </p:spPr>
        <p:txBody>
          <a:bodyPr tIns="457200"/>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2187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llout Quot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Content Placeholder 2">
            <a:extLst>
              <a:ext uri="{FF2B5EF4-FFF2-40B4-BE49-F238E27FC236}">
                <a16:creationId xmlns:a16="http://schemas.microsoft.com/office/drawing/2014/main" id="{8C9AD305-FAC8-A847-BB27-60BEBE4CD018}"/>
              </a:ext>
            </a:extLst>
          </p:cNvPr>
          <p:cNvSpPr>
            <a:spLocks noGrp="1"/>
          </p:cNvSpPr>
          <p:nvPr>
            <p:ph idx="1"/>
          </p:nvPr>
        </p:nvSpPr>
        <p:spPr>
          <a:xfrm>
            <a:off x="454152" y="2286002"/>
            <a:ext cx="8229600" cy="2277033"/>
          </a:xfrm>
        </p:spPr>
        <p:txBody>
          <a:bodyPr lIns="457200" anchor="ctr"/>
          <a:lstStyle>
            <a:lvl1pPr marL="0" indent="0">
              <a:lnSpc>
                <a:spcPct val="100000"/>
              </a:lnSpc>
              <a:spcBef>
                <a:spcPts val="0"/>
              </a:spcBef>
              <a:spcAft>
                <a:spcPts val="0"/>
              </a:spcAft>
              <a:buNone/>
              <a:defRPr sz="2600">
                <a:solidFill>
                  <a:schemeClr val="bg1"/>
                </a:solidFill>
              </a:defRPr>
            </a:lvl1pPr>
            <a:lvl2pPr marL="231775" indent="0">
              <a:buNone/>
              <a:defRPr>
                <a:solidFill>
                  <a:schemeClr val="bg1"/>
                </a:solidFill>
              </a:defRPr>
            </a:lvl2pPr>
            <a:lvl3pPr marL="463550" indent="0">
              <a:buNone/>
              <a:defRPr>
                <a:solidFill>
                  <a:schemeClr val="bg1"/>
                </a:solidFill>
              </a:defRPr>
            </a:lvl3pPr>
          </a:lstStyle>
          <a:p>
            <a:pPr lvl="0"/>
            <a:r>
              <a:rPr lang="en-US">
                <a:effectLst/>
                <a:latin typeface="Gill Sans MT" panose="020B0502020104020203" pitchFamily="34" charset="77"/>
              </a:rPr>
              <a:t>Click to edit Master text styles</a:t>
            </a:r>
          </a:p>
        </p:txBody>
      </p:sp>
      <p:sp>
        <p:nvSpPr>
          <p:cNvPr id="10" name="Content Placeholder 2">
            <a:extLst>
              <a:ext uri="{FF2B5EF4-FFF2-40B4-BE49-F238E27FC236}">
                <a16:creationId xmlns:a16="http://schemas.microsoft.com/office/drawing/2014/main" id="{07706AD0-49A5-414E-AC67-3881EFEE3C01}"/>
              </a:ext>
            </a:extLst>
          </p:cNvPr>
          <p:cNvSpPr>
            <a:spLocks noGrp="1"/>
          </p:cNvSpPr>
          <p:nvPr>
            <p:ph idx="13" hasCustomPrompt="1"/>
          </p:nvPr>
        </p:nvSpPr>
        <p:spPr>
          <a:xfrm>
            <a:off x="454152" y="4572002"/>
            <a:ext cx="8229600" cy="1317809"/>
          </a:xfrm>
        </p:spPr>
        <p:txBody>
          <a:bodyPr lIns="457200" tIns="228600" anchor="t"/>
          <a:lstStyle>
            <a:lvl1pPr marL="0" indent="0">
              <a:lnSpc>
                <a:spcPct val="100000"/>
              </a:lnSpc>
              <a:spcBef>
                <a:spcPts val="0"/>
              </a:spcBef>
              <a:spcAft>
                <a:spcPts val="0"/>
              </a:spcAft>
              <a:buNone/>
              <a:defRPr sz="1800">
                <a:solidFill>
                  <a:srgbClr val="009A44"/>
                </a:solidFill>
              </a:defRPr>
            </a:lvl1pPr>
            <a:lvl2pPr marL="231775" indent="0">
              <a:buNone/>
              <a:defRPr>
                <a:solidFill>
                  <a:schemeClr val="bg1"/>
                </a:solidFill>
              </a:defRPr>
            </a:lvl2pPr>
            <a:lvl3pPr marL="463550" indent="0">
              <a:buNone/>
              <a:defRPr>
                <a:solidFill>
                  <a:schemeClr val="bg1"/>
                </a:solidFill>
              </a:defRPr>
            </a:lvl3pPr>
          </a:lstStyle>
          <a:p>
            <a:r>
              <a:rPr lang="en-US" dirty="0">
                <a:effectLst/>
                <a:latin typeface="Gill Sans MT" panose="020B0502020104020203" pitchFamily="34" charset="77"/>
              </a:rPr>
              <a:t>Attribution</a:t>
            </a:r>
          </a:p>
        </p:txBody>
      </p:sp>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pPr/>
              <a:t>‹#›</a:t>
            </a:fld>
            <a:endParaRPr lang="en-US"/>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A45C54A-4DC8-9547-858E-A4BE4C11A14F}"/>
              </a:ext>
            </a:extLst>
          </p:cNvPr>
          <p:cNvPicPr>
            <a:picLocks noChangeAspect="1"/>
          </p:cNvPicPr>
          <p:nvPr userDrawn="1"/>
        </p:nvPicPr>
        <p:blipFill>
          <a:blip r:embed="rId3"/>
          <a:stretch>
            <a:fillRect/>
          </a:stretch>
        </p:blipFill>
        <p:spPr>
          <a:xfrm>
            <a:off x="6592538" y="6446520"/>
            <a:ext cx="2286000" cy="139700"/>
          </a:xfrm>
          <a:prstGeom prst="rect">
            <a:avLst/>
          </a:prstGeom>
        </p:spPr>
      </p:pic>
    </p:spTree>
    <p:extLst>
      <p:ext uri="{BB962C8B-B14F-4D97-AF65-F5344CB8AC3E}">
        <p14:creationId xmlns:p14="http://schemas.microsoft.com/office/powerpoint/2010/main" val="50830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llout Quote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Content Placeholder 2">
            <a:extLst>
              <a:ext uri="{FF2B5EF4-FFF2-40B4-BE49-F238E27FC236}">
                <a16:creationId xmlns:a16="http://schemas.microsoft.com/office/drawing/2014/main" id="{8C9AD305-FAC8-A847-BB27-60BEBE4CD018}"/>
              </a:ext>
            </a:extLst>
          </p:cNvPr>
          <p:cNvSpPr>
            <a:spLocks noGrp="1"/>
          </p:cNvSpPr>
          <p:nvPr>
            <p:ph idx="1"/>
          </p:nvPr>
        </p:nvSpPr>
        <p:spPr>
          <a:xfrm>
            <a:off x="454152" y="2286002"/>
            <a:ext cx="8229600" cy="2277033"/>
          </a:xfrm>
        </p:spPr>
        <p:txBody>
          <a:bodyPr lIns="457200" anchor="ctr"/>
          <a:lstStyle>
            <a:lvl1pPr marL="0" indent="0">
              <a:lnSpc>
                <a:spcPct val="100000"/>
              </a:lnSpc>
              <a:spcBef>
                <a:spcPts val="0"/>
              </a:spcBef>
              <a:spcAft>
                <a:spcPts val="0"/>
              </a:spcAft>
              <a:buNone/>
              <a:defRPr sz="2600">
                <a:solidFill>
                  <a:schemeClr val="bg1"/>
                </a:solidFill>
              </a:defRPr>
            </a:lvl1pPr>
            <a:lvl2pPr marL="231775" indent="0">
              <a:buNone/>
              <a:defRPr>
                <a:solidFill>
                  <a:schemeClr val="bg1"/>
                </a:solidFill>
              </a:defRPr>
            </a:lvl2pPr>
            <a:lvl3pPr marL="463550" indent="0">
              <a:buNone/>
              <a:defRPr>
                <a:solidFill>
                  <a:schemeClr val="bg1"/>
                </a:solidFill>
              </a:defRPr>
            </a:lvl3pPr>
          </a:lstStyle>
          <a:p>
            <a:pPr lvl="0"/>
            <a:r>
              <a:rPr lang="en-US">
                <a:effectLst/>
                <a:latin typeface="Gill Sans MT" panose="020B0502020104020203" pitchFamily="34" charset="77"/>
              </a:rPr>
              <a:t>Click to edit Master text styles</a:t>
            </a:r>
          </a:p>
        </p:txBody>
      </p:sp>
      <p:sp>
        <p:nvSpPr>
          <p:cNvPr id="10" name="Content Placeholder 2">
            <a:extLst>
              <a:ext uri="{FF2B5EF4-FFF2-40B4-BE49-F238E27FC236}">
                <a16:creationId xmlns:a16="http://schemas.microsoft.com/office/drawing/2014/main" id="{07706AD0-49A5-414E-AC67-3881EFEE3C01}"/>
              </a:ext>
            </a:extLst>
          </p:cNvPr>
          <p:cNvSpPr>
            <a:spLocks noGrp="1"/>
          </p:cNvSpPr>
          <p:nvPr>
            <p:ph idx="13" hasCustomPrompt="1"/>
          </p:nvPr>
        </p:nvSpPr>
        <p:spPr>
          <a:xfrm>
            <a:off x="454152" y="4572002"/>
            <a:ext cx="8229600" cy="1317809"/>
          </a:xfrm>
        </p:spPr>
        <p:txBody>
          <a:bodyPr lIns="457200" tIns="228600" anchor="t"/>
          <a:lstStyle>
            <a:lvl1pPr marL="0" indent="0">
              <a:lnSpc>
                <a:spcPct val="100000"/>
              </a:lnSpc>
              <a:spcBef>
                <a:spcPts val="0"/>
              </a:spcBef>
              <a:spcAft>
                <a:spcPts val="0"/>
              </a:spcAft>
              <a:buNone/>
              <a:defRPr sz="1800">
                <a:solidFill>
                  <a:srgbClr val="009A44"/>
                </a:solidFill>
              </a:defRPr>
            </a:lvl1pPr>
            <a:lvl2pPr marL="231775" indent="0">
              <a:buNone/>
              <a:defRPr>
                <a:solidFill>
                  <a:schemeClr val="bg1"/>
                </a:solidFill>
              </a:defRPr>
            </a:lvl2pPr>
            <a:lvl3pPr marL="463550" indent="0">
              <a:buNone/>
              <a:defRPr>
                <a:solidFill>
                  <a:schemeClr val="bg1"/>
                </a:solidFill>
              </a:defRPr>
            </a:lvl3pPr>
          </a:lstStyle>
          <a:p>
            <a:r>
              <a:rPr lang="en-US" dirty="0">
                <a:effectLst/>
                <a:latin typeface="Gill Sans MT" panose="020B0502020104020203" pitchFamily="34" charset="77"/>
              </a:rPr>
              <a:t>Attribution</a:t>
            </a:r>
          </a:p>
        </p:txBody>
      </p:sp>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pPr/>
              <a:t>‹#›</a:t>
            </a:fld>
            <a:endParaRPr lang="en-US"/>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A45C54A-4DC8-9547-858E-A4BE4C11A14F}"/>
              </a:ext>
            </a:extLst>
          </p:cNvPr>
          <p:cNvPicPr>
            <a:picLocks noChangeAspect="1"/>
          </p:cNvPicPr>
          <p:nvPr userDrawn="1"/>
        </p:nvPicPr>
        <p:blipFill>
          <a:blip r:embed="rId3"/>
          <a:stretch>
            <a:fillRect/>
          </a:stretch>
        </p:blipFill>
        <p:spPr>
          <a:xfrm>
            <a:off x="6592538" y="6446520"/>
            <a:ext cx="2286000" cy="139700"/>
          </a:xfrm>
          <a:prstGeom prst="rect">
            <a:avLst/>
          </a:prstGeom>
        </p:spPr>
      </p:pic>
    </p:spTree>
    <p:extLst>
      <p:ext uri="{BB962C8B-B14F-4D97-AF65-F5344CB8AC3E}">
        <p14:creationId xmlns:p14="http://schemas.microsoft.com/office/powerpoint/2010/main" val="203323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ng Callout Quot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chemeClr val="bg1"/>
                </a:solidFill>
              </a:rPr>
              <a:pPr/>
              <a:t>‹#›</a:t>
            </a:fld>
            <a:endParaRPr lang="en-US" dirty="0">
              <a:solidFill>
                <a:schemeClr val="bg1"/>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82AA08-7743-824D-AD59-37105CA88DF0}"/>
              </a:ext>
            </a:extLst>
          </p:cNvPr>
          <p:cNvPicPr>
            <a:picLocks noChangeAspect="1"/>
          </p:cNvPicPr>
          <p:nvPr userDrawn="1"/>
        </p:nvPicPr>
        <p:blipFill>
          <a:blip r:embed="rId3"/>
          <a:stretch>
            <a:fillRect/>
          </a:stretch>
        </p:blipFill>
        <p:spPr>
          <a:xfrm>
            <a:off x="6592538" y="6452870"/>
            <a:ext cx="2286000" cy="127000"/>
          </a:xfrm>
          <a:prstGeom prst="rect">
            <a:avLst/>
          </a:prstGeom>
        </p:spPr>
      </p:pic>
      <p:sp>
        <p:nvSpPr>
          <p:cNvPr id="15" name="Content Placeholder 2">
            <a:extLst>
              <a:ext uri="{FF2B5EF4-FFF2-40B4-BE49-F238E27FC236}">
                <a16:creationId xmlns:a16="http://schemas.microsoft.com/office/drawing/2014/main" id="{2D7D22BE-B724-6844-89B9-E839E46F2558}"/>
              </a:ext>
            </a:extLst>
          </p:cNvPr>
          <p:cNvSpPr>
            <a:spLocks noGrp="1"/>
          </p:cNvSpPr>
          <p:nvPr>
            <p:ph idx="1"/>
          </p:nvPr>
        </p:nvSpPr>
        <p:spPr>
          <a:xfrm>
            <a:off x="454152" y="2286002"/>
            <a:ext cx="8229600" cy="3792219"/>
          </a:xfrm>
        </p:spPr>
        <p:txBody>
          <a:bodyPr lIns="457200" tIns="457200" anchor="t"/>
          <a:lstStyle>
            <a:lvl1pPr marL="0" indent="0">
              <a:lnSpc>
                <a:spcPct val="100000"/>
              </a:lnSpc>
              <a:spcBef>
                <a:spcPts val="0"/>
              </a:spcBef>
              <a:spcAft>
                <a:spcPts val="0"/>
              </a:spcAft>
              <a:buNone/>
              <a:defRPr sz="2600">
                <a:solidFill>
                  <a:schemeClr val="bg1"/>
                </a:solidFill>
              </a:defRPr>
            </a:lvl1pPr>
            <a:lvl2pPr marL="231775" indent="0">
              <a:buNone/>
              <a:defRPr>
                <a:solidFill>
                  <a:schemeClr val="bg1"/>
                </a:solidFill>
              </a:defRPr>
            </a:lvl2pPr>
            <a:lvl3pPr marL="463550" indent="0">
              <a:buNone/>
              <a:defRPr>
                <a:solidFill>
                  <a:schemeClr val="bg1"/>
                </a:solidFill>
              </a:defRPr>
            </a:lvl3pPr>
          </a:lstStyle>
          <a:p>
            <a:pPr lvl="0"/>
            <a:r>
              <a:rPr lang="en-US">
                <a:effectLst/>
                <a:latin typeface="Gill Sans MT" panose="020B0502020104020203" pitchFamily="34" charset="77"/>
              </a:rPr>
              <a:t>Click to edit Master text styles</a:t>
            </a:r>
          </a:p>
        </p:txBody>
      </p:sp>
    </p:spTree>
    <p:extLst>
      <p:ext uri="{BB962C8B-B14F-4D97-AF65-F5344CB8AC3E}">
        <p14:creationId xmlns:p14="http://schemas.microsoft.com/office/powerpoint/2010/main" val="57484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ng Callout Quote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chemeClr val="bg1"/>
                </a:solidFill>
              </a:rPr>
              <a:pPr/>
              <a:t>‹#›</a:t>
            </a:fld>
            <a:endParaRPr lang="en-US" dirty="0">
              <a:solidFill>
                <a:schemeClr val="bg1"/>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82AA08-7743-824D-AD59-37105CA88DF0}"/>
              </a:ext>
            </a:extLst>
          </p:cNvPr>
          <p:cNvPicPr>
            <a:picLocks noChangeAspect="1"/>
          </p:cNvPicPr>
          <p:nvPr userDrawn="1"/>
        </p:nvPicPr>
        <p:blipFill>
          <a:blip r:embed="rId3"/>
          <a:stretch>
            <a:fillRect/>
          </a:stretch>
        </p:blipFill>
        <p:spPr>
          <a:xfrm>
            <a:off x="6592538" y="6452870"/>
            <a:ext cx="2286000" cy="127000"/>
          </a:xfrm>
          <a:prstGeom prst="rect">
            <a:avLst/>
          </a:prstGeom>
        </p:spPr>
      </p:pic>
      <p:sp>
        <p:nvSpPr>
          <p:cNvPr id="15" name="Content Placeholder 2">
            <a:extLst>
              <a:ext uri="{FF2B5EF4-FFF2-40B4-BE49-F238E27FC236}">
                <a16:creationId xmlns:a16="http://schemas.microsoft.com/office/drawing/2014/main" id="{2D7D22BE-B724-6844-89B9-E839E46F2558}"/>
              </a:ext>
            </a:extLst>
          </p:cNvPr>
          <p:cNvSpPr>
            <a:spLocks noGrp="1"/>
          </p:cNvSpPr>
          <p:nvPr>
            <p:ph idx="1"/>
          </p:nvPr>
        </p:nvSpPr>
        <p:spPr>
          <a:xfrm>
            <a:off x="454152" y="2286002"/>
            <a:ext cx="8229600" cy="3792219"/>
          </a:xfrm>
        </p:spPr>
        <p:txBody>
          <a:bodyPr lIns="457200" tIns="457200" anchor="t"/>
          <a:lstStyle>
            <a:lvl1pPr marL="0" indent="0">
              <a:lnSpc>
                <a:spcPct val="100000"/>
              </a:lnSpc>
              <a:spcBef>
                <a:spcPts val="0"/>
              </a:spcBef>
              <a:spcAft>
                <a:spcPts val="0"/>
              </a:spcAft>
              <a:buNone/>
              <a:defRPr sz="2600">
                <a:solidFill>
                  <a:schemeClr val="bg1"/>
                </a:solidFill>
              </a:defRPr>
            </a:lvl1pPr>
            <a:lvl2pPr marL="231775" indent="0">
              <a:buNone/>
              <a:defRPr>
                <a:solidFill>
                  <a:schemeClr val="bg1"/>
                </a:solidFill>
              </a:defRPr>
            </a:lvl2pPr>
            <a:lvl3pPr marL="463550" indent="0">
              <a:buNone/>
              <a:defRPr>
                <a:solidFill>
                  <a:schemeClr val="bg1"/>
                </a:solidFill>
              </a:defRPr>
            </a:lvl3pPr>
          </a:lstStyle>
          <a:p>
            <a:pPr lvl="0"/>
            <a:r>
              <a:rPr lang="en-US">
                <a:effectLst/>
                <a:latin typeface="Gill Sans MT" panose="020B0502020104020203" pitchFamily="34" charset="77"/>
              </a:rPr>
              <a:t>Click to edit Master text styles</a:t>
            </a:r>
          </a:p>
        </p:txBody>
      </p:sp>
    </p:spTree>
    <p:extLst>
      <p:ext uri="{BB962C8B-B14F-4D97-AF65-F5344CB8AC3E}">
        <p14:creationId xmlns:p14="http://schemas.microsoft.com/office/powerpoint/2010/main" val="258153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hort Callou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chemeClr val="bg1"/>
                </a:solidFill>
              </a:rPr>
              <a:pPr/>
              <a:t>‹#›</a:t>
            </a:fld>
            <a:endParaRPr lang="en-US" dirty="0">
              <a:solidFill>
                <a:schemeClr val="bg1"/>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82AA08-7743-824D-AD59-37105CA88DF0}"/>
              </a:ext>
            </a:extLst>
          </p:cNvPr>
          <p:cNvPicPr>
            <a:picLocks noChangeAspect="1"/>
          </p:cNvPicPr>
          <p:nvPr userDrawn="1"/>
        </p:nvPicPr>
        <p:blipFill>
          <a:blip r:embed="rId3"/>
          <a:stretch>
            <a:fillRect/>
          </a:stretch>
        </p:blipFill>
        <p:spPr>
          <a:xfrm>
            <a:off x="6592538" y="6452870"/>
            <a:ext cx="2286000" cy="127000"/>
          </a:xfrm>
          <a:prstGeom prst="rect">
            <a:avLst/>
          </a:prstGeom>
        </p:spPr>
      </p:pic>
      <p:sp>
        <p:nvSpPr>
          <p:cNvPr id="7" name="Title 1">
            <a:extLst>
              <a:ext uri="{FF2B5EF4-FFF2-40B4-BE49-F238E27FC236}">
                <a16:creationId xmlns:a16="http://schemas.microsoft.com/office/drawing/2014/main" id="{5BB2EFF0-62AB-0E4A-A6C2-DC4722C8AE39}"/>
              </a:ext>
            </a:extLst>
          </p:cNvPr>
          <p:cNvSpPr>
            <a:spLocks noGrp="1"/>
          </p:cNvSpPr>
          <p:nvPr>
            <p:ph type="title" hasCustomPrompt="1"/>
          </p:nvPr>
        </p:nvSpPr>
        <p:spPr>
          <a:xfrm>
            <a:off x="571500" y="676506"/>
            <a:ext cx="8001000" cy="5267093"/>
          </a:xfrm>
        </p:spPr>
        <p:txBody>
          <a:bodyPr anchor="ctr"/>
          <a:lstStyle>
            <a:lvl1pPr algn="ctr">
              <a:lnSpc>
                <a:spcPts val="4800"/>
              </a:lnSpc>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8438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ort Callout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chemeClr val="bg1"/>
                </a:solidFill>
              </a:rPr>
              <a:pPr/>
              <a:t>‹#›</a:t>
            </a:fld>
            <a:endParaRPr lang="en-US" dirty="0">
              <a:solidFill>
                <a:schemeClr val="bg1"/>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82AA08-7743-824D-AD59-37105CA88DF0}"/>
              </a:ext>
            </a:extLst>
          </p:cNvPr>
          <p:cNvPicPr>
            <a:picLocks noChangeAspect="1"/>
          </p:cNvPicPr>
          <p:nvPr userDrawn="1"/>
        </p:nvPicPr>
        <p:blipFill>
          <a:blip r:embed="rId3"/>
          <a:stretch>
            <a:fillRect/>
          </a:stretch>
        </p:blipFill>
        <p:spPr>
          <a:xfrm>
            <a:off x="6592538" y="6452870"/>
            <a:ext cx="2286000" cy="127000"/>
          </a:xfrm>
          <a:prstGeom prst="rect">
            <a:avLst/>
          </a:prstGeom>
        </p:spPr>
      </p:pic>
      <p:sp>
        <p:nvSpPr>
          <p:cNvPr id="7" name="Title 1">
            <a:extLst>
              <a:ext uri="{FF2B5EF4-FFF2-40B4-BE49-F238E27FC236}">
                <a16:creationId xmlns:a16="http://schemas.microsoft.com/office/drawing/2014/main" id="{5BB2EFF0-62AB-0E4A-A6C2-DC4722C8AE39}"/>
              </a:ext>
            </a:extLst>
          </p:cNvPr>
          <p:cNvSpPr>
            <a:spLocks noGrp="1"/>
          </p:cNvSpPr>
          <p:nvPr>
            <p:ph type="title" hasCustomPrompt="1"/>
          </p:nvPr>
        </p:nvSpPr>
        <p:spPr>
          <a:xfrm>
            <a:off x="571500" y="676506"/>
            <a:ext cx="8001000" cy="5267093"/>
          </a:xfrm>
        </p:spPr>
        <p:txBody>
          <a:bodyPr anchor="ctr"/>
          <a:lstStyle>
            <a:lvl1pPr algn="ctr">
              <a:lnSpc>
                <a:spcPts val="4800"/>
              </a:lnSpc>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743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749B3-8112-5943-86B9-2DA5F515A8A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74C7914E-9DFB-964F-8004-7757B928E324}"/>
              </a:ext>
            </a:extLst>
          </p:cNvPr>
          <p:cNvSpPr txBox="1">
            <a:spLocks/>
          </p:cNvSpPr>
          <p:nvPr userDrawn="1"/>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solidFill>
                  <a:srgbClr val="0033A0"/>
                </a:solidFill>
              </a:rPr>
              <a:pPr/>
              <a:t>‹#›</a:t>
            </a:fld>
            <a:endParaRPr lang="en-US" dirty="0">
              <a:solidFill>
                <a:srgbClr val="0033A0"/>
              </a:solidFill>
            </a:endParaRPr>
          </a:p>
        </p:txBody>
      </p:sp>
      <p:cxnSp>
        <p:nvCxnSpPr>
          <p:cNvPr id="12" name="Straight Connector 11">
            <a:extLst>
              <a:ext uri="{FF2B5EF4-FFF2-40B4-BE49-F238E27FC236}">
                <a16:creationId xmlns:a16="http://schemas.microsoft.com/office/drawing/2014/main" id="{B8796274-E070-7C44-81DA-4BF7E1591341}"/>
              </a:ext>
            </a:extLst>
          </p:cNvPr>
          <p:cNvCxnSpPr/>
          <p:nvPr userDrawn="1"/>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B28FD69-8321-E34E-BB9A-E809F92E72F4}"/>
              </a:ext>
            </a:extLst>
          </p:cNvPr>
          <p:cNvSpPr>
            <a:spLocks noGrp="1"/>
          </p:cNvSpPr>
          <p:nvPr>
            <p:ph type="title"/>
          </p:nvPr>
        </p:nvSpPr>
        <p:spPr>
          <a:xfrm>
            <a:off x="457200" y="685801"/>
            <a:ext cx="8229600" cy="914400"/>
          </a:xfrm>
        </p:spPr>
        <p:txBody>
          <a:bodyPr/>
          <a:lstStyle>
            <a:lvl1pPr>
              <a:defRPr sz="2600"/>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0F4CAF39-63C5-CE4A-9056-BE9970B87A6A}"/>
              </a:ext>
            </a:extLst>
          </p:cNvPr>
          <p:cNvSpPr>
            <a:spLocks noGrp="1"/>
          </p:cNvSpPr>
          <p:nvPr>
            <p:ph idx="1"/>
          </p:nvPr>
        </p:nvSpPr>
        <p:spPr>
          <a:xfrm>
            <a:off x="454152" y="1600200"/>
            <a:ext cx="8229600" cy="4343400"/>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63EF0C20-E488-BB44-A1EB-A23E5C0AFBE8}"/>
              </a:ext>
            </a:extLst>
          </p:cNvPr>
          <p:cNvPicPr>
            <a:picLocks noChangeAspect="1"/>
          </p:cNvPicPr>
          <p:nvPr userDrawn="1"/>
        </p:nvPicPr>
        <p:blipFill>
          <a:blip r:embed="rId3"/>
          <a:stretch>
            <a:fillRect/>
          </a:stretch>
        </p:blipFill>
        <p:spPr>
          <a:xfrm>
            <a:off x="6592538" y="6446520"/>
            <a:ext cx="2286000" cy="139700"/>
          </a:xfrm>
          <a:prstGeom prst="rect">
            <a:avLst/>
          </a:prstGeom>
        </p:spPr>
      </p:pic>
    </p:spTree>
    <p:extLst>
      <p:ext uri="{BB962C8B-B14F-4D97-AF65-F5344CB8AC3E}">
        <p14:creationId xmlns:p14="http://schemas.microsoft.com/office/powerpoint/2010/main" val="158406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340AAB1-5A0C-C044-AEA9-39BF38849137}"/>
              </a:ext>
            </a:extLst>
          </p:cNvPr>
          <p:cNvSpPr txBox="1">
            <a:spLocks/>
          </p:cNvSpPr>
          <p:nvPr/>
        </p:nvSpPr>
        <p:spPr>
          <a:xfrm>
            <a:off x="454152" y="6356351"/>
            <a:ext cx="2743200" cy="263906"/>
          </a:xfrm>
          <a:prstGeom prst="rect">
            <a:avLst/>
          </a:prstGeom>
        </p:spPr>
        <p:txBody>
          <a:bodyPr vert="horz" lIns="0" tIns="0" rIns="0" bIns="0" rtlCol="0" anchor="b"/>
          <a:lstStyle>
            <a:defPPr>
              <a:defRPr lang="en-US"/>
            </a:defPPr>
            <a:lvl1pPr marL="0" algn="l" defTabSz="914400" rtl="0" eaLnBrk="1" latinLnBrk="0" hangingPunct="1">
              <a:defRPr sz="1000" kern="1200">
                <a:solidFill>
                  <a:srgbClr val="0033A0"/>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7B87DC-04A9-FF40-95A2-4CA4D2FEC75D}" type="slidenum">
              <a:rPr lang="en-US" smtClean="0"/>
              <a:pPr/>
              <a:t>‹#›</a:t>
            </a:fld>
            <a:endParaRPr lang="en-US"/>
          </a:p>
        </p:txBody>
      </p:sp>
      <p:cxnSp>
        <p:nvCxnSpPr>
          <p:cNvPr id="11" name="Straight Connector 10">
            <a:extLst>
              <a:ext uri="{FF2B5EF4-FFF2-40B4-BE49-F238E27FC236}">
                <a16:creationId xmlns:a16="http://schemas.microsoft.com/office/drawing/2014/main" id="{8976B1DE-E168-C641-8B91-E037ACE370C3}"/>
              </a:ext>
            </a:extLst>
          </p:cNvPr>
          <p:cNvCxnSpPr/>
          <p:nvPr/>
        </p:nvCxnSpPr>
        <p:spPr>
          <a:xfrm>
            <a:off x="0" y="6538912"/>
            <a:ext cx="365760" cy="0"/>
          </a:xfrm>
          <a:prstGeom prst="line">
            <a:avLst/>
          </a:prstGeom>
          <a:ln w="12700">
            <a:solidFill>
              <a:srgbClr val="009A4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2DE82B4-5EFE-C249-82B1-DCD7A7600224}"/>
              </a:ext>
            </a:extLst>
          </p:cNvPr>
          <p:cNvPicPr>
            <a:picLocks noChangeAspect="1"/>
          </p:cNvPicPr>
          <p:nvPr/>
        </p:nvPicPr>
        <p:blipFill>
          <a:blip r:embed="rId18"/>
          <a:stretch>
            <a:fillRect/>
          </a:stretch>
        </p:blipFill>
        <p:spPr>
          <a:xfrm>
            <a:off x="6592538" y="6446520"/>
            <a:ext cx="2286000" cy="139700"/>
          </a:xfrm>
          <a:prstGeom prst="rect">
            <a:avLst/>
          </a:prstGeom>
        </p:spPr>
      </p:pic>
      <p:sp>
        <p:nvSpPr>
          <p:cNvPr id="13" name="Title Placeholder 1">
            <a:extLst>
              <a:ext uri="{FF2B5EF4-FFF2-40B4-BE49-F238E27FC236}">
                <a16:creationId xmlns:a16="http://schemas.microsoft.com/office/drawing/2014/main" id="{89DD2379-17EC-564E-99ED-3095421A9C50}"/>
              </a:ext>
            </a:extLst>
          </p:cNvPr>
          <p:cNvSpPr>
            <a:spLocks noGrp="1"/>
          </p:cNvSpPr>
          <p:nvPr>
            <p:ph type="title"/>
          </p:nvPr>
        </p:nvSpPr>
        <p:spPr>
          <a:xfrm>
            <a:off x="457200" y="685801"/>
            <a:ext cx="8229600" cy="914400"/>
          </a:xfrm>
          <a:prstGeom prst="rect">
            <a:avLst/>
          </a:prstGeom>
        </p:spPr>
        <p:txBody>
          <a:bodyPr vert="horz" lIns="0" tIns="0" rIns="0" bIns="0" rtlCol="0" anchor="t">
            <a:noAutofit/>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F4F03FB5-EDBF-7E4C-85D8-839E2A6A01D2}"/>
              </a:ext>
            </a:extLst>
          </p:cNvPr>
          <p:cNvSpPr>
            <a:spLocks noGrp="1"/>
          </p:cNvSpPr>
          <p:nvPr>
            <p:ph type="body" idx="1"/>
          </p:nvPr>
        </p:nvSpPr>
        <p:spPr>
          <a:xfrm>
            <a:off x="454152" y="1600200"/>
            <a:ext cx="8232648" cy="43434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630942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4" r:id="rId14"/>
    <p:sldLayoutId id="2147483685" r:id="rId15"/>
    <p:sldLayoutId id="2147483686" r:id="rId16"/>
  </p:sldLayoutIdLst>
  <p:txStyles>
    <p:titleStyle>
      <a:lvl1pPr algn="l" defTabSz="914400" rtl="0" eaLnBrk="1" latinLnBrk="0" hangingPunct="1">
        <a:lnSpc>
          <a:spcPct val="90000"/>
        </a:lnSpc>
        <a:spcBef>
          <a:spcPct val="0"/>
        </a:spcBef>
        <a:buNone/>
        <a:defRPr sz="2600" kern="1200">
          <a:solidFill>
            <a:srgbClr val="0033A0"/>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Clr>
          <a:srgbClr val="009A44"/>
        </a:buClr>
        <a:buFont typeface="Arial" panose="020B0604020202020204" pitchFamily="34" charset="0"/>
        <a:buChar char="•"/>
        <a:defRPr sz="1600" b="0" kern="1200">
          <a:solidFill>
            <a:srgbClr val="414042"/>
          </a:solidFill>
          <a:latin typeface="Gill Sans MT" panose="020B0502020104020203" pitchFamily="34" charset="77"/>
          <a:ea typeface="+mn-ea"/>
          <a:cs typeface="+mn-cs"/>
        </a:defRPr>
      </a:lvl1pPr>
      <a:lvl2pPr marL="458788" indent="-230188" algn="l" defTabSz="914400" rtl="0" eaLnBrk="1" latinLnBrk="0" hangingPunct="1">
        <a:lnSpc>
          <a:spcPct val="90000"/>
        </a:lnSpc>
        <a:spcBef>
          <a:spcPts val="500"/>
        </a:spcBef>
        <a:buClr>
          <a:srgbClr val="009A44"/>
        </a:buClr>
        <a:buFont typeface="Arial" panose="020B0604020202020204" pitchFamily="34" charset="0"/>
        <a:buChar char="•"/>
        <a:tabLst/>
        <a:defRPr sz="1600" b="0" kern="1200">
          <a:solidFill>
            <a:srgbClr val="414042"/>
          </a:solidFill>
          <a:latin typeface="Gill Sans MT" panose="020B0502020104020203" pitchFamily="34" charset="77"/>
          <a:ea typeface="+mn-ea"/>
          <a:cs typeface="+mn-cs"/>
        </a:defRPr>
      </a:lvl2pPr>
      <a:lvl3pPr marL="687388" indent="-228600" algn="l" defTabSz="914400" rtl="0" eaLnBrk="1" latinLnBrk="0" hangingPunct="1">
        <a:lnSpc>
          <a:spcPct val="90000"/>
        </a:lnSpc>
        <a:spcBef>
          <a:spcPts val="500"/>
        </a:spcBef>
        <a:buClr>
          <a:srgbClr val="009A44"/>
        </a:buClr>
        <a:buFont typeface="Arial" panose="020B0604020202020204" pitchFamily="34" charset="0"/>
        <a:buChar char="•"/>
        <a:tabLst/>
        <a:defRPr sz="1600" b="0" kern="1200">
          <a:solidFill>
            <a:srgbClr val="414042"/>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atlpolstcollaborative@gmail.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openclipart.org/detail/84457"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pixabay.com/en/attention-exclamation-mark-sign-307030/" TargetMode="Externa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hyperlink" Target="https://asnthanhan.blogspot.com/2017/11/ig-bloomberg-cryptoebook-what-are.html" TargetMode="Externa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U.S._Air_Force_F-35A_Lightning_II_aircraft_assigned_to_the_58th_Fighter_Squadron,_33rd_Fighter_Wing_fly_in_formation_over_the_northwest_coast_of_Florida_May_16,_2013_130516-F-XL333-629.jpg" TargetMode="External"/><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5072-73F5-4D8A-B0E5-D02106799589}"/>
              </a:ext>
            </a:extLst>
          </p:cNvPr>
          <p:cNvSpPr>
            <a:spLocks noGrp="1"/>
          </p:cNvSpPr>
          <p:nvPr>
            <p:ph type="title"/>
          </p:nvPr>
        </p:nvSpPr>
        <p:spPr/>
        <p:txBody>
          <a:bodyPr/>
          <a:lstStyle/>
          <a:p>
            <a:r>
              <a:rPr lang="en-US" dirty="0"/>
              <a:t>Important National POLST Updates</a:t>
            </a:r>
          </a:p>
        </p:txBody>
      </p:sp>
      <p:sp>
        <p:nvSpPr>
          <p:cNvPr id="3" name="Content Placeholder 2">
            <a:extLst>
              <a:ext uri="{FF2B5EF4-FFF2-40B4-BE49-F238E27FC236}">
                <a16:creationId xmlns:a16="http://schemas.microsoft.com/office/drawing/2014/main" id="{F5821696-2698-459C-9D9F-E881326B62BD}"/>
              </a:ext>
            </a:extLst>
          </p:cNvPr>
          <p:cNvSpPr>
            <a:spLocks noGrp="1"/>
          </p:cNvSpPr>
          <p:nvPr>
            <p:ph idx="1"/>
          </p:nvPr>
        </p:nvSpPr>
        <p:spPr>
          <a:xfrm>
            <a:off x="454152" y="1257299"/>
            <a:ext cx="8229600" cy="5170133"/>
          </a:xfrm>
        </p:spPr>
        <p:txBody>
          <a:bodyPr/>
          <a:lstStyle/>
          <a:p>
            <a:pPr marL="0" marR="0" indent="0">
              <a:lnSpc>
                <a:spcPct val="150000"/>
              </a:lnSpc>
              <a:spcBef>
                <a:spcPts val="0"/>
              </a:spcBef>
              <a:spcAft>
                <a:spcPts val="600"/>
              </a:spcAft>
              <a:buNone/>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On January 25</a:t>
            </a:r>
            <a:r>
              <a:rPr lang="en-US" sz="1200" b="1"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 and 27</a:t>
            </a:r>
            <a:r>
              <a:rPr lang="en-US" sz="1200" b="1" i="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 National POLST Stakeholders and the Board met to support and adopt a new direction and charter for National POLST.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230188" lvl="1">
              <a:lnSpc>
                <a:spcPct val="150000"/>
              </a:lnSpc>
              <a:spcBef>
                <a:spcPts val="0"/>
              </a:spcBef>
              <a:spcAft>
                <a:spcPts val="600"/>
              </a:spcAft>
            </a:pPr>
            <a:r>
              <a:rPr lang="en-US"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Transformation:  </a:t>
            </a:r>
            <a:r>
              <a:rPr lang="en-US" sz="1100" dirty="0">
                <a:latin typeface="Calibri" panose="020F0502020204030204" pitchFamily="34" charset="0"/>
                <a:ea typeface="Calibri" panose="020F0502020204030204" pitchFamily="34" charset="0"/>
                <a:cs typeface="Times New Roman" panose="02020603050405020304" pitchFamily="18" charset="0"/>
              </a:rPr>
              <a:t>C</a:t>
            </a:r>
            <a:r>
              <a:rPr lang="en-US" sz="1100" dirty="0">
                <a:effectLst/>
                <a:latin typeface="Calibri" panose="020F0502020204030204" pitchFamily="34" charset="0"/>
                <a:ea typeface="Calibri" panose="020F0502020204030204" pitchFamily="34" charset="0"/>
                <a:cs typeface="Times New Roman" panose="02020603050405020304" pitchFamily="18" charset="0"/>
              </a:rPr>
              <a:t>ontinue to advocate evidence-based best practices around use of POLST. Yet, respect the impact of differing state regulations. </a:t>
            </a:r>
            <a:r>
              <a:rPr lang="en-US" sz="1100" b="1" i="1" dirty="0">
                <a:latin typeface="Calibri" panose="020F0502020204030204" pitchFamily="34" charset="0"/>
                <a:ea typeface="Calibri" panose="020F0502020204030204" pitchFamily="34" charset="0"/>
                <a:cs typeface="Times New Roman" panose="02020603050405020304" pitchFamily="18" charset="0"/>
              </a:rPr>
              <a:t>F</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ocus more on the POLST process and eliminate the formal state review and credentialing program.</a:t>
            </a:r>
            <a:r>
              <a:rPr lang="en-US" sz="1100" dirty="0">
                <a:effectLst/>
                <a:latin typeface="Calibri" panose="020F0502020204030204" pitchFamily="34" charset="0"/>
                <a:ea typeface="Calibri" panose="020F0502020204030204" pitchFamily="34" charset="0"/>
                <a:cs typeface="Times New Roman" panose="02020603050405020304" pitchFamily="18" charset="0"/>
              </a:rPr>
              <a:t>  Assistance will continue to be available regarding state program organization.  </a:t>
            </a:r>
          </a:p>
          <a:p>
            <a:pPr marL="230188" lvl="1">
              <a:lnSpc>
                <a:spcPct val="150000"/>
              </a:lnSpc>
              <a:spcBef>
                <a:spcPts val="0"/>
              </a:spcBef>
              <a:spcAft>
                <a:spcPts val="600"/>
              </a:spcAft>
            </a:pPr>
            <a:r>
              <a:rPr lang="en-US"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Volunteerism</a:t>
            </a:r>
            <a:r>
              <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r>
              <a:rPr lang="en-US"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Meet goal of a large % of our funding directly impacting vision and mission achievement.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We will count more on state leaders and stakeholders to work as volunteers with us to achieve this.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230188" lvl="1" indent="0">
              <a:lnSpc>
                <a:spcPct val="150000"/>
              </a:lnSpc>
              <a:spcBef>
                <a:spcPts val="0"/>
              </a:spcBef>
              <a:spcAft>
                <a:spcPts val="600"/>
              </a:spcAft>
              <a:buNone/>
            </a:pP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anticipate </a:t>
            </a:r>
            <a:r>
              <a:rPr lang="en-US" sz="11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hiring a part time Executive Director by June 2023</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with the hope that we can </a:t>
            </a:r>
            <a:r>
              <a:rPr lang="en-US" sz="11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increase that position to full time in 2024.</a:t>
            </a:r>
          </a:p>
          <a:p>
            <a:pPr marL="171450" indent="-171450">
              <a:lnSpc>
                <a:spcPct val="150000"/>
              </a:lnSpc>
              <a:spcBef>
                <a:spcPts val="0"/>
              </a:spcBef>
              <a:spcAft>
                <a:spcPts val="600"/>
              </a:spcAft>
            </a:pPr>
            <a:r>
              <a:rPr lang="en-US" sz="1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Inclusivity:</a:t>
            </a:r>
            <a:r>
              <a:rPr lang="en-US" sz="12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1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Our organization is newly renamed the National POLST Collaborative</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to reflect a focus on how we can achieve progress working together at the state and national levels.  </a:t>
            </a:r>
          </a:p>
          <a:p>
            <a:pPr marL="0" marR="0">
              <a:lnSpc>
                <a:spcPct val="150000"/>
              </a:lnSpc>
              <a:spcBef>
                <a:spcPts val="0"/>
              </a:spcBef>
              <a:spcAft>
                <a:spcPts val="600"/>
              </a:spcAft>
            </a:pPr>
            <a:r>
              <a:rPr lang="en-US"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Stewardship: </a:t>
            </a: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 are committed to creating a resilient, adaptable organization, sustaining and increasing the enduring impact of POLST.  </a:t>
            </a:r>
          </a:p>
          <a:p>
            <a:pPr marL="342900" marR="0" lvl="0" indent="-342900">
              <a:lnSpc>
                <a:spcPct val="150000"/>
              </a:lnSpc>
              <a:spcBef>
                <a:spcPts val="0"/>
              </a:spcBef>
              <a:spcAft>
                <a:spcPts val="60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means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building a more sustainable financial support model that will contain grants, donations and giving, educational programming and a membership program.  </a:t>
            </a:r>
            <a:endParaRPr lang="en-US" sz="1100" b="1"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None/>
            </a:pPr>
            <a:r>
              <a:rPr lang="en-US" sz="1100"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New Email Contact:  </a:t>
            </a:r>
            <a:r>
              <a:rPr lang="en-US" sz="1800" dirty="0">
                <a:effectLst/>
                <a:highlight>
                  <a:srgbClr val="FFFF00"/>
                </a:highlight>
                <a:latin typeface="Calibri" panose="020F0502020204030204" pitchFamily="34" charset="0"/>
                <a:ea typeface="Calibri" panose="020F0502020204030204" pitchFamily="34" charset="0"/>
              </a:rPr>
              <a:t> </a:t>
            </a:r>
            <a:r>
              <a:rPr lang="en-US" sz="1200" u="sng" dirty="0">
                <a:solidFill>
                  <a:srgbClr val="0563C1"/>
                </a:solidFill>
                <a:effectLst/>
                <a:highlight>
                  <a:srgbClr val="FFFF00"/>
                </a:highlight>
                <a:latin typeface="Calibri" panose="020F0502020204030204" pitchFamily="34" charset="0"/>
                <a:ea typeface="Calibri" panose="020F0502020204030204" pitchFamily="34" charset="0"/>
                <a:hlinkClick r:id="rId3"/>
              </a:rPr>
              <a:t>natlpolstcollaborative@gmail.com</a:t>
            </a:r>
            <a:endParaRPr lang="en-US" sz="1200" u="sng" dirty="0">
              <a:solidFill>
                <a:srgbClr val="0563C1"/>
              </a:solidFill>
              <a:effectLst/>
              <a:highlight>
                <a:srgbClr val="FFFF00"/>
              </a:highlight>
              <a:latin typeface="Calibri" panose="020F0502020204030204" pitchFamily="34" charset="0"/>
              <a:ea typeface="Calibri" panose="020F0502020204030204" pitchFamily="34" charset="0"/>
            </a:endParaRPr>
          </a:p>
          <a:p>
            <a:pPr marL="0" indent="0">
              <a:lnSpc>
                <a:spcPct val="150000"/>
              </a:lnSpc>
              <a:spcBef>
                <a:spcPts val="0"/>
              </a:spcBef>
              <a:spcAft>
                <a:spcPts val="600"/>
              </a:spcAft>
              <a:buNone/>
            </a:pPr>
            <a:r>
              <a:rPr lang="en-US" sz="1200" dirty="0">
                <a:effectLst/>
                <a:latin typeface="Calibri" panose="020F0502020204030204" pitchFamily="34" charset="0"/>
                <a:ea typeface="Calibri" panose="020F0502020204030204" pitchFamily="34" charset="0"/>
              </a:rPr>
              <a:t>Currently, this email will be received by the National Executive Director, Kim Callanan.</a:t>
            </a:r>
          </a:p>
          <a:p>
            <a:pPr marL="0" marR="0" lvl="0" indent="0">
              <a:lnSpc>
                <a:spcPct val="150000"/>
              </a:lnSpc>
              <a:spcBef>
                <a:spcPts val="0"/>
              </a:spcBef>
              <a:spcAft>
                <a:spcPts val="600"/>
              </a:spcAft>
              <a:buNone/>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237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112" y="1143000"/>
            <a:ext cx="3927937" cy="5083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Line Callout 2 3"/>
          <p:cNvSpPr/>
          <p:nvPr/>
        </p:nvSpPr>
        <p:spPr>
          <a:xfrm rot="10800000">
            <a:off x="304799" y="1371600"/>
            <a:ext cx="3886201" cy="4343401"/>
          </a:xfrm>
          <a:prstGeom prst="borderCallout2">
            <a:avLst>
              <a:gd name="adj1" fmla="val 49936"/>
              <a:gd name="adj2" fmla="val -3235"/>
              <a:gd name="adj3" fmla="val 23496"/>
              <a:gd name="adj4" fmla="val -13530"/>
              <a:gd name="adj5" fmla="val 24364"/>
              <a:gd name="adj6" fmla="val -1764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3" name="Title 1"/>
          <p:cNvSpPr>
            <a:spLocks noGrp="1"/>
          </p:cNvSpPr>
          <p:nvPr>
            <p:ph type="title"/>
          </p:nvPr>
        </p:nvSpPr>
        <p:spPr/>
        <p:txBody>
          <a:bodyPr>
            <a:normAutofit/>
          </a:bodyPr>
          <a:lstStyle/>
          <a:p>
            <a:pPr eaLnBrk="1" hangingPunct="1"/>
            <a:r>
              <a:rPr lang="en-US" dirty="0"/>
              <a:t>What POST is </a:t>
            </a:r>
            <a:r>
              <a:rPr lang="en-US" i="1" dirty="0"/>
              <a:t>NOT</a:t>
            </a:r>
          </a:p>
        </p:txBody>
      </p:sp>
      <p:sp>
        <p:nvSpPr>
          <p:cNvPr id="5" name="Rectangle 3"/>
          <p:cNvSpPr txBox="1">
            <a:spLocks noChangeArrowheads="1"/>
          </p:cNvSpPr>
          <p:nvPr/>
        </p:nvSpPr>
        <p:spPr>
          <a:xfrm>
            <a:off x="304799" y="1371601"/>
            <a:ext cx="3771900" cy="4343400"/>
          </a:xfrm>
          <a:prstGeom prst="rect">
            <a:avLst/>
          </a:prstGeom>
        </p:spPr>
        <p:txBody>
          <a:bodyPr vert="horz">
            <a:normAutofit fontScale="4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3600" dirty="0"/>
          </a:p>
          <a:p>
            <a:pPr marL="109728" indent="0">
              <a:buNone/>
            </a:pPr>
            <a:r>
              <a:rPr lang="en-US" sz="3600" dirty="0"/>
              <a:t> The National Physician Orders for Life-Sustaining Treatment Paradigm recognizes that allowing natural death to occur is not the same as providing a lethal prescription to intentionally cause death. Neither the POLST Paradigm nor any POLST Form allows for PAS or PAD, nor does either authorize a health care professional to prescribe medication that would intentionally shorten life. </a:t>
            </a:r>
          </a:p>
          <a:p>
            <a:pPr marL="109728" indent="0">
              <a:buNone/>
            </a:pPr>
            <a:endParaRPr lang="en-US" sz="3600" dirty="0"/>
          </a:p>
          <a:p>
            <a:pPr marL="109728" indent="0">
              <a:buNone/>
            </a:pPr>
            <a:r>
              <a:rPr lang="en-US" sz="3600" dirty="0"/>
              <a:t>POLST originated in Oregon in 1991. The Death with Dignity Act passed as a ballot initiative in 1994. The programs </a:t>
            </a:r>
            <a:r>
              <a:rPr lang="en-US" sz="3600" b="1" dirty="0"/>
              <a:t>developed completely independently </a:t>
            </a:r>
            <a:r>
              <a:rPr lang="en-US" sz="3600" dirty="0"/>
              <a:t>of each other by different groups with different goals. </a:t>
            </a:r>
            <a:endParaRPr lang="en-US" sz="3300" dirty="0"/>
          </a:p>
        </p:txBody>
      </p:sp>
      <p:sp>
        <p:nvSpPr>
          <p:cNvPr id="2" name="Rectangle 1"/>
          <p:cNvSpPr/>
          <p:nvPr/>
        </p:nvSpPr>
        <p:spPr>
          <a:xfrm>
            <a:off x="4876800" y="4343400"/>
            <a:ext cx="30480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38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AF292D6-FC02-4191-BCBF-D4D01E29C770}"/>
              </a:ext>
            </a:extLst>
          </p:cNvPr>
          <p:cNvSpPr>
            <a:spLocks noGrp="1"/>
          </p:cNvSpPr>
          <p:nvPr>
            <p:ph idx="1"/>
          </p:nvPr>
        </p:nvSpPr>
        <p:spPr/>
        <p:txBody>
          <a:bodyPr/>
          <a:lstStyle/>
          <a:p>
            <a:endParaRPr lang="en-US" dirty="0"/>
          </a:p>
          <a:p>
            <a:endParaRPr lang="en-US" dirty="0"/>
          </a:p>
          <a:p>
            <a:endParaRPr lang="en-US" dirty="0"/>
          </a:p>
          <a:p>
            <a:r>
              <a:rPr lang="en-US" u="sng" dirty="0"/>
              <a:t>Challenges with DNRs &amp; Advance Directives</a:t>
            </a:r>
            <a:r>
              <a:rPr lang="en-US" dirty="0"/>
              <a:t>:  Wording too vague or value based to apply to specific condition encounters.  </a:t>
            </a:r>
            <a:r>
              <a:rPr lang="en-US" b="1" dirty="0"/>
              <a:t>Result</a:t>
            </a:r>
            <a:r>
              <a:rPr lang="en-US" dirty="0">
                <a:sym typeface="Wingdings" panose="05000000000000000000" pitchFamily="2" charset="2"/>
              </a:rPr>
              <a:t> Emergency Physicians may in good faith initiate or withhold treatments that are contrary to a patient’s wishes.</a:t>
            </a:r>
          </a:p>
          <a:p>
            <a:r>
              <a:rPr lang="en-US" dirty="0">
                <a:sym typeface="Wingdings" panose="05000000000000000000" pitchFamily="2" charset="2"/>
              </a:rPr>
              <a:t>POLST:</a:t>
            </a:r>
          </a:p>
          <a:p>
            <a:r>
              <a:rPr lang="en-US" dirty="0">
                <a:sym typeface="Wingdings" panose="05000000000000000000" pitchFamily="2" charset="2"/>
              </a:rPr>
              <a:t>Promotes patient autonomy by documenting treatment preferences and converting them into medical orders</a:t>
            </a:r>
          </a:p>
          <a:p>
            <a:r>
              <a:rPr lang="en-US" dirty="0">
                <a:sym typeface="Wingdings" panose="05000000000000000000" pitchFamily="2" charset="2"/>
              </a:rPr>
              <a:t>Facilitates appropriate treatment by EMS</a:t>
            </a:r>
          </a:p>
          <a:p>
            <a:r>
              <a:rPr lang="en-US" dirty="0">
                <a:sym typeface="Wingdings" panose="05000000000000000000" pitchFamily="2" charset="2"/>
              </a:rPr>
              <a:t>Is not intended to replace a LW or HCPOA</a:t>
            </a:r>
          </a:p>
          <a:p>
            <a:r>
              <a:rPr lang="en-US" dirty="0">
                <a:sym typeface="Wingdings" panose="05000000000000000000" pitchFamily="2" charset="2"/>
              </a:rPr>
              <a:t>Is intended for use with seriously ill or frail patients who have an advanced or progressive life-limiting illness.</a:t>
            </a:r>
          </a:p>
          <a:p>
            <a:endParaRPr lang="en-US" dirty="0"/>
          </a:p>
        </p:txBody>
      </p:sp>
      <p:pic>
        <p:nvPicPr>
          <p:cNvPr id="7" name="Content Placeholder 3">
            <a:extLst>
              <a:ext uri="{FF2B5EF4-FFF2-40B4-BE49-F238E27FC236}">
                <a16:creationId xmlns:a16="http://schemas.microsoft.com/office/drawing/2014/main" id="{434F69FC-A8CA-4009-A104-8E22997E8EFE}"/>
              </a:ext>
            </a:extLst>
          </p:cNvPr>
          <p:cNvPicPr>
            <a:picLocks noChangeAspect="1"/>
          </p:cNvPicPr>
          <p:nvPr/>
        </p:nvPicPr>
        <p:blipFill>
          <a:blip r:embed="rId2"/>
          <a:stretch>
            <a:fillRect/>
          </a:stretch>
        </p:blipFill>
        <p:spPr>
          <a:xfrm>
            <a:off x="258036" y="216394"/>
            <a:ext cx="4819991" cy="2384763"/>
          </a:xfrm>
          <a:prstGeom prst="rect">
            <a:avLst/>
          </a:prstGeom>
        </p:spPr>
      </p:pic>
    </p:spTree>
    <p:extLst>
      <p:ext uri="{BB962C8B-B14F-4D97-AF65-F5344CB8AC3E}">
        <p14:creationId xmlns:p14="http://schemas.microsoft.com/office/powerpoint/2010/main" val="189430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9CF8-BB57-4704-BC87-7D4B1125A595}"/>
              </a:ext>
            </a:extLst>
          </p:cNvPr>
          <p:cNvSpPr>
            <a:spLocks noGrp="1"/>
          </p:cNvSpPr>
          <p:nvPr>
            <p:ph type="title"/>
          </p:nvPr>
        </p:nvSpPr>
        <p:spPr>
          <a:xfrm>
            <a:off x="457200" y="516118"/>
            <a:ext cx="8229600" cy="914400"/>
          </a:xfrm>
        </p:spPr>
        <p:txBody>
          <a:bodyPr/>
          <a:lstStyle/>
          <a:p>
            <a:r>
              <a:rPr lang="en-US" dirty="0"/>
              <a:t>Specific, consistent wording helps</a:t>
            </a:r>
          </a:p>
        </p:txBody>
      </p:sp>
      <p:pic>
        <p:nvPicPr>
          <p:cNvPr id="4" name="Content Placeholder 3">
            <a:extLst>
              <a:ext uri="{FF2B5EF4-FFF2-40B4-BE49-F238E27FC236}">
                <a16:creationId xmlns:a16="http://schemas.microsoft.com/office/drawing/2014/main" id="{2715639C-FFC4-4EC0-97B9-CC958C124952}"/>
              </a:ext>
            </a:extLst>
          </p:cNvPr>
          <p:cNvPicPr>
            <a:picLocks noGrp="1" noChangeAspect="1"/>
          </p:cNvPicPr>
          <p:nvPr>
            <p:ph idx="1"/>
          </p:nvPr>
        </p:nvPicPr>
        <p:blipFill>
          <a:blip r:embed="rId2"/>
          <a:stretch>
            <a:fillRect/>
          </a:stretch>
        </p:blipFill>
        <p:spPr>
          <a:xfrm>
            <a:off x="457200" y="1600201"/>
            <a:ext cx="7928400" cy="4815994"/>
          </a:xfrm>
          <a:prstGeom prst="rect">
            <a:avLst/>
          </a:prstGeom>
        </p:spPr>
      </p:pic>
    </p:spTree>
    <p:extLst>
      <p:ext uri="{BB962C8B-B14F-4D97-AF65-F5344CB8AC3E}">
        <p14:creationId xmlns:p14="http://schemas.microsoft.com/office/powerpoint/2010/main" val="176524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AC4E-EC6A-4CFC-8B2B-DF64E8B83FB6}"/>
              </a:ext>
            </a:extLst>
          </p:cNvPr>
          <p:cNvSpPr>
            <a:spLocks noGrp="1"/>
          </p:cNvSpPr>
          <p:nvPr>
            <p:ph type="title"/>
          </p:nvPr>
        </p:nvSpPr>
        <p:spPr/>
        <p:txBody>
          <a:bodyPr/>
          <a:lstStyle/>
          <a:p>
            <a:r>
              <a:rPr lang="en-US" dirty="0"/>
              <a:t>At the Same Time…</a:t>
            </a:r>
          </a:p>
        </p:txBody>
      </p:sp>
      <p:sp>
        <p:nvSpPr>
          <p:cNvPr id="3" name="Content Placeholder 2">
            <a:extLst>
              <a:ext uri="{FF2B5EF4-FFF2-40B4-BE49-F238E27FC236}">
                <a16:creationId xmlns:a16="http://schemas.microsoft.com/office/drawing/2014/main" id="{217B5871-7088-49B7-AAAB-A3C172A9CF15}"/>
              </a:ext>
            </a:extLst>
          </p:cNvPr>
          <p:cNvSpPr>
            <a:spLocks noGrp="1"/>
          </p:cNvSpPr>
          <p:nvPr>
            <p:ph idx="1"/>
          </p:nvPr>
        </p:nvSpPr>
        <p:spPr/>
        <p:txBody>
          <a:bodyPr/>
          <a:lstStyle/>
          <a:p>
            <a:r>
              <a:rPr lang="en-US" dirty="0"/>
              <a:t>Pilot’s Physician Lead informed SNF leadership of POLST being added to ACP Pilot</a:t>
            </a:r>
          </a:p>
          <a:p>
            <a:r>
              <a:rPr lang="en-US" dirty="0"/>
              <a:t>HCF Corp. Director of Clinical Services</a:t>
            </a:r>
          </a:p>
          <a:p>
            <a:r>
              <a:rPr lang="en-US" dirty="0"/>
              <a:t>Partnering with Site’s Admin., DON, &amp; SW </a:t>
            </a:r>
          </a:p>
          <a:p>
            <a:endParaRPr lang="en-US" dirty="0">
              <a:sym typeface="Wingdings" panose="05000000000000000000" pitchFamily="2" charset="2"/>
            </a:endParaRPr>
          </a:p>
          <a:p>
            <a:r>
              <a:rPr lang="en-US" dirty="0">
                <a:sym typeface="Wingdings" panose="05000000000000000000" pitchFamily="2" charset="2"/>
              </a:rPr>
              <a:t> SNF Administration’s perspective?  Positive!</a:t>
            </a:r>
          </a:p>
          <a:p>
            <a:r>
              <a:rPr lang="en-US" dirty="0">
                <a:sym typeface="Wingdings" panose="05000000000000000000" pitchFamily="2" charset="2"/>
              </a:rPr>
              <a:t>Diane made site visit </a:t>
            </a:r>
            <a:endParaRPr lang="en-US" dirty="0"/>
          </a:p>
        </p:txBody>
      </p:sp>
      <p:pic>
        <p:nvPicPr>
          <p:cNvPr id="4" name="Content Placeholder 5">
            <a:extLst>
              <a:ext uri="{FF2B5EF4-FFF2-40B4-BE49-F238E27FC236}">
                <a16:creationId xmlns:a16="http://schemas.microsoft.com/office/drawing/2014/main" id="{F029F993-350E-4B10-B442-D4712D19C627}"/>
              </a:ext>
            </a:extLst>
          </p:cNvPr>
          <p:cNvPicPr>
            <a:picLocks noChangeAspect="1"/>
          </p:cNvPicPr>
          <p:nvPr/>
        </p:nvPicPr>
        <p:blipFill>
          <a:blip r:embed="rId2"/>
          <a:stretch>
            <a:fillRect/>
          </a:stretch>
        </p:blipFill>
        <p:spPr>
          <a:xfrm>
            <a:off x="4780273" y="3014146"/>
            <a:ext cx="3706163" cy="3036992"/>
          </a:xfrm>
          <a:prstGeom prst="rect">
            <a:avLst/>
          </a:prstGeom>
        </p:spPr>
      </p:pic>
      <p:pic>
        <p:nvPicPr>
          <p:cNvPr id="5" name="A2397976-3767-4DED-86C4-C961654D864C">
            <a:extLst>
              <a:ext uri="{FF2B5EF4-FFF2-40B4-BE49-F238E27FC236}">
                <a16:creationId xmlns:a16="http://schemas.microsoft.com/office/drawing/2014/main" id="{6BF6E086-F97A-4498-A419-039F15AD9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574" y="4143317"/>
            <a:ext cx="2135154" cy="2510119"/>
          </a:xfrm>
          <a:prstGeom prst="rect">
            <a:avLst/>
          </a:prstGeom>
          <a:noFill/>
          <a:ln>
            <a:noFill/>
          </a:ln>
        </p:spPr>
      </p:pic>
    </p:spTree>
    <p:extLst>
      <p:ext uri="{BB962C8B-B14F-4D97-AF65-F5344CB8AC3E}">
        <p14:creationId xmlns:p14="http://schemas.microsoft.com/office/powerpoint/2010/main" val="202325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BC4F-547C-4191-BE7D-CDAD6C6CE788}"/>
              </a:ext>
            </a:extLst>
          </p:cNvPr>
          <p:cNvSpPr>
            <a:spLocks noGrp="1"/>
          </p:cNvSpPr>
          <p:nvPr>
            <p:ph type="title"/>
          </p:nvPr>
        </p:nvSpPr>
        <p:spPr/>
        <p:txBody>
          <a:bodyPr/>
          <a:lstStyle/>
          <a:p>
            <a:br>
              <a:rPr lang="en-US" dirty="0"/>
            </a:br>
            <a:br>
              <a:rPr lang="en-US" dirty="0"/>
            </a:br>
            <a:r>
              <a:rPr lang="en-US" dirty="0"/>
              <a:t>Next:  </a:t>
            </a:r>
            <a:br>
              <a:rPr lang="en-US" dirty="0"/>
            </a:br>
            <a:r>
              <a:rPr lang="en-US" dirty="0"/>
              <a:t>End-user Trainings</a:t>
            </a:r>
          </a:p>
        </p:txBody>
      </p:sp>
      <p:pic>
        <p:nvPicPr>
          <p:cNvPr id="4" name="Picture 3" descr="A picture containing arrow&#10;&#10;Description automatically generated">
            <a:extLst>
              <a:ext uri="{FF2B5EF4-FFF2-40B4-BE49-F238E27FC236}">
                <a16:creationId xmlns:a16="http://schemas.microsoft.com/office/drawing/2014/main" id="{62A11DFB-FFAA-4678-9678-46C1BF4C4F1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0268" y="405708"/>
            <a:ext cx="2857521" cy="1428760"/>
          </a:xfrm>
          <a:prstGeom prst="rect">
            <a:avLst/>
          </a:prstGeom>
        </p:spPr>
      </p:pic>
    </p:spTree>
    <p:extLst>
      <p:ext uri="{BB962C8B-B14F-4D97-AF65-F5344CB8AC3E}">
        <p14:creationId xmlns:p14="http://schemas.microsoft.com/office/powerpoint/2010/main" val="499005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00026" y="3729082"/>
            <a:ext cx="2993127" cy="300082"/>
          </a:xfrm>
          <a:prstGeom prst="rect">
            <a:avLst/>
          </a:prstGeom>
          <a:noFill/>
        </p:spPr>
        <p:txBody>
          <a:bodyPr wrap="none" rtlCol="0" anchor="ctr" anchorCtr="0">
            <a:spAutoFit/>
          </a:bodyPr>
          <a:lstStyle/>
          <a:p>
            <a:r>
              <a:rPr lang="en-US" sz="675" dirty="0">
                <a:solidFill>
                  <a:schemeClr val="accent3"/>
                </a:solidFill>
                <a:latin typeface="Montserrat Light" charset="0"/>
                <a:ea typeface="Montserrat Light" charset="0"/>
                <a:cs typeface="Montserrat Light" charset="0"/>
              </a:rPr>
              <a:t>Source: AHA CPI Analysis, 2012, with contributions from 2012 CTAC</a:t>
            </a:r>
          </a:p>
          <a:p>
            <a:r>
              <a:rPr lang="en-US" sz="675" dirty="0">
                <a:solidFill>
                  <a:schemeClr val="accent3"/>
                </a:solidFill>
                <a:latin typeface="Montserrat Light" charset="0"/>
                <a:ea typeface="Montserrat Light" charset="0"/>
                <a:cs typeface="Montserrat Light" charset="0"/>
              </a:rPr>
              <a:t>data  And 2011 Center to Advance Palliative Care data.</a:t>
            </a:r>
          </a:p>
        </p:txBody>
      </p:sp>
      <p:sp>
        <p:nvSpPr>
          <p:cNvPr id="41" name="TextBox 40"/>
          <p:cNvSpPr txBox="1"/>
          <p:nvPr/>
        </p:nvSpPr>
        <p:spPr>
          <a:xfrm>
            <a:off x="971350" y="120777"/>
            <a:ext cx="3600666" cy="577209"/>
          </a:xfrm>
          <a:prstGeom prst="rect">
            <a:avLst/>
          </a:prstGeom>
          <a:noFill/>
        </p:spPr>
        <p:txBody>
          <a:bodyPr wrap="none" rtlCol="0">
            <a:spAutoFit/>
          </a:bodyPr>
          <a:lstStyle/>
          <a:p>
            <a:pPr algn="ctr"/>
            <a:r>
              <a:rPr lang="en-US" sz="3151" b="1" spc="300" dirty="0">
                <a:solidFill>
                  <a:schemeClr val="tx2"/>
                </a:solidFill>
                <a:latin typeface="Lato Black" charset="0"/>
                <a:ea typeface="Lato Black" charset="0"/>
                <a:cs typeface="Lato Black" charset="0"/>
              </a:rPr>
              <a:t>ACP Continuum</a:t>
            </a:r>
          </a:p>
        </p:txBody>
      </p:sp>
      <p:pic>
        <p:nvPicPr>
          <p:cNvPr id="7" name="Picture Placeholder 6"/>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t="234" b="234"/>
          <a:stretch>
            <a:fillRect/>
          </a:stretch>
        </p:blipFill>
        <p:spPr>
          <a:xfrm>
            <a:off x="89857" y="644037"/>
            <a:ext cx="5619971" cy="2810845"/>
          </a:xfrm>
        </p:spPr>
      </p:pic>
      <p:sp>
        <p:nvSpPr>
          <p:cNvPr id="2" name="TextBox 1"/>
          <p:cNvSpPr txBox="1"/>
          <p:nvPr/>
        </p:nvSpPr>
        <p:spPr>
          <a:xfrm>
            <a:off x="1596129" y="3429000"/>
            <a:ext cx="4340959" cy="300082"/>
          </a:xfrm>
          <a:prstGeom prst="rect">
            <a:avLst/>
          </a:prstGeom>
          <a:noFill/>
        </p:spPr>
        <p:txBody>
          <a:bodyPr wrap="square" rtlCol="0">
            <a:spAutoFit/>
          </a:bodyPr>
          <a:lstStyle/>
          <a:p>
            <a:r>
              <a:rPr lang="en-US" sz="675" dirty="0">
                <a:solidFill>
                  <a:schemeClr val="tx2"/>
                </a:solidFill>
              </a:rPr>
              <a:t>POLST: Physician orders for life sustaining treatment</a:t>
            </a:r>
          </a:p>
          <a:p>
            <a:r>
              <a:rPr lang="en-US" sz="675" dirty="0">
                <a:solidFill>
                  <a:schemeClr val="tx2"/>
                </a:solidFill>
              </a:rPr>
              <a:t>MOLST:  Medical orders for life sustaining treatment</a:t>
            </a:r>
          </a:p>
        </p:txBody>
      </p:sp>
      <p:pic>
        <p:nvPicPr>
          <p:cNvPr id="4" name="Picture 3">
            <a:extLst>
              <a:ext uri="{FF2B5EF4-FFF2-40B4-BE49-F238E27FC236}">
                <a16:creationId xmlns:a16="http://schemas.microsoft.com/office/drawing/2014/main" id="{BF0B5BD8-41BF-4791-9295-A4437F0F8D19}"/>
              </a:ext>
            </a:extLst>
          </p:cNvPr>
          <p:cNvPicPr>
            <a:picLocks noChangeAspect="1"/>
          </p:cNvPicPr>
          <p:nvPr/>
        </p:nvPicPr>
        <p:blipFill rotWithShape="1">
          <a:blip r:embed="rId4"/>
          <a:srcRect b="9693"/>
          <a:stretch/>
        </p:blipFill>
        <p:spPr>
          <a:xfrm>
            <a:off x="3778757" y="3579041"/>
            <a:ext cx="4992892" cy="2810845"/>
          </a:xfrm>
          <a:prstGeom prst="rect">
            <a:avLst/>
          </a:prstGeom>
        </p:spPr>
      </p:pic>
      <p:pic>
        <p:nvPicPr>
          <p:cNvPr id="6" name="Graphic 5" descr="Play outline">
            <a:extLst>
              <a:ext uri="{FF2B5EF4-FFF2-40B4-BE49-F238E27FC236}">
                <a16:creationId xmlns:a16="http://schemas.microsoft.com/office/drawing/2014/main" id="{32F3A9D4-A628-4D74-B3D2-A83CE35340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026" y="1994168"/>
            <a:ext cx="914400" cy="656617"/>
          </a:xfrm>
          <a:prstGeom prst="rect">
            <a:avLst/>
          </a:prstGeom>
        </p:spPr>
      </p:pic>
      <p:pic>
        <p:nvPicPr>
          <p:cNvPr id="9" name="Graphic 8" descr="Warning outline">
            <a:extLst>
              <a:ext uri="{FF2B5EF4-FFF2-40B4-BE49-F238E27FC236}">
                <a16:creationId xmlns:a16="http://schemas.microsoft.com/office/drawing/2014/main" id="{6EAAA991-ACBB-448D-81E8-5CF720C85A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9898" y="1889464"/>
            <a:ext cx="768485" cy="757282"/>
          </a:xfrm>
          <a:prstGeom prst="rect">
            <a:avLst/>
          </a:prstGeom>
        </p:spPr>
      </p:pic>
    </p:spTree>
    <p:extLst>
      <p:ext uri="{BB962C8B-B14F-4D97-AF65-F5344CB8AC3E}">
        <p14:creationId xmlns:p14="http://schemas.microsoft.com/office/powerpoint/2010/main" val="2175357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37674" y="1118899"/>
            <a:ext cx="7288583" cy="1182335"/>
          </a:xfrm>
        </p:spPr>
        <p:txBody>
          <a:bodyPr anchor="ctr">
            <a:normAutofit/>
          </a:bodyPr>
          <a:lstStyle/>
          <a:p>
            <a:pPr eaLnBrk="1" hangingPunct="1"/>
            <a:r>
              <a:rPr lang="en-US" sz="3000">
                <a:solidFill>
                  <a:srgbClr val="FFFFFF"/>
                </a:solidFill>
              </a:rPr>
              <a:t>Who is Participating in the ACP Pilot?</a:t>
            </a:r>
          </a:p>
        </p:txBody>
      </p:sp>
      <p:graphicFrame>
        <p:nvGraphicFramePr>
          <p:cNvPr id="25604" name="Content Placeholder 2">
            <a:extLst>
              <a:ext uri="{FF2B5EF4-FFF2-40B4-BE49-F238E27FC236}">
                <a16:creationId xmlns:a16="http://schemas.microsoft.com/office/drawing/2014/main" id="{F3576CF0-24A3-E702-3495-C934B86F1ED0}"/>
              </a:ext>
            </a:extLst>
          </p:cNvPr>
          <p:cNvGraphicFramePr>
            <a:graphicFrameLocks noGrp="1"/>
          </p:cNvGraphicFramePr>
          <p:nvPr>
            <p:ph idx="1"/>
            <p:extLst>
              <p:ext uri="{D42A27DB-BD31-4B8C-83A1-F6EECF244321}">
                <p14:modId xmlns:p14="http://schemas.microsoft.com/office/powerpoint/2010/main" val="746167380"/>
              </p:ext>
            </p:extLst>
          </p:nvPr>
        </p:nvGraphicFramePr>
        <p:xfrm>
          <a:off x="483042" y="2819235"/>
          <a:ext cx="8195872" cy="27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54FDCF0-3F17-4BF7-AF8B-0B52EF3BAF97}"/>
              </a:ext>
            </a:extLst>
          </p:cNvPr>
          <p:cNvPicPr>
            <a:picLocks noChangeAspect="1"/>
          </p:cNvPicPr>
          <p:nvPr/>
        </p:nvPicPr>
        <p:blipFill>
          <a:blip r:embed="rId8"/>
          <a:stretch>
            <a:fillRect/>
          </a:stretch>
        </p:blipFill>
        <p:spPr>
          <a:xfrm>
            <a:off x="483042" y="233691"/>
            <a:ext cx="8362950" cy="14763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A492-0171-4F27-BDD9-6884D2064B4F}"/>
              </a:ext>
            </a:extLst>
          </p:cNvPr>
          <p:cNvSpPr>
            <a:spLocks noGrp="1"/>
          </p:cNvSpPr>
          <p:nvPr>
            <p:ph type="title"/>
          </p:nvPr>
        </p:nvSpPr>
        <p:spPr>
          <a:xfrm>
            <a:off x="457200" y="457200"/>
            <a:ext cx="4191000" cy="914400"/>
          </a:xfrm>
          <a:solidFill>
            <a:schemeClr val="accent4">
              <a:lumMod val="40000"/>
              <a:lumOff val="60000"/>
            </a:schemeClr>
          </a:solidFill>
          <a:ln>
            <a:solidFill>
              <a:schemeClr val="accent3"/>
            </a:solidFill>
          </a:ln>
        </p:spPr>
        <p:txBody>
          <a:bodyPr/>
          <a:lstStyle/>
          <a:p>
            <a:pPr algn="ctr"/>
            <a:r>
              <a:rPr lang="en-US" dirty="0"/>
              <a:t>ACP</a:t>
            </a:r>
            <a:br>
              <a:rPr lang="en-US" dirty="0"/>
            </a:br>
            <a:r>
              <a:rPr lang="en-US" dirty="0"/>
              <a:t> Facilitator</a:t>
            </a:r>
          </a:p>
        </p:txBody>
      </p:sp>
      <p:sp>
        <p:nvSpPr>
          <p:cNvPr id="3" name="Content Placeholder 2">
            <a:extLst>
              <a:ext uri="{FF2B5EF4-FFF2-40B4-BE49-F238E27FC236}">
                <a16:creationId xmlns:a16="http://schemas.microsoft.com/office/drawing/2014/main" id="{A2297EB2-B10E-4391-90CB-F202207952AC}"/>
              </a:ext>
            </a:extLst>
          </p:cNvPr>
          <p:cNvSpPr>
            <a:spLocks noGrp="1"/>
          </p:cNvSpPr>
          <p:nvPr>
            <p:ph idx="1"/>
          </p:nvPr>
        </p:nvSpPr>
        <p:spPr>
          <a:xfrm>
            <a:off x="609036" y="1581150"/>
            <a:ext cx="3887328" cy="4819650"/>
          </a:xfrm>
          <a:solidFill>
            <a:schemeClr val="accent4">
              <a:lumMod val="20000"/>
              <a:lumOff val="80000"/>
            </a:schemeClr>
          </a:solidFill>
          <a:effectLst>
            <a:glow rad="63500">
              <a:schemeClr val="accent4">
                <a:satMod val="175000"/>
                <a:alpha val="40000"/>
              </a:schemeClr>
            </a:glow>
          </a:effectLst>
        </p:spPr>
        <p:txBody>
          <a:bodyPr/>
          <a:lstStyle/>
          <a:p>
            <a:r>
              <a:rPr lang="en-US" dirty="0"/>
              <a:t>Has received training in having discussions with patients and POA’s about preferences for </a:t>
            </a:r>
          </a:p>
          <a:p>
            <a:pPr marL="0" indent="0">
              <a:buNone/>
            </a:pPr>
            <a:r>
              <a:rPr lang="en-US" dirty="0"/>
              <a:t>     End-of life care</a:t>
            </a:r>
          </a:p>
          <a:p>
            <a:r>
              <a:rPr lang="en-US" dirty="0"/>
              <a:t>Training was based on our POLST form</a:t>
            </a:r>
          </a:p>
          <a:p>
            <a:r>
              <a:rPr lang="en-US" dirty="0"/>
              <a:t>The Advance Care Planning process takes about 45 minutes and often involves follow-up and/or additional sessions</a:t>
            </a:r>
          </a:p>
          <a:p>
            <a:r>
              <a:rPr lang="en-US" dirty="0"/>
              <a:t>It is important that POLST form is not just a check off sheet---an ACPF can make sure people know and understand their options</a:t>
            </a:r>
          </a:p>
          <a:p>
            <a:r>
              <a:rPr lang="en-US" b="1" dirty="0"/>
              <a:t>Angela Keas BSN &amp; Tammy Kill MSN</a:t>
            </a:r>
          </a:p>
          <a:p>
            <a:pPr marL="0" indent="0">
              <a:buNone/>
            </a:pPr>
            <a:r>
              <a:rPr lang="en-US" b="1" dirty="0"/>
              <a:t>     Both Respecting Choices Advanced Steps Certified</a:t>
            </a:r>
          </a:p>
          <a:p>
            <a:endParaRPr lang="en-US" dirty="0"/>
          </a:p>
        </p:txBody>
      </p:sp>
      <p:sp>
        <p:nvSpPr>
          <p:cNvPr id="4" name="Content Placeholder 3">
            <a:extLst>
              <a:ext uri="{FF2B5EF4-FFF2-40B4-BE49-F238E27FC236}">
                <a16:creationId xmlns:a16="http://schemas.microsoft.com/office/drawing/2014/main" id="{140C2504-9B01-4750-9BE1-C0627FDABD62}"/>
              </a:ext>
            </a:extLst>
          </p:cNvPr>
          <p:cNvSpPr>
            <a:spLocks noGrp="1"/>
          </p:cNvSpPr>
          <p:nvPr>
            <p:ph idx="10"/>
          </p:nvPr>
        </p:nvSpPr>
        <p:spPr>
          <a:xfrm>
            <a:off x="4952436" y="1600200"/>
            <a:ext cx="3887328" cy="4800600"/>
          </a:xfrm>
          <a:solidFill>
            <a:schemeClr val="accent6">
              <a:lumMod val="20000"/>
              <a:lumOff val="80000"/>
            </a:schemeClr>
          </a:solidFill>
          <a:effectLst>
            <a:glow rad="101600">
              <a:schemeClr val="accent6">
                <a:satMod val="175000"/>
                <a:alpha val="40000"/>
              </a:schemeClr>
            </a:glow>
          </a:effectLst>
        </p:spPr>
        <p:txBody>
          <a:bodyPr/>
          <a:lstStyle/>
          <a:p>
            <a:pPr marL="0" indent="0">
              <a:buNone/>
            </a:pPr>
            <a:endParaRPr lang="en-US" dirty="0"/>
          </a:p>
          <a:p>
            <a:r>
              <a:rPr lang="en-US" b="1" dirty="0"/>
              <a:t>Facilitator SW – ACP Coordinator </a:t>
            </a:r>
          </a:p>
          <a:p>
            <a:r>
              <a:rPr lang="en-US" dirty="0"/>
              <a:t>Identify appropriate patients for ACP and for POLST to be utilized</a:t>
            </a:r>
          </a:p>
          <a:p>
            <a:r>
              <a:rPr lang="en-US" dirty="0"/>
              <a:t>Communicate with the ACP/Pilot team</a:t>
            </a:r>
          </a:p>
          <a:p>
            <a:r>
              <a:rPr lang="en-US" dirty="0"/>
              <a:t>Support patients and families in directing them towards ACP at admission and with transferring patients </a:t>
            </a:r>
          </a:p>
          <a:p>
            <a:r>
              <a:rPr lang="en-US" dirty="0"/>
              <a:t>Coordinate ACP conversations for facilitator with case conferences</a:t>
            </a:r>
          </a:p>
          <a:p>
            <a:endParaRPr lang="en-US" dirty="0"/>
          </a:p>
          <a:p>
            <a:endParaRPr lang="en-US" dirty="0"/>
          </a:p>
        </p:txBody>
      </p:sp>
      <p:sp>
        <p:nvSpPr>
          <p:cNvPr id="5" name="Title 1">
            <a:extLst>
              <a:ext uri="{FF2B5EF4-FFF2-40B4-BE49-F238E27FC236}">
                <a16:creationId xmlns:a16="http://schemas.microsoft.com/office/drawing/2014/main" id="{9728ED7B-B55C-4EFD-B950-AB46833A9FDA}"/>
              </a:ext>
            </a:extLst>
          </p:cNvPr>
          <p:cNvSpPr txBox="1">
            <a:spLocks/>
          </p:cNvSpPr>
          <p:nvPr/>
        </p:nvSpPr>
        <p:spPr>
          <a:xfrm>
            <a:off x="4800600" y="466725"/>
            <a:ext cx="4191000" cy="914400"/>
          </a:xfrm>
          <a:prstGeom prst="rect">
            <a:avLst/>
          </a:prstGeom>
          <a:solidFill>
            <a:schemeClr val="accent6">
              <a:lumMod val="40000"/>
              <a:lumOff val="60000"/>
            </a:schemeClr>
          </a:solidFill>
        </p:spPr>
        <p:txBody>
          <a:bodyPr vert="horz" lIns="0" tIns="0" rIns="0" bIns="0" rtlCol="0" anchor="t">
            <a:noAutofit/>
          </a:bodyPr>
          <a:lstStyle>
            <a:lvl1pPr algn="l" defTabSz="914400" rtl="0" eaLnBrk="1" latinLnBrk="0" hangingPunct="1">
              <a:lnSpc>
                <a:spcPct val="90000"/>
              </a:lnSpc>
              <a:spcBef>
                <a:spcPct val="0"/>
              </a:spcBef>
              <a:buNone/>
              <a:defRPr sz="2600" kern="1200">
                <a:solidFill>
                  <a:srgbClr val="0033A0"/>
                </a:solidFill>
                <a:latin typeface="Gill Sans MT" panose="020B0502020104020203" pitchFamily="34" charset="77"/>
                <a:ea typeface="+mj-ea"/>
                <a:cs typeface="+mj-cs"/>
              </a:defRPr>
            </a:lvl1pPr>
          </a:lstStyle>
          <a:p>
            <a:pPr algn="ctr"/>
            <a:r>
              <a:rPr lang="en-US" dirty="0"/>
              <a:t>ACP</a:t>
            </a:r>
          </a:p>
          <a:p>
            <a:pPr algn="ctr"/>
            <a:r>
              <a:rPr lang="en-US" dirty="0"/>
              <a:t> Coordinator</a:t>
            </a:r>
          </a:p>
        </p:txBody>
      </p:sp>
    </p:spTree>
    <p:extLst>
      <p:ext uri="{BB962C8B-B14F-4D97-AF65-F5344CB8AC3E}">
        <p14:creationId xmlns:p14="http://schemas.microsoft.com/office/powerpoint/2010/main" val="64036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037673" y="348865"/>
            <a:ext cx="7288583" cy="1576446"/>
          </a:xfrm>
        </p:spPr>
        <p:txBody>
          <a:bodyPr vert="horz" lIns="91440" tIns="45720" rIns="91440" bIns="45720" rtlCol="0" anchor="ctr">
            <a:normAutofit/>
          </a:bodyPr>
          <a:lstStyle/>
          <a:p>
            <a:r>
              <a:rPr lang="en-US" sz="3500" kern="1200" dirty="0">
                <a:solidFill>
                  <a:srgbClr val="FFFFFF"/>
                </a:solidFill>
                <a:latin typeface="+mj-lt"/>
                <a:ea typeface="+mj-ea"/>
                <a:cs typeface="+mj-cs"/>
              </a:rPr>
              <a:t>Steps to Starting ACP/POLST Process</a:t>
            </a:r>
            <a:br>
              <a:rPr lang="en-US" sz="3500" kern="1200" dirty="0">
                <a:solidFill>
                  <a:srgbClr val="FFFFFF"/>
                </a:solidFill>
                <a:latin typeface="+mj-lt"/>
                <a:ea typeface="+mj-ea"/>
                <a:cs typeface="+mj-cs"/>
              </a:rPr>
            </a:br>
            <a:r>
              <a:rPr lang="en-US" sz="3500" kern="1200" dirty="0">
                <a:solidFill>
                  <a:srgbClr val="FFFFFF"/>
                </a:solidFill>
                <a:latin typeface="+mj-lt"/>
                <a:ea typeface="+mj-ea"/>
                <a:cs typeface="+mj-cs"/>
              </a:rPr>
              <a:t>For the Resident</a:t>
            </a:r>
          </a:p>
        </p:txBody>
      </p:sp>
      <p:graphicFrame>
        <p:nvGraphicFramePr>
          <p:cNvPr id="47109" name="Content Placeholder 2">
            <a:extLst>
              <a:ext uri="{FF2B5EF4-FFF2-40B4-BE49-F238E27FC236}">
                <a16:creationId xmlns:a16="http://schemas.microsoft.com/office/drawing/2014/main" id="{31E8DFAB-0A94-A525-00C3-8431616253C5}"/>
              </a:ext>
            </a:extLst>
          </p:cNvPr>
          <p:cNvGraphicFramePr>
            <a:graphicFrameLocks noGrp="1"/>
          </p:cNvGraphicFramePr>
          <p:nvPr>
            <p:ph idx="1"/>
          </p:nvPr>
        </p:nvGraphicFramePr>
        <p:xfrm>
          <a:off x="474064" y="2170032"/>
          <a:ext cx="8195871" cy="453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09E1E03-A654-41D2-B0BF-B2ECCE7BE430}"/>
              </a:ext>
            </a:extLst>
          </p:cNvPr>
          <p:cNvPicPr>
            <a:picLocks noChangeAspect="1"/>
          </p:cNvPicPr>
          <p:nvPr/>
        </p:nvPicPr>
        <p:blipFill>
          <a:blip r:embed="rId8"/>
          <a:stretch>
            <a:fillRect/>
          </a:stretch>
        </p:blipFill>
        <p:spPr>
          <a:xfrm>
            <a:off x="0" y="0"/>
            <a:ext cx="9144000" cy="21470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C:\MyFiles\ELNEC\Pictures\CNA washing face of pt.jpg"/>
          <p:cNvPicPr>
            <a:picLocks noChangeAspect="1" noChangeArrowheads="1"/>
          </p:cNvPicPr>
          <p:nvPr/>
        </p:nvPicPr>
        <p:blipFill rotWithShape="1">
          <a:blip r:embed="rId3" cstate="print"/>
          <a:srcRect r="2" b="15960"/>
          <a:stretch/>
        </p:blipFill>
        <p:spPr bwMode="auto">
          <a:xfrm>
            <a:off x="-3" y="-4"/>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p:spPr>
      </p:pic>
      <p:sp>
        <p:nvSpPr>
          <p:cNvPr id="62466" name="Title 1"/>
          <p:cNvSpPr>
            <a:spLocks noGrp="1"/>
          </p:cNvSpPr>
          <p:nvPr>
            <p:ph type="title"/>
          </p:nvPr>
        </p:nvSpPr>
        <p:spPr>
          <a:xfrm>
            <a:off x="4457699" y="3581401"/>
            <a:ext cx="4429399" cy="1803400"/>
          </a:xfrm>
        </p:spPr>
        <p:txBody>
          <a:bodyPr vert="horz" lIns="91440" tIns="45720" rIns="91440" bIns="45720" rtlCol="0" anchor="b">
            <a:normAutofit/>
          </a:bodyPr>
          <a:lstStyle/>
          <a:p>
            <a:r>
              <a:rPr lang="en-US" sz="2700" b="1" kern="1200" dirty="0">
                <a:solidFill>
                  <a:srgbClr val="FF0000"/>
                </a:solidFill>
                <a:latin typeface="+mj-lt"/>
                <a:ea typeface="+mj-ea"/>
                <a:cs typeface="+mj-cs"/>
              </a:rPr>
              <a:t>Everyone!</a:t>
            </a:r>
            <a:br>
              <a:rPr lang="en-US" sz="2700" kern="1200" dirty="0">
                <a:solidFill>
                  <a:schemeClr val="tx1"/>
                </a:solidFill>
                <a:latin typeface="+mj-lt"/>
                <a:ea typeface="+mj-ea"/>
                <a:cs typeface="+mj-cs"/>
              </a:rPr>
            </a:br>
            <a:r>
              <a:rPr lang="en-US" sz="2400" kern="1200" dirty="0">
                <a:solidFill>
                  <a:schemeClr val="tx1"/>
                </a:solidFill>
                <a:latin typeface="+mj-lt"/>
                <a:ea typeface="+mj-ea"/>
                <a:cs typeface="+mj-cs"/>
              </a:rPr>
              <a:t>Whether Medical, Nursing,</a:t>
            </a:r>
            <a:r>
              <a:rPr lang="en-US" sz="2400" b="1" kern="1200" dirty="0">
                <a:solidFill>
                  <a:schemeClr val="tx1"/>
                </a:solidFill>
                <a:latin typeface="+mj-lt"/>
                <a:ea typeface="+mj-ea"/>
                <a:cs typeface="+mj-cs"/>
              </a:rPr>
              <a:t> </a:t>
            </a:r>
            <a:r>
              <a:rPr lang="en-US" sz="2400" kern="1200" dirty="0">
                <a:solidFill>
                  <a:schemeClr val="tx1"/>
                </a:solidFill>
                <a:latin typeface="+mj-lt"/>
                <a:ea typeface="+mj-ea"/>
                <a:cs typeface="+mj-cs"/>
              </a:rPr>
              <a:t>Dietary, Social Services, Activities, etc.:</a:t>
            </a:r>
          </a:p>
        </p:txBody>
      </p:sp>
      <p:sp>
        <p:nvSpPr>
          <p:cNvPr id="3" name="Content Placeholder 2"/>
          <p:cNvSpPr>
            <a:spLocks noGrp="1"/>
          </p:cNvSpPr>
          <p:nvPr>
            <p:ph idx="1"/>
          </p:nvPr>
        </p:nvSpPr>
        <p:spPr>
          <a:xfrm>
            <a:off x="4840117" y="5474605"/>
            <a:ext cx="4046981" cy="646785"/>
          </a:xfrm>
        </p:spPr>
        <p:txBody>
          <a:bodyPr vert="horz" lIns="91440" tIns="45720" rIns="91440" bIns="45720" rtlCol="0">
            <a:noAutofit/>
          </a:bodyPr>
          <a:lstStyle/>
          <a:p>
            <a:pPr marL="0" lvl="1" indent="0">
              <a:lnSpc>
                <a:spcPct val="90000"/>
              </a:lnSpc>
              <a:spcBef>
                <a:spcPts val="1000"/>
              </a:spcBef>
              <a:buNone/>
            </a:pPr>
            <a:r>
              <a:rPr lang="en-US" sz="2400" kern="1200" dirty="0">
                <a:solidFill>
                  <a:schemeClr val="tx1"/>
                </a:solidFill>
                <a:latin typeface="+mn-lt"/>
                <a:ea typeface="+mn-ea"/>
                <a:cs typeface="+mn-cs"/>
              </a:rPr>
              <a:t>Keep your eyes and ears open to residents who might need ACP and a POLST form</a:t>
            </a:r>
          </a:p>
        </p:txBody>
      </p:sp>
      <p:pic>
        <p:nvPicPr>
          <p:cNvPr id="4" name="Picture 3" descr="Icon&#10;&#10;Description automatically generated">
            <a:extLst>
              <a:ext uri="{FF2B5EF4-FFF2-40B4-BE49-F238E27FC236}">
                <a16:creationId xmlns:a16="http://schemas.microsoft.com/office/drawing/2014/main" id="{FC7B9798-119F-4840-ACED-C481163BB84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0348" r="10639" b="-1"/>
          <a:stretch/>
        </p:blipFill>
        <p:spPr>
          <a:xfrm>
            <a:off x="6381179" y="964202"/>
            <a:ext cx="2008678" cy="2288040"/>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F0BD9-F3DB-BD44-BF88-2BE11C6FE903}"/>
              </a:ext>
            </a:extLst>
          </p:cNvPr>
          <p:cNvSpPr>
            <a:spLocks noGrp="1"/>
          </p:cNvSpPr>
          <p:nvPr>
            <p:ph type="ctrTitle"/>
          </p:nvPr>
        </p:nvSpPr>
        <p:spPr>
          <a:xfrm>
            <a:off x="534618" y="948708"/>
            <a:ext cx="8229600" cy="1600200"/>
          </a:xfrm>
        </p:spPr>
        <p:txBody>
          <a:bodyPr/>
          <a:lstStyle/>
          <a:p>
            <a:r>
              <a:rPr lang="en-US" dirty="0"/>
              <a:t>Ohio ACP/POLST Pilot: Mercy Health</a:t>
            </a:r>
          </a:p>
        </p:txBody>
      </p:sp>
      <p:sp>
        <p:nvSpPr>
          <p:cNvPr id="5" name="Subtitle 4">
            <a:extLst>
              <a:ext uri="{FF2B5EF4-FFF2-40B4-BE49-F238E27FC236}">
                <a16:creationId xmlns:a16="http://schemas.microsoft.com/office/drawing/2014/main" id="{F70F97B4-5DAA-5A46-9D71-E41AA85243C4}"/>
              </a:ext>
            </a:extLst>
          </p:cNvPr>
          <p:cNvSpPr>
            <a:spLocks noGrp="1"/>
          </p:cNvSpPr>
          <p:nvPr>
            <p:ph type="subTitle" idx="1"/>
          </p:nvPr>
        </p:nvSpPr>
        <p:spPr>
          <a:xfrm>
            <a:off x="502979" y="2663302"/>
            <a:ext cx="8229600" cy="2441359"/>
          </a:xfrm>
        </p:spPr>
        <p:txBody>
          <a:bodyPr/>
          <a:lstStyle/>
          <a:p>
            <a:pPr algn="r"/>
            <a:r>
              <a:rPr lang="en-US" sz="1800" b="1" dirty="0">
                <a:solidFill>
                  <a:schemeClr val="accent6">
                    <a:lumMod val="60000"/>
                    <a:lumOff val="40000"/>
                  </a:schemeClr>
                </a:solidFill>
              </a:rPr>
              <a:t>Rebecca Gruszkos</a:t>
            </a:r>
            <a:r>
              <a:rPr lang="en-US" sz="1800" dirty="0">
                <a:solidFill>
                  <a:schemeClr val="accent6">
                    <a:lumMod val="60000"/>
                    <a:lumOff val="40000"/>
                  </a:schemeClr>
                </a:solidFill>
              </a:rPr>
              <a:t>, LCSW, ACHP-SW</a:t>
            </a:r>
          </a:p>
          <a:p>
            <a:pPr algn="r"/>
            <a:r>
              <a:rPr lang="en-US" sz="1400" dirty="0">
                <a:solidFill>
                  <a:schemeClr val="accent6">
                    <a:lumMod val="60000"/>
                    <a:lumOff val="40000"/>
                  </a:schemeClr>
                </a:solidFill>
              </a:rPr>
              <a:t>Director Advance Care Planning</a:t>
            </a:r>
          </a:p>
          <a:p>
            <a:pPr algn="r"/>
            <a:r>
              <a:rPr lang="en-US" sz="1400" dirty="0">
                <a:solidFill>
                  <a:schemeClr val="accent6">
                    <a:lumMod val="60000"/>
                    <a:lumOff val="40000"/>
                  </a:schemeClr>
                </a:solidFill>
              </a:rPr>
              <a:t>Respecting Choices® AS Senior Instructor </a:t>
            </a:r>
          </a:p>
          <a:p>
            <a:pPr algn="r"/>
            <a:endParaRPr lang="en-US" sz="1800" dirty="0">
              <a:solidFill>
                <a:schemeClr val="accent6">
                  <a:lumMod val="60000"/>
                  <a:lumOff val="40000"/>
                </a:schemeClr>
              </a:solidFill>
            </a:endParaRPr>
          </a:p>
          <a:p>
            <a:pPr algn="r"/>
            <a:r>
              <a:rPr lang="en-US" sz="1800" b="1" dirty="0">
                <a:solidFill>
                  <a:schemeClr val="accent6">
                    <a:lumMod val="60000"/>
                    <a:lumOff val="40000"/>
                  </a:schemeClr>
                </a:solidFill>
              </a:rPr>
              <a:t>Tammy Kill</a:t>
            </a:r>
            <a:r>
              <a:rPr lang="en-US" sz="1800" dirty="0">
                <a:solidFill>
                  <a:schemeClr val="accent6">
                    <a:lumMod val="60000"/>
                    <a:lumOff val="40000"/>
                  </a:schemeClr>
                </a:solidFill>
              </a:rPr>
              <a:t>, MSN, RN</a:t>
            </a:r>
          </a:p>
          <a:p>
            <a:pPr algn="r"/>
            <a:r>
              <a:rPr lang="en-US" sz="1400" dirty="0">
                <a:solidFill>
                  <a:schemeClr val="accent6">
                    <a:lumMod val="60000"/>
                    <a:lumOff val="40000"/>
                  </a:schemeClr>
                </a:solidFill>
              </a:rPr>
              <a:t>Program Manager ACP, Acute</a:t>
            </a:r>
          </a:p>
          <a:p>
            <a:pPr algn="r"/>
            <a:r>
              <a:rPr lang="en-US" sz="1400" dirty="0">
                <a:solidFill>
                  <a:schemeClr val="accent6">
                    <a:lumMod val="60000"/>
                    <a:lumOff val="40000"/>
                  </a:schemeClr>
                </a:solidFill>
              </a:rPr>
              <a:t>Respecting Choices® AS Facilitator </a:t>
            </a:r>
          </a:p>
          <a:p>
            <a:pPr algn="r"/>
            <a:endParaRPr lang="en-US" sz="1800" dirty="0">
              <a:solidFill>
                <a:schemeClr val="accent6">
                  <a:lumMod val="60000"/>
                  <a:lumOff val="40000"/>
                </a:schemeClr>
              </a:solidFill>
            </a:endParaRPr>
          </a:p>
          <a:p>
            <a:pPr algn="r"/>
            <a:endParaRPr lang="en-US" sz="1800" dirty="0">
              <a:solidFill>
                <a:schemeClr val="accent6">
                  <a:lumMod val="60000"/>
                  <a:lumOff val="40000"/>
                </a:schemeClr>
              </a:solidFill>
            </a:endParaRPr>
          </a:p>
          <a:p>
            <a:pPr algn="r"/>
            <a:r>
              <a:rPr lang="en-US" sz="1800" b="1" dirty="0">
                <a:solidFill>
                  <a:schemeClr val="accent6">
                    <a:lumMod val="60000"/>
                    <a:lumOff val="40000"/>
                  </a:schemeClr>
                </a:solidFill>
              </a:rPr>
              <a:t>Diane Lee</a:t>
            </a:r>
            <a:r>
              <a:rPr lang="en-US" sz="1800" dirty="0">
                <a:solidFill>
                  <a:schemeClr val="accent6">
                    <a:lumMod val="60000"/>
                    <a:lumOff val="40000"/>
                  </a:schemeClr>
                </a:solidFill>
              </a:rPr>
              <a:t>, </a:t>
            </a:r>
            <a:r>
              <a:rPr lang="en-US" sz="1800" dirty="0">
                <a:solidFill>
                  <a:schemeClr val="accent6">
                    <a:lumMod val="60000"/>
                    <a:lumOff val="40000"/>
                  </a:schemeClr>
                </a:solidFill>
                <a:latin typeface="+mn-lt"/>
                <a:cs typeface="Calibri"/>
              </a:rPr>
              <a:t>LSW, LNHA, MPH</a:t>
            </a:r>
            <a:r>
              <a:rPr lang="en-US" sz="1800" dirty="0">
                <a:solidFill>
                  <a:schemeClr val="accent6">
                    <a:lumMod val="60000"/>
                    <a:lumOff val="40000"/>
                  </a:schemeClr>
                </a:solidFill>
              </a:rPr>
              <a:t> </a:t>
            </a:r>
          </a:p>
          <a:p>
            <a:pPr algn="r"/>
            <a:r>
              <a:rPr lang="en-US" sz="1400" dirty="0">
                <a:solidFill>
                  <a:schemeClr val="accent6">
                    <a:lumMod val="60000"/>
                    <a:lumOff val="40000"/>
                  </a:schemeClr>
                </a:solidFill>
              </a:rPr>
              <a:t>Program Manager ACP, OH/KY</a:t>
            </a:r>
          </a:p>
          <a:p>
            <a:pPr algn="r"/>
            <a:r>
              <a:rPr lang="en-US" sz="1400" dirty="0">
                <a:solidFill>
                  <a:schemeClr val="accent6">
                    <a:lumMod val="60000"/>
                    <a:lumOff val="40000"/>
                  </a:schemeClr>
                </a:solidFill>
              </a:rPr>
              <a:t>Respecting Choices® AS Instructor </a:t>
            </a:r>
          </a:p>
          <a:p>
            <a:pPr algn="r"/>
            <a:endParaRPr lang="en-US" sz="1800" dirty="0"/>
          </a:p>
          <a:p>
            <a:pPr algn="r"/>
            <a:endParaRPr lang="en-US" sz="1800" dirty="0"/>
          </a:p>
          <a:p>
            <a:pPr algn="r"/>
            <a:endParaRPr lang="en-US" sz="1800" dirty="0"/>
          </a:p>
          <a:p>
            <a:pPr algn="r"/>
            <a:endParaRPr lang="en-US" sz="1800" dirty="0"/>
          </a:p>
        </p:txBody>
      </p:sp>
      <p:pic>
        <p:nvPicPr>
          <p:cNvPr id="8" name="Picture 7">
            <a:extLst>
              <a:ext uri="{FF2B5EF4-FFF2-40B4-BE49-F238E27FC236}">
                <a16:creationId xmlns:a16="http://schemas.microsoft.com/office/drawing/2014/main" id="{C75390F4-2C7B-4D71-BB40-9E4D35674C96}"/>
              </a:ext>
            </a:extLst>
          </p:cNvPr>
          <p:cNvPicPr>
            <a:picLocks noChangeAspect="1"/>
          </p:cNvPicPr>
          <p:nvPr/>
        </p:nvPicPr>
        <p:blipFill rotWithShape="1">
          <a:blip r:embed="rId2"/>
          <a:srcRect l="1959"/>
          <a:stretch/>
        </p:blipFill>
        <p:spPr>
          <a:xfrm>
            <a:off x="284085" y="3657600"/>
            <a:ext cx="4074851" cy="2251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648C2509-745E-44F3-A02C-8293730CB819}"/>
              </a:ext>
            </a:extLst>
          </p:cNvPr>
          <p:cNvSpPr txBox="1"/>
          <p:nvPr/>
        </p:nvSpPr>
        <p:spPr>
          <a:xfrm>
            <a:off x="284085" y="6306532"/>
            <a:ext cx="1807098" cy="369332"/>
          </a:xfrm>
          <a:prstGeom prst="rect">
            <a:avLst/>
          </a:prstGeom>
          <a:noFill/>
        </p:spPr>
        <p:txBody>
          <a:bodyPr wrap="none" rtlCol="0">
            <a:spAutoFit/>
          </a:bodyPr>
          <a:lstStyle/>
          <a:p>
            <a:r>
              <a:rPr lang="en-US" dirty="0">
                <a:solidFill>
                  <a:schemeClr val="bg1"/>
                </a:solidFill>
              </a:rPr>
              <a:t>*Update 2/22/23</a:t>
            </a:r>
          </a:p>
        </p:txBody>
      </p:sp>
    </p:spTree>
    <p:extLst>
      <p:ext uri="{BB962C8B-B14F-4D97-AF65-F5344CB8AC3E}">
        <p14:creationId xmlns:p14="http://schemas.microsoft.com/office/powerpoint/2010/main" val="132868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hape&#10;&#10;Description automatically generated with medium confidence">
            <a:extLst>
              <a:ext uri="{FF2B5EF4-FFF2-40B4-BE49-F238E27FC236}">
                <a16:creationId xmlns:a16="http://schemas.microsoft.com/office/drawing/2014/main" id="{44B34E8D-81F7-402C-837C-D6A1E9C89C72}"/>
              </a:ext>
            </a:extLst>
          </p:cNvPr>
          <p:cNvPicPr>
            <a:picLocks noChangeAspect="1"/>
          </p:cNvPicPr>
          <p:nvPr/>
        </p:nvPicPr>
        <p:blipFill>
          <a:blip r:embed="rId3"/>
          <a:stretch>
            <a:fillRect/>
          </a:stretch>
        </p:blipFill>
        <p:spPr>
          <a:xfrm rot="1165094">
            <a:off x="1440925" y="5328667"/>
            <a:ext cx="575607" cy="523279"/>
          </a:xfrm>
          <a:prstGeom prst="rect">
            <a:avLst/>
          </a:prstGeom>
        </p:spPr>
      </p:pic>
      <p:pic>
        <p:nvPicPr>
          <p:cNvPr id="29" name="Picture 28" descr="Icon&#10;&#10;Description automatically generated">
            <a:extLst>
              <a:ext uri="{FF2B5EF4-FFF2-40B4-BE49-F238E27FC236}">
                <a16:creationId xmlns:a16="http://schemas.microsoft.com/office/drawing/2014/main" id="{3D01A223-FB34-43B8-82C2-1073D0D0F241}"/>
              </a:ext>
            </a:extLst>
          </p:cNvPr>
          <p:cNvPicPr>
            <a:picLocks noChangeAspect="1"/>
          </p:cNvPicPr>
          <p:nvPr/>
        </p:nvPicPr>
        <p:blipFill>
          <a:blip r:embed="rId4"/>
          <a:stretch>
            <a:fillRect/>
          </a:stretch>
        </p:blipFill>
        <p:spPr>
          <a:xfrm rot="20875637">
            <a:off x="2421138" y="1904262"/>
            <a:ext cx="587236" cy="54907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E625792-0961-410A-8151-61679F436387}"/>
              </a:ext>
            </a:extLst>
          </p:cNvPr>
          <p:cNvPicPr>
            <a:picLocks noChangeAspect="1"/>
          </p:cNvPicPr>
          <p:nvPr/>
        </p:nvPicPr>
        <p:blipFill>
          <a:blip r:embed="rId3"/>
          <a:stretch>
            <a:fillRect/>
          </a:stretch>
        </p:blipFill>
        <p:spPr>
          <a:xfrm rot="20116312">
            <a:off x="1256899" y="2290008"/>
            <a:ext cx="575607" cy="523279"/>
          </a:xfrm>
          <a:prstGeom prst="rect">
            <a:avLst/>
          </a:prstGeom>
        </p:spPr>
      </p:pic>
      <p:sp>
        <p:nvSpPr>
          <p:cNvPr id="3" name="Title 2">
            <a:extLst>
              <a:ext uri="{FF2B5EF4-FFF2-40B4-BE49-F238E27FC236}">
                <a16:creationId xmlns:a16="http://schemas.microsoft.com/office/drawing/2014/main" id="{4D8CEED9-DA12-478E-86C3-B7050863A301}"/>
              </a:ext>
            </a:extLst>
          </p:cNvPr>
          <p:cNvSpPr>
            <a:spLocks noGrp="1"/>
          </p:cNvSpPr>
          <p:nvPr>
            <p:ph type="title"/>
          </p:nvPr>
        </p:nvSpPr>
        <p:spPr>
          <a:xfrm>
            <a:off x="457200" y="228601"/>
            <a:ext cx="8229600" cy="914400"/>
          </a:xfrm>
        </p:spPr>
        <p:txBody>
          <a:bodyPr/>
          <a:lstStyle/>
          <a:p>
            <a:pPr algn="ctr"/>
            <a:r>
              <a:rPr lang="en-US" sz="3600" dirty="0"/>
              <a:t>Communication across settings</a:t>
            </a:r>
            <a:br>
              <a:rPr lang="en-US" dirty="0"/>
            </a:br>
            <a:r>
              <a:rPr lang="en-US" sz="1800" dirty="0"/>
              <a:t>The health care facility initiating a transfer will send the Transfer Packet and will communicate the existence of the POLST form to the receiving facility prior to the transfer. The POLST form shall accompany the person to the receiving facility and shall remain in effect (just like any DNR form would).</a:t>
            </a:r>
            <a:br>
              <a:rPr lang="en-US" dirty="0"/>
            </a:br>
            <a:endParaRPr lang="en-US" dirty="0"/>
          </a:p>
        </p:txBody>
      </p:sp>
      <p:pic>
        <p:nvPicPr>
          <p:cNvPr id="6" name="Picture 5">
            <a:extLst>
              <a:ext uri="{FF2B5EF4-FFF2-40B4-BE49-F238E27FC236}">
                <a16:creationId xmlns:a16="http://schemas.microsoft.com/office/drawing/2014/main" id="{4DDD8EB6-E999-48B9-87F5-52C3F0A8C23A}"/>
              </a:ext>
            </a:extLst>
          </p:cNvPr>
          <p:cNvPicPr>
            <a:picLocks noChangeAspect="1"/>
          </p:cNvPicPr>
          <p:nvPr/>
        </p:nvPicPr>
        <p:blipFill>
          <a:blip r:embed="rId5"/>
          <a:stretch>
            <a:fillRect/>
          </a:stretch>
        </p:blipFill>
        <p:spPr>
          <a:xfrm>
            <a:off x="363913" y="3307506"/>
            <a:ext cx="2729636" cy="1481327"/>
          </a:xfrm>
          <a:prstGeom prst="rect">
            <a:avLst/>
          </a:prstGeom>
        </p:spPr>
      </p:pic>
      <p:pic>
        <p:nvPicPr>
          <p:cNvPr id="8" name="Picture 7">
            <a:extLst>
              <a:ext uri="{FF2B5EF4-FFF2-40B4-BE49-F238E27FC236}">
                <a16:creationId xmlns:a16="http://schemas.microsoft.com/office/drawing/2014/main" id="{13614475-CBB1-48BD-8DF0-6E0F5602D3CE}"/>
              </a:ext>
            </a:extLst>
          </p:cNvPr>
          <p:cNvPicPr>
            <a:picLocks noChangeAspect="1"/>
          </p:cNvPicPr>
          <p:nvPr/>
        </p:nvPicPr>
        <p:blipFill>
          <a:blip r:embed="rId6"/>
          <a:stretch>
            <a:fillRect/>
          </a:stretch>
        </p:blipFill>
        <p:spPr>
          <a:xfrm>
            <a:off x="6066788" y="3254183"/>
            <a:ext cx="2729636" cy="1495304"/>
          </a:xfrm>
          <a:prstGeom prst="rect">
            <a:avLst/>
          </a:prstGeom>
        </p:spPr>
      </p:pic>
      <p:pic>
        <p:nvPicPr>
          <p:cNvPr id="10" name="Picture 9">
            <a:extLst>
              <a:ext uri="{FF2B5EF4-FFF2-40B4-BE49-F238E27FC236}">
                <a16:creationId xmlns:a16="http://schemas.microsoft.com/office/drawing/2014/main" id="{F152C480-06DA-4F7A-929F-C5423FEA2B5D}"/>
              </a:ext>
            </a:extLst>
          </p:cNvPr>
          <p:cNvPicPr>
            <a:picLocks noChangeAspect="1"/>
          </p:cNvPicPr>
          <p:nvPr/>
        </p:nvPicPr>
        <p:blipFill>
          <a:blip r:embed="rId7"/>
          <a:srcRect/>
          <a:stretch/>
        </p:blipFill>
        <p:spPr>
          <a:xfrm>
            <a:off x="3762268" y="2003665"/>
            <a:ext cx="1619463" cy="1812047"/>
          </a:xfrm>
          <a:prstGeom prst="rect">
            <a:avLst/>
          </a:prstGeom>
        </p:spPr>
      </p:pic>
      <p:pic>
        <p:nvPicPr>
          <p:cNvPr id="13" name="Picture 12" descr="A red and white ambulance&#10;&#10;Description automatically generated with low confidence">
            <a:extLst>
              <a:ext uri="{FF2B5EF4-FFF2-40B4-BE49-F238E27FC236}">
                <a16:creationId xmlns:a16="http://schemas.microsoft.com/office/drawing/2014/main" id="{D51CEB13-EFEC-4CC9-A608-D594A7D4FC1A}"/>
              </a:ext>
            </a:extLst>
          </p:cNvPr>
          <p:cNvPicPr>
            <a:picLocks noChangeAspect="1"/>
          </p:cNvPicPr>
          <p:nvPr/>
        </p:nvPicPr>
        <p:blipFill>
          <a:blip r:embed="rId8"/>
          <a:stretch>
            <a:fillRect/>
          </a:stretch>
        </p:blipFill>
        <p:spPr>
          <a:xfrm>
            <a:off x="3730625" y="4818116"/>
            <a:ext cx="1682748" cy="1882858"/>
          </a:xfrm>
          <a:prstGeom prst="rect">
            <a:avLst/>
          </a:prstGeom>
        </p:spPr>
      </p:pic>
      <p:sp>
        <p:nvSpPr>
          <p:cNvPr id="14" name="Arrow: Curved Down 13">
            <a:extLst>
              <a:ext uri="{FF2B5EF4-FFF2-40B4-BE49-F238E27FC236}">
                <a16:creationId xmlns:a16="http://schemas.microsoft.com/office/drawing/2014/main" id="{6472911B-23B3-4EAB-9F5A-A37B5E4B6812}"/>
              </a:ext>
            </a:extLst>
          </p:cNvPr>
          <p:cNvSpPr/>
          <p:nvPr/>
        </p:nvSpPr>
        <p:spPr>
          <a:xfrm rot="20384582">
            <a:off x="1465871" y="1960236"/>
            <a:ext cx="2192226" cy="9436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Down 17">
            <a:extLst>
              <a:ext uri="{FF2B5EF4-FFF2-40B4-BE49-F238E27FC236}">
                <a16:creationId xmlns:a16="http://schemas.microsoft.com/office/drawing/2014/main" id="{83A433E8-CDC5-4224-AEBE-5268D35AE1CF}"/>
              </a:ext>
            </a:extLst>
          </p:cNvPr>
          <p:cNvSpPr/>
          <p:nvPr/>
        </p:nvSpPr>
        <p:spPr>
          <a:xfrm rot="8689640">
            <a:off x="6021689" y="5432200"/>
            <a:ext cx="2172776" cy="7722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Down 18">
            <a:extLst>
              <a:ext uri="{FF2B5EF4-FFF2-40B4-BE49-F238E27FC236}">
                <a16:creationId xmlns:a16="http://schemas.microsoft.com/office/drawing/2014/main" id="{671ADF1C-A4E8-4024-85DB-8AEA3EA47C65}"/>
              </a:ext>
            </a:extLst>
          </p:cNvPr>
          <p:cNvSpPr/>
          <p:nvPr/>
        </p:nvSpPr>
        <p:spPr>
          <a:xfrm rot="12496841">
            <a:off x="1401745" y="5331489"/>
            <a:ext cx="2131432" cy="8433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8C2DA231-0133-4BD6-B74E-267D3537AFC3}"/>
              </a:ext>
            </a:extLst>
          </p:cNvPr>
          <p:cNvPicPr>
            <a:picLocks noChangeAspect="1"/>
          </p:cNvPicPr>
          <p:nvPr/>
        </p:nvPicPr>
        <p:blipFill>
          <a:blip r:embed="rId9"/>
          <a:stretch>
            <a:fillRect/>
          </a:stretch>
        </p:blipFill>
        <p:spPr>
          <a:xfrm rot="20453865">
            <a:off x="1800438" y="1946586"/>
            <a:ext cx="701465" cy="912816"/>
          </a:xfrm>
          <a:prstGeom prst="rect">
            <a:avLst/>
          </a:prstGeom>
        </p:spPr>
      </p:pic>
      <p:pic>
        <p:nvPicPr>
          <p:cNvPr id="26" name="Picture 25">
            <a:extLst>
              <a:ext uri="{FF2B5EF4-FFF2-40B4-BE49-F238E27FC236}">
                <a16:creationId xmlns:a16="http://schemas.microsoft.com/office/drawing/2014/main" id="{FDA67F84-AF9A-449C-91E5-D02BAF135536}"/>
              </a:ext>
            </a:extLst>
          </p:cNvPr>
          <p:cNvPicPr>
            <a:picLocks noChangeAspect="1"/>
          </p:cNvPicPr>
          <p:nvPr/>
        </p:nvPicPr>
        <p:blipFill>
          <a:blip r:embed="rId9"/>
          <a:stretch>
            <a:fillRect/>
          </a:stretch>
        </p:blipFill>
        <p:spPr>
          <a:xfrm rot="1628595">
            <a:off x="1898325" y="5476339"/>
            <a:ext cx="701465" cy="912816"/>
          </a:xfrm>
          <a:prstGeom prst="rect">
            <a:avLst/>
          </a:prstGeom>
        </p:spPr>
      </p:pic>
      <p:pic>
        <p:nvPicPr>
          <p:cNvPr id="27" name="Picture 26">
            <a:extLst>
              <a:ext uri="{FF2B5EF4-FFF2-40B4-BE49-F238E27FC236}">
                <a16:creationId xmlns:a16="http://schemas.microsoft.com/office/drawing/2014/main" id="{016C7E15-D892-43E4-8A65-0F266F038E7F}"/>
              </a:ext>
            </a:extLst>
          </p:cNvPr>
          <p:cNvPicPr>
            <a:picLocks noChangeAspect="1"/>
          </p:cNvPicPr>
          <p:nvPr/>
        </p:nvPicPr>
        <p:blipFill>
          <a:blip r:embed="rId9"/>
          <a:stretch>
            <a:fillRect/>
          </a:stretch>
        </p:blipFill>
        <p:spPr>
          <a:xfrm rot="19824836">
            <a:off x="7080873" y="5466325"/>
            <a:ext cx="701465" cy="912816"/>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C73F3A86-3016-4BCC-9BBC-54B74289730C}"/>
              </a:ext>
            </a:extLst>
          </p:cNvPr>
          <p:cNvPicPr>
            <a:picLocks noChangeAspect="1"/>
          </p:cNvPicPr>
          <p:nvPr/>
        </p:nvPicPr>
        <p:blipFill>
          <a:blip r:embed="rId3"/>
          <a:stretch>
            <a:fillRect/>
          </a:stretch>
        </p:blipFill>
        <p:spPr>
          <a:xfrm rot="1191208">
            <a:off x="6217368" y="1881136"/>
            <a:ext cx="575607" cy="52327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F95F1D3A-C860-4B97-AFC4-B0973A588B0F}"/>
              </a:ext>
            </a:extLst>
          </p:cNvPr>
          <p:cNvPicPr>
            <a:picLocks noChangeAspect="1"/>
          </p:cNvPicPr>
          <p:nvPr/>
        </p:nvPicPr>
        <p:blipFill>
          <a:blip r:embed="rId3"/>
          <a:stretch>
            <a:fillRect/>
          </a:stretch>
        </p:blipFill>
        <p:spPr>
          <a:xfrm rot="20116312">
            <a:off x="6588227" y="5864344"/>
            <a:ext cx="575607" cy="523279"/>
          </a:xfrm>
          <a:prstGeom prst="rect">
            <a:avLst/>
          </a:prstGeom>
        </p:spPr>
      </p:pic>
      <p:sp>
        <p:nvSpPr>
          <p:cNvPr id="17" name="Arrow: Curved Down 16">
            <a:extLst>
              <a:ext uri="{FF2B5EF4-FFF2-40B4-BE49-F238E27FC236}">
                <a16:creationId xmlns:a16="http://schemas.microsoft.com/office/drawing/2014/main" id="{91A27961-9F0F-4006-941F-46D7223CB4B1}"/>
              </a:ext>
            </a:extLst>
          </p:cNvPr>
          <p:cNvSpPr/>
          <p:nvPr/>
        </p:nvSpPr>
        <p:spPr>
          <a:xfrm rot="1135665">
            <a:off x="5820642" y="2062275"/>
            <a:ext cx="2192226"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33" descr="Icon&#10;&#10;Description automatically generated">
            <a:extLst>
              <a:ext uri="{FF2B5EF4-FFF2-40B4-BE49-F238E27FC236}">
                <a16:creationId xmlns:a16="http://schemas.microsoft.com/office/drawing/2014/main" id="{DA29D1B8-E258-4BBC-B91B-D3BBF16B2B5E}"/>
              </a:ext>
            </a:extLst>
          </p:cNvPr>
          <p:cNvPicPr>
            <a:picLocks noChangeAspect="1"/>
          </p:cNvPicPr>
          <p:nvPr/>
        </p:nvPicPr>
        <p:blipFill>
          <a:blip r:embed="rId4"/>
          <a:stretch>
            <a:fillRect/>
          </a:stretch>
        </p:blipFill>
        <p:spPr>
          <a:xfrm rot="1634510">
            <a:off x="7346012" y="2311497"/>
            <a:ext cx="583132" cy="545239"/>
          </a:xfrm>
          <a:prstGeom prst="rect">
            <a:avLst/>
          </a:prstGeom>
        </p:spPr>
      </p:pic>
      <p:pic>
        <p:nvPicPr>
          <p:cNvPr id="37" name="Picture 36" descr="Icon&#10;&#10;Description automatically generated">
            <a:extLst>
              <a:ext uri="{FF2B5EF4-FFF2-40B4-BE49-F238E27FC236}">
                <a16:creationId xmlns:a16="http://schemas.microsoft.com/office/drawing/2014/main" id="{4CDC8CA0-247F-4980-949D-6D1E788D951C}"/>
              </a:ext>
            </a:extLst>
          </p:cNvPr>
          <p:cNvPicPr>
            <a:picLocks noChangeAspect="1"/>
          </p:cNvPicPr>
          <p:nvPr/>
        </p:nvPicPr>
        <p:blipFill>
          <a:blip r:embed="rId4"/>
          <a:stretch>
            <a:fillRect/>
          </a:stretch>
        </p:blipFill>
        <p:spPr>
          <a:xfrm rot="2139768">
            <a:off x="2571722" y="5849680"/>
            <a:ext cx="583132" cy="545239"/>
          </a:xfrm>
          <a:prstGeom prst="rect">
            <a:avLst/>
          </a:prstGeom>
        </p:spPr>
      </p:pic>
      <p:pic>
        <p:nvPicPr>
          <p:cNvPr id="38" name="Picture 37" descr="Icon&#10;&#10;Description automatically generated">
            <a:extLst>
              <a:ext uri="{FF2B5EF4-FFF2-40B4-BE49-F238E27FC236}">
                <a16:creationId xmlns:a16="http://schemas.microsoft.com/office/drawing/2014/main" id="{DA1FB59E-A63A-4818-9630-7CDE573A2E5B}"/>
              </a:ext>
            </a:extLst>
          </p:cNvPr>
          <p:cNvPicPr>
            <a:picLocks noChangeAspect="1"/>
          </p:cNvPicPr>
          <p:nvPr/>
        </p:nvPicPr>
        <p:blipFill>
          <a:blip r:embed="rId4"/>
          <a:stretch>
            <a:fillRect/>
          </a:stretch>
        </p:blipFill>
        <p:spPr>
          <a:xfrm rot="20462914">
            <a:off x="7698694" y="5327779"/>
            <a:ext cx="583132" cy="545239"/>
          </a:xfrm>
          <a:prstGeom prst="rect">
            <a:avLst/>
          </a:prstGeom>
        </p:spPr>
      </p:pic>
      <p:pic>
        <p:nvPicPr>
          <p:cNvPr id="25" name="Picture 24">
            <a:extLst>
              <a:ext uri="{FF2B5EF4-FFF2-40B4-BE49-F238E27FC236}">
                <a16:creationId xmlns:a16="http://schemas.microsoft.com/office/drawing/2014/main" id="{2CC53019-F976-4774-9CD0-E97D1C994023}"/>
              </a:ext>
            </a:extLst>
          </p:cNvPr>
          <p:cNvPicPr>
            <a:picLocks noChangeAspect="1"/>
          </p:cNvPicPr>
          <p:nvPr/>
        </p:nvPicPr>
        <p:blipFill>
          <a:blip r:embed="rId9"/>
          <a:stretch>
            <a:fillRect/>
          </a:stretch>
        </p:blipFill>
        <p:spPr>
          <a:xfrm rot="1278529">
            <a:off x="6724350" y="1966637"/>
            <a:ext cx="701465" cy="912816"/>
          </a:xfrm>
          <a:prstGeom prst="rect">
            <a:avLst/>
          </a:prstGeom>
        </p:spPr>
      </p:pic>
    </p:spTree>
    <p:extLst>
      <p:ext uri="{BB962C8B-B14F-4D97-AF65-F5344CB8AC3E}">
        <p14:creationId xmlns:p14="http://schemas.microsoft.com/office/powerpoint/2010/main" val="121340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B291C939-3CA4-4C21-8C91-9647374795FD}"/>
              </a:ext>
            </a:extLst>
          </p:cNvPr>
          <p:cNvSpPr/>
          <p:nvPr/>
        </p:nvSpPr>
        <p:spPr>
          <a:xfrm rot="721189">
            <a:off x="4194505" y="4027238"/>
            <a:ext cx="689121" cy="309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4EC4C83-04E2-44DB-85F3-34D82008A4F2}"/>
              </a:ext>
            </a:extLst>
          </p:cNvPr>
          <p:cNvSpPr/>
          <p:nvPr/>
        </p:nvSpPr>
        <p:spPr>
          <a:xfrm rot="5400000">
            <a:off x="6486543" y="3144843"/>
            <a:ext cx="786421" cy="223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25BC2598-457F-4C66-9691-6D8D2DEE120B}"/>
              </a:ext>
            </a:extLst>
          </p:cNvPr>
          <p:cNvSpPr/>
          <p:nvPr/>
        </p:nvSpPr>
        <p:spPr>
          <a:xfrm>
            <a:off x="4169794" y="5119878"/>
            <a:ext cx="848204" cy="228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A00C20F5-565F-4E44-B019-2B22081CB21A}"/>
              </a:ext>
            </a:extLst>
          </p:cNvPr>
          <p:cNvPicPr>
            <a:picLocks noChangeAspect="1"/>
          </p:cNvPicPr>
          <p:nvPr/>
        </p:nvPicPr>
        <p:blipFill>
          <a:blip r:embed="rId3"/>
          <a:stretch>
            <a:fillRect/>
          </a:stretch>
        </p:blipFill>
        <p:spPr>
          <a:xfrm>
            <a:off x="4887075" y="95820"/>
            <a:ext cx="3703971" cy="2622235"/>
          </a:xfrm>
          <a:prstGeom prst="rect">
            <a:avLst/>
          </a:prstGeom>
        </p:spPr>
      </p:pic>
      <p:pic>
        <p:nvPicPr>
          <p:cNvPr id="5" name="Picture 4" descr="Graphical user interface, text, application&#10;&#10;Description automatically generated with medium confidence">
            <a:extLst>
              <a:ext uri="{FF2B5EF4-FFF2-40B4-BE49-F238E27FC236}">
                <a16:creationId xmlns:a16="http://schemas.microsoft.com/office/drawing/2014/main" id="{307C52B1-B956-4AB0-82E2-0192A7F75D67}"/>
              </a:ext>
            </a:extLst>
          </p:cNvPr>
          <p:cNvPicPr>
            <a:picLocks noChangeAspect="1"/>
          </p:cNvPicPr>
          <p:nvPr/>
        </p:nvPicPr>
        <p:blipFill>
          <a:blip r:embed="rId4"/>
          <a:stretch>
            <a:fillRect/>
          </a:stretch>
        </p:blipFill>
        <p:spPr>
          <a:xfrm>
            <a:off x="1196917" y="2386520"/>
            <a:ext cx="2397241" cy="1819776"/>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E8DB39DA-B960-4C3D-BCA9-4C5A52C14023}"/>
              </a:ext>
            </a:extLst>
          </p:cNvPr>
          <p:cNvPicPr>
            <a:picLocks noChangeAspect="1"/>
          </p:cNvPicPr>
          <p:nvPr/>
        </p:nvPicPr>
        <p:blipFill>
          <a:blip r:embed="rId5"/>
          <a:stretch>
            <a:fillRect/>
          </a:stretch>
        </p:blipFill>
        <p:spPr>
          <a:xfrm>
            <a:off x="976041" y="4303002"/>
            <a:ext cx="2838994" cy="2459178"/>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C23B2032-8B30-4029-BD29-023D22C83220}"/>
              </a:ext>
            </a:extLst>
          </p:cNvPr>
          <p:cNvPicPr>
            <a:picLocks noChangeAspect="1"/>
          </p:cNvPicPr>
          <p:nvPr/>
        </p:nvPicPr>
        <p:blipFill>
          <a:blip r:embed="rId6"/>
          <a:stretch>
            <a:fillRect/>
          </a:stretch>
        </p:blipFill>
        <p:spPr>
          <a:xfrm>
            <a:off x="1059150" y="95820"/>
            <a:ext cx="2889868" cy="2193995"/>
          </a:xfrm>
          <a:prstGeom prst="rect">
            <a:avLst/>
          </a:prstGeom>
        </p:spPr>
      </p:pic>
      <p:sp>
        <p:nvSpPr>
          <p:cNvPr id="11" name="Arrow: Right 10">
            <a:extLst>
              <a:ext uri="{FF2B5EF4-FFF2-40B4-BE49-F238E27FC236}">
                <a16:creationId xmlns:a16="http://schemas.microsoft.com/office/drawing/2014/main" id="{CD203F1B-DB4B-4740-A9BE-8498283A2E55}"/>
              </a:ext>
            </a:extLst>
          </p:cNvPr>
          <p:cNvSpPr/>
          <p:nvPr/>
        </p:nvSpPr>
        <p:spPr>
          <a:xfrm rot="2651232">
            <a:off x="4542514" y="3049986"/>
            <a:ext cx="689121" cy="309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 letter&#10;&#10;Description automatically generated">
            <a:extLst>
              <a:ext uri="{FF2B5EF4-FFF2-40B4-BE49-F238E27FC236}">
                <a16:creationId xmlns:a16="http://schemas.microsoft.com/office/drawing/2014/main" id="{F4A8974E-2C2A-4889-BF07-5977D072C5A7}"/>
              </a:ext>
            </a:extLst>
          </p:cNvPr>
          <p:cNvPicPr>
            <a:picLocks noChangeAspect="1"/>
          </p:cNvPicPr>
          <p:nvPr/>
        </p:nvPicPr>
        <p:blipFill>
          <a:blip r:embed="rId7"/>
          <a:stretch>
            <a:fillRect/>
          </a:stretch>
        </p:blipFill>
        <p:spPr>
          <a:xfrm>
            <a:off x="5705596" y="3808411"/>
            <a:ext cx="2348314" cy="2459178"/>
          </a:xfrm>
          <a:prstGeom prst="rect">
            <a:avLst/>
          </a:prstGeom>
        </p:spPr>
      </p:pic>
    </p:spTree>
    <p:extLst>
      <p:ext uri="{BB962C8B-B14F-4D97-AF65-F5344CB8AC3E}">
        <p14:creationId xmlns:p14="http://schemas.microsoft.com/office/powerpoint/2010/main" val="206493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28601"/>
            <a:ext cx="8229600" cy="668758"/>
          </a:xfrm>
        </p:spPr>
        <p:txBody>
          <a:bodyPr/>
          <a:lstStyle/>
          <a:p>
            <a:pPr algn="ctr"/>
            <a:r>
              <a:rPr lang="en-US" altLang="en-US" dirty="0">
                <a:solidFill>
                  <a:srgbClr val="1000B5"/>
                </a:solidFill>
              </a:rPr>
              <a:t>Review &amp; Common Questions </a:t>
            </a:r>
          </a:p>
        </p:txBody>
      </p:sp>
      <p:pic>
        <p:nvPicPr>
          <p:cNvPr id="358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29306" y="5241028"/>
            <a:ext cx="1912690" cy="957216"/>
          </a:xfrm>
          <a:noFill/>
        </p:spPr>
      </p:pic>
      <p:sp>
        <p:nvSpPr>
          <p:cNvPr id="5" name="TextBox 4">
            <a:extLst>
              <a:ext uri="{FF2B5EF4-FFF2-40B4-BE49-F238E27FC236}">
                <a16:creationId xmlns:a16="http://schemas.microsoft.com/office/drawing/2014/main" id="{60D66D43-F53F-4DAF-8879-6B40ED14BC61}"/>
              </a:ext>
            </a:extLst>
          </p:cNvPr>
          <p:cNvSpPr txBox="1"/>
          <p:nvPr/>
        </p:nvSpPr>
        <p:spPr>
          <a:xfrm>
            <a:off x="228600" y="751344"/>
            <a:ext cx="8686800" cy="5632311"/>
          </a:xfrm>
          <a:prstGeom prst="rect">
            <a:avLst/>
          </a:prstGeom>
          <a:noFill/>
        </p:spPr>
        <p:txBody>
          <a:bodyPr wrap="square">
            <a:spAutoFit/>
          </a:bodyPr>
          <a:lstStyle/>
          <a:p>
            <a:pPr marL="285750" indent="-285750">
              <a:buFont typeface="Wingdings" panose="05000000000000000000" pitchFamily="2" charset="2"/>
              <a:buChar char="Ø"/>
            </a:pPr>
            <a:r>
              <a:rPr lang="en-US" b="1" dirty="0"/>
              <a:t>What </a:t>
            </a:r>
            <a:r>
              <a:rPr lang="en-US" dirty="0"/>
              <a:t>is the current ACP process and what is my role in that process?</a:t>
            </a:r>
          </a:p>
          <a:p>
            <a:endParaRPr lang="en-US" dirty="0"/>
          </a:p>
          <a:p>
            <a:pPr marL="285750" indent="-285750">
              <a:buFont typeface="Wingdings" panose="05000000000000000000" pitchFamily="2" charset="2"/>
              <a:buChar char="Ø"/>
            </a:pPr>
            <a:r>
              <a:rPr lang="en-US" b="1" dirty="0"/>
              <a:t>Where</a:t>
            </a:r>
            <a:r>
              <a:rPr lang="en-US" dirty="0"/>
              <a:t> does the current original copy of the POLST form and other ACP documents go in the chart?</a:t>
            </a:r>
          </a:p>
          <a:p>
            <a:endParaRPr lang="en-US" dirty="0"/>
          </a:p>
          <a:p>
            <a:pPr marL="285750" indent="-285750">
              <a:buFont typeface="Wingdings" panose="05000000000000000000" pitchFamily="2" charset="2"/>
              <a:buChar char="Ø"/>
            </a:pPr>
            <a:r>
              <a:rPr lang="en-US" b="1" dirty="0"/>
              <a:t>Who</a:t>
            </a:r>
            <a:r>
              <a:rPr lang="en-US" dirty="0"/>
              <a:t> may help a resident/POA complete a POLST form?</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b="1" dirty="0"/>
              <a:t>What</a:t>
            </a:r>
            <a:r>
              <a:rPr lang="en-US" dirty="0"/>
              <a:t> do you do if a resident with a POLST form is to be transferred to another health care setting or home with hospice care?</a:t>
            </a:r>
          </a:p>
          <a:p>
            <a:endParaRPr lang="en-US" dirty="0"/>
          </a:p>
          <a:p>
            <a:pPr marL="285750" indent="-285750">
              <a:buFont typeface="Wingdings" panose="05000000000000000000" pitchFamily="2" charset="2"/>
              <a:buChar char="Ø"/>
            </a:pPr>
            <a:r>
              <a:rPr lang="en-US" b="1" dirty="0"/>
              <a:t>Upon transfer</a:t>
            </a:r>
            <a:r>
              <a:rPr lang="en-US" dirty="0"/>
              <a:t>:</a:t>
            </a:r>
          </a:p>
          <a:p>
            <a:pPr lvl="1"/>
            <a:r>
              <a:rPr lang="en-US" dirty="0"/>
              <a:t>- Call the receiving facility and notify of POLST</a:t>
            </a:r>
          </a:p>
          <a:p>
            <a:pPr lvl="1"/>
            <a:r>
              <a:rPr lang="en-US" dirty="0"/>
              <a:t>- Make sure a copy of POLST form is in the Advance Directives section of the chart</a:t>
            </a:r>
          </a:p>
          <a:p>
            <a:pPr marL="742950" lvl="1" indent="-285750">
              <a:buFontTx/>
              <a:buChar char="-"/>
            </a:pPr>
            <a:r>
              <a:rPr lang="en-US" dirty="0"/>
              <a:t>Put original copy of POLST form in labeled transfer packet envelope and put on top of transfer </a:t>
            </a:r>
          </a:p>
          <a:p>
            <a:pPr lvl="1"/>
            <a:r>
              <a:rPr lang="en-US" dirty="0"/>
              <a:t>      packet</a:t>
            </a:r>
          </a:p>
          <a:p>
            <a:pPr marL="742950" lvl="1" indent="-285750">
              <a:buFontTx/>
              <a:buChar char="-"/>
            </a:pPr>
            <a:r>
              <a:rPr lang="en-US" dirty="0"/>
              <a:t>Alert EMS/transporter of the POLST form</a:t>
            </a:r>
          </a:p>
          <a:p>
            <a:pPr marL="742950" lvl="1" indent="-285750">
              <a:buFontTx/>
              <a:buChar char="-"/>
            </a:pPr>
            <a:endParaRPr lang="en-US" dirty="0"/>
          </a:p>
          <a:p>
            <a:pPr marL="742950" lvl="1" indent="-285750">
              <a:buFont typeface="Wingdings" panose="05000000000000000000" pitchFamily="2" charset="2"/>
              <a:buChar char="Ø"/>
            </a:pPr>
            <a:r>
              <a:rPr lang="en-US" b="1" dirty="0"/>
              <a:t>Upon return</a:t>
            </a:r>
          </a:p>
          <a:p>
            <a:pPr marL="228600" lvl="1" indent="0">
              <a:buNone/>
            </a:pPr>
            <a:r>
              <a:rPr lang="en-US" dirty="0"/>
              <a:t>When resident returns, ask </a:t>
            </a:r>
            <a:r>
              <a:rPr lang="en-US" b="1" dirty="0"/>
              <a:t>“Where’s the POLST Form?”!!!!!!</a:t>
            </a:r>
          </a:p>
        </p:txBody>
      </p:sp>
    </p:spTree>
    <p:extLst>
      <p:ext uri="{BB962C8B-B14F-4D97-AF65-F5344CB8AC3E}">
        <p14:creationId xmlns:p14="http://schemas.microsoft.com/office/powerpoint/2010/main" val="3393151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50041" y="1297392"/>
            <a:ext cx="2401025" cy="2540623"/>
          </a:xfrm>
        </p:spPr>
        <p:txBody>
          <a:bodyPr vert="horz" lIns="68580" tIns="34290" rIns="68580" bIns="34290" rtlCol="0" anchor="b">
            <a:normAutofit/>
          </a:bodyPr>
          <a:lstStyle/>
          <a:p>
            <a:pPr algn="r"/>
            <a:r>
              <a:rPr lang="en-US" sz="3000">
                <a:solidFill>
                  <a:srgbClr val="FFFFFF"/>
                </a:solidFill>
              </a:rPr>
              <a:t>EMS Participants</a:t>
            </a:r>
          </a:p>
        </p:txBody>
      </p:sp>
      <p:graphicFrame>
        <p:nvGraphicFramePr>
          <p:cNvPr id="26648" name="Content Placeholder 2">
            <a:extLst>
              <a:ext uri="{FF2B5EF4-FFF2-40B4-BE49-F238E27FC236}">
                <a16:creationId xmlns:a16="http://schemas.microsoft.com/office/drawing/2014/main" id="{19163F38-E80A-4FFD-CF15-E1D07F80ACE9}"/>
              </a:ext>
            </a:extLst>
          </p:cNvPr>
          <p:cNvGraphicFramePr>
            <a:graphicFrameLocks noGrp="1"/>
          </p:cNvGraphicFramePr>
          <p:nvPr>
            <p:ph idx="1"/>
            <p:extLst>
              <p:ext uri="{D42A27DB-BD31-4B8C-83A1-F6EECF244321}">
                <p14:modId xmlns:p14="http://schemas.microsoft.com/office/powerpoint/2010/main" val="3997339083"/>
              </p:ext>
            </p:extLst>
          </p:nvPr>
        </p:nvGraphicFramePr>
        <p:xfrm>
          <a:off x="3437511" y="857257"/>
          <a:ext cx="2268977" cy="4159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8" name="Picture 7" descr="ems3"/>
          <p:cNvPicPr>
            <a:picLocks noChangeAspect="1" noChangeArrowheads="1"/>
          </p:cNvPicPr>
          <p:nvPr/>
        </p:nvPicPr>
        <p:blipFill rotWithShape="1">
          <a:blip r:embed="rId8" cstate="print"/>
          <a:srcRect l="26743" r="33521" b="-1"/>
          <a:stretch/>
        </p:blipFill>
        <p:spPr bwMode="auto">
          <a:xfrm>
            <a:off x="6082126" y="857257"/>
            <a:ext cx="3061874" cy="5143493"/>
          </a:xfrm>
          <a:prstGeom prst="rect">
            <a:avLst/>
          </a:prstGeom>
          <a:noFill/>
        </p:spPr>
      </p:pic>
      <p:sp>
        <p:nvSpPr>
          <p:cNvPr id="5" name="TextBox 4">
            <a:extLst>
              <a:ext uri="{FF2B5EF4-FFF2-40B4-BE49-F238E27FC236}">
                <a16:creationId xmlns:a16="http://schemas.microsoft.com/office/drawing/2014/main" id="{91122D21-2C9A-4E6E-AC5B-3F005B2FABC3}"/>
              </a:ext>
            </a:extLst>
          </p:cNvPr>
          <p:cNvSpPr txBox="1"/>
          <p:nvPr/>
        </p:nvSpPr>
        <p:spPr>
          <a:xfrm>
            <a:off x="985421" y="5619565"/>
            <a:ext cx="4719562" cy="1107996"/>
          </a:xfrm>
          <a:prstGeom prst="rect">
            <a:avLst/>
          </a:prstGeom>
          <a:noFill/>
        </p:spPr>
        <p:txBody>
          <a:bodyPr wrap="none" rtlCol="0">
            <a:spAutoFit/>
          </a:bodyPr>
          <a:lstStyle/>
          <a:p>
            <a:pPr marL="285750" indent="-285750">
              <a:buFont typeface="Arial" panose="020B0604020202020204" pitchFamily="34" charset="0"/>
              <a:buChar char="•"/>
            </a:pPr>
            <a:r>
              <a:rPr lang="en-US" sz="1100" dirty="0"/>
              <a:t>EMS leader quoted OH Division of EMS website </a:t>
            </a:r>
          </a:p>
          <a:p>
            <a:pPr marL="285750" indent="-285750">
              <a:buFont typeface="Arial" panose="020B0604020202020204" pitchFamily="34" charset="0"/>
              <a:buChar char="•"/>
            </a:pPr>
            <a:r>
              <a:rPr lang="en-US" sz="1100" dirty="0"/>
              <a:t>Our response:  Facilitator Completes OH DNR if “No CPR” elected in POLST</a:t>
            </a:r>
          </a:p>
          <a:p>
            <a:pPr marL="285750" indent="-285750">
              <a:buFont typeface="Arial" panose="020B0604020202020204" pitchFamily="34" charset="0"/>
              <a:buChar char="•"/>
            </a:pPr>
            <a:r>
              <a:rPr lang="en-US" sz="1100" dirty="0"/>
              <a:t>EMS agreed</a:t>
            </a:r>
            <a:r>
              <a:rPr lang="en-US" sz="1100" dirty="0">
                <a:sym typeface="Wingdings" panose="05000000000000000000" pitchFamily="2" charset="2"/>
              </a:rPr>
              <a:t> </a:t>
            </a:r>
            <a:r>
              <a:rPr lang="en-US" sz="1100" dirty="0"/>
              <a:t>Local Field Operations Manager ordered updated protocols</a:t>
            </a:r>
          </a:p>
          <a:p>
            <a:pPr marL="285750" indent="-285750">
              <a:buFont typeface="Arial" panose="020B0604020202020204" pitchFamily="34" charset="0"/>
              <a:buChar char="•"/>
            </a:pPr>
            <a:r>
              <a:rPr lang="en-US" sz="1100" dirty="0"/>
              <a:t>State Med. Dir. Updated by local manager</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sz="1100" dirty="0"/>
          </a:p>
        </p:txBody>
      </p:sp>
      <p:pic>
        <p:nvPicPr>
          <p:cNvPr id="7" name="Picture 6">
            <a:extLst>
              <a:ext uri="{FF2B5EF4-FFF2-40B4-BE49-F238E27FC236}">
                <a16:creationId xmlns:a16="http://schemas.microsoft.com/office/drawing/2014/main" id="{E642FBF1-3727-4BDB-8CE5-508FA94DDAC8}"/>
              </a:ext>
            </a:extLst>
          </p:cNvPr>
          <p:cNvPicPr>
            <a:picLocks noChangeAspect="1"/>
          </p:cNvPicPr>
          <p:nvPr/>
        </p:nvPicPr>
        <p:blipFill rotWithShape="1">
          <a:blip r:embed="rId9"/>
          <a:srcRect t="11720"/>
          <a:stretch/>
        </p:blipFill>
        <p:spPr>
          <a:xfrm>
            <a:off x="411203" y="857257"/>
            <a:ext cx="2710122" cy="4325181"/>
          </a:xfrm>
          <a:prstGeom prst="rect">
            <a:avLst/>
          </a:prstGeom>
        </p:spPr>
      </p:pic>
      <p:sp>
        <p:nvSpPr>
          <p:cNvPr id="17" name="Arrow: Right 16">
            <a:extLst>
              <a:ext uri="{FF2B5EF4-FFF2-40B4-BE49-F238E27FC236}">
                <a16:creationId xmlns:a16="http://schemas.microsoft.com/office/drawing/2014/main" id="{EC36B45B-58C1-4820-9715-E0D196928FEA}"/>
              </a:ext>
            </a:extLst>
          </p:cNvPr>
          <p:cNvSpPr/>
          <p:nvPr/>
        </p:nvSpPr>
        <p:spPr>
          <a:xfrm rot="20794557">
            <a:off x="2016014" y="3814263"/>
            <a:ext cx="130559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Immunity Concern Addressed</a:t>
            </a:r>
          </a:p>
        </p:txBody>
      </p:sp>
    </p:spTree>
    <p:extLst>
      <p:ext uri="{BB962C8B-B14F-4D97-AF65-F5344CB8AC3E}">
        <p14:creationId xmlns:p14="http://schemas.microsoft.com/office/powerpoint/2010/main" val="10791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EC17-3E6D-4D52-ABD0-A440C3326860}"/>
              </a:ext>
            </a:extLst>
          </p:cNvPr>
          <p:cNvSpPr>
            <a:spLocks noGrp="1"/>
          </p:cNvSpPr>
          <p:nvPr>
            <p:ph type="title"/>
          </p:nvPr>
        </p:nvSpPr>
        <p:spPr>
          <a:xfrm>
            <a:off x="5838019" y="1783959"/>
            <a:ext cx="3065480" cy="2889114"/>
          </a:xfrm>
        </p:spPr>
        <p:txBody>
          <a:bodyPr vert="horz" lIns="91440" tIns="45720" rIns="91440" bIns="45720" rtlCol="0" anchor="b">
            <a:normAutofit/>
          </a:bodyPr>
          <a:lstStyle/>
          <a:p>
            <a:r>
              <a:rPr lang="en-US" sz="4700">
                <a:solidFill>
                  <a:schemeClr val="tx1"/>
                </a:solidFill>
                <a:latin typeface="+mj-lt"/>
              </a:rPr>
              <a:t>Launch &amp; Progress to Date</a:t>
            </a:r>
          </a:p>
        </p:txBody>
      </p:sp>
      <p:sp>
        <p:nvSpPr>
          <p:cNvPr id="16"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icon&#10;&#10;Description automatically generated">
            <a:extLst>
              <a:ext uri="{FF2B5EF4-FFF2-40B4-BE49-F238E27FC236}">
                <a16:creationId xmlns:a16="http://schemas.microsoft.com/office/drawing/2014/main" id="{12793288-67E7-41A6-931A-81D655073C0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851" r="6744"/>
          <a:stretch/>
        </p:blipFill>
        <p:spPr>
          <a:xfrm>
            <a:off x="20" y="2325950"/>
            <a:ext cx="3483532" cy="453205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5" name="Picture 4">
            <a:extLst>
              <a:ext uri="{FF2B5EF4-FFF2-40B4-BE49-F238E27FC236}">
                <a16:creationId xmlns:a16="http://schemas.microsoft.com/office/drawing/2014/main" id="{3C453B60-8A4A-42DA-9EEE-FBF94D559AAB}"/>
              </a:ext>
            </a:extLst>
          </p:cNvPr>
          <p:cNvPicPr>
            <a:picLocks noChangeAspect="1"/>
          </p:cNvPicPr>
          <p:nvPr/>
        </p:nvPicPr>
        <p:blipFill rotWithShape="1">
          <a:blip r:embed="rId4"/>
          <a:srcRect l="2017" t="4934"/>
          <a:stretch/>
        </p:blipFill>
        <p:spPr>
          <a:xfrm>
            <a:off x="1979720" y="243003"/>
            <a:ext cx="3324677" cy="1839944"/>
          </a:xfrm>
          <a:prstGeom prst="rect">
            <a:avLst/>
          </a:prstGeom>
        </p:spPr>
      </p:pic>
      <p:sp>
        <p:nvSpPr>
          <p:cNvPr id="6" name="Wave 5">
            <a:extLst>
              <a:ext uri="{FF2B5EF4-FFF2-40B4-BE49-F238E27FC236}">
                <a16:creationId xmlns:a16="http://schemas.microsoft.com/office/drawing/2014/main" id="{E80D764B-35BE-4F21-B709-6021072E3136}"/>
              </a:ext>
            </a:extLst>
          </p:cNvPr>
          <p:cNvSpPr/>
          <p:nvPr/>
        </p:nvSpPr>
        <p:spPr>
          <a:xfrm rot="20809687">
            <a:off x="5598459" y="281868"/>
            <a:ext cx="1242874" cy="9144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anose="05000000000000000000" pitchFamily="2" charset="2"/>
              </a:rPr>
              <a:t></a:t>
            </a:r>
            <a:r>
              <a:rPr lang="en-US" dirty="0"/>
              <a:t>Angela! </a:t>
            </a:r>
          </a:p>
        </p:txBody>
      </p:sp>
    </p:spTree>
    <p:extLst>
      <p:ext uri="{BB962C8B-B14F-4D97-AF65-F5344CB8AC3E}">
        <p14:creationId xmlns:p14="http://schemas.microsoft.com/office/powerpoint/2010/main" val="352340500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641F6-4688-4343-A194-0BE802195612}"/>
              </a:ext>
            </a:extLst>
          </p:cNvPr>
          <p:cNvSpPr>
            <a:spLocks noGrp="1"/>
          </p:cNvSpPr>
          <p:nvPr>
            <p:ph type="title"/>
          </p:nvPr>
        </p:nvSpPr>
        <p:spPr>
          <a:xfrm>
            <a:off x="393556" y="1322544"/>
            <a:ext cx="2856201" cy="4128516"/>
          </a:xfrm>
        </p:spPr>
        <p:txBody>
          <a:bodyPr vert="horz" lIns="68580" tIns="34290" rIns="68580" bIns="34290" rtlCol="0" anchor="ctr">
            <a:normAutofit/>
          </a:bodyPr>
          <a:lstStyle/>
          <a:p>
            <a:r>
              <a:rPr lang="en-US" sz="4500" dirty="0">
                <a:solidFill>
                  <a:schemeClr val="bg1"/>
                </a:solidFill>
                <a:latin typeface="+mj-lt"/>
              </a:rPr>
              <a:t>All in the Numbers</a:t>
            </a:r>
          </a:p>
        </p:txBody>
      </p:sp>
      <p:graphicFrame>
        <p:nvGraphicFramePr>
          <p:cNvPr id="5" name="Content Placeholder 2">
            <a:extLst>
              <a:ext uri="{FF2B5EF4-FFF2-40B4-BE49-F238E27FC236}">
                <a16:creationId xmlns:a16="http://schemas.microsoft.com/office/drawing/2014/main" id="{EA97ACF8-F212-0145-512A-5817B61B0068}"/>
              </a:ext>
            </a:extLst>
          </p:cNvPr>
          <p:cNvGraphicFramePr>
            <a:graphicFrameLocks noGrp="1"/>
          </p:cNvGraphicFramePr>
          <p:nvPr>
            <p:ph sz="half" idx="1"/>
            <p:extLst>
              <p:ext uri="{D42A27DB-BD31-4B8C-83A1-F6EECF244321}">
                <p14:modId xmlns:p14="http://schemas.microsoft.com/office/powerpoint/2010/main" val="843563707"/>
              </p:ext>
            </p:extLst>
          </p:nvPr>
        </p:nvGraphicFramePr>
        <p:xfrm>
          <a:off x="4101292" y="132254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D79A98B-D2D9-41B2-8717-0D35068BEDD0}"/>
              </a:ext>
            </a:extLst>
          </p:cNvPr>
          <p:cNvPicPr>
            <a:picLocks noChangeAspect="1"/>
          </p:cNvPicPr>
          <p:nvPr/>
        </p:nvPicPr>
        <p:blipFill>
          <a:blip r:embed="rId8"/>
          <a:stretch>
            <a:fillRect/>
          </a:stretch>
        </p:blipFill>
        <p:spPr>
          <a:xfrm>
            <a:off x="94268" y="855392"/>
            <a:ext cx="3846136" cy="4774397"/>
          </a:xfrm>
          <a:prstGeom prst="rect">
            <a:avLst/>
          </a:prstGeom>
        </p:spPr>
      </p:pic>
    </p:spTree>
    <p:extLst>
      <p:ext uri="{BB962C8B-B14F-4D97-AF65-F5344CB8AC3E}">
        <p14:creationId xmlns:p14="http://schemas.microsoft.com/office/powerpoint/2010/main" val="1195762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5CE-D225-4637-87FD-8523A61CE0AD}"/>
              </a:ext>
            </a:extLst>
          </p:cNvPr>
          <p:cNvSpPr>
            <a:spLocks noGrp="1"/>
          </p:cNvSpPr>
          <p:nvPr>
            <p:ph type="title"/>
          </p:nvPr>
        </p:nvSpPr>
        <p:spPr>
          <a:xfrm>
            <a:off x="384516" y="115104"/>
            <a:ext cx="8229600" cy="914400"/>
          </a:xfrm>
        </p:spPr>
        <p:txBody>
          <a:bodyPr/>
          <a:lstStyle/>
          <a:p>
            <a:r>
              <a:rPr lang="en-US" sz="3200" dirty="0"/>
              <a:t>Quality</a:t>
            </a:r>
            <a:br>
              <a:rPr lang="en-US" dirty="0"/>
            </a:br>
            <a:r>
              <a:rPr lang="en-US" dirty="0"/>
              <a:t>Tracking Process &amp; Outcomes</a:t>
            </a:r>
          </a:p>
        </p:txBody>
      </p:sp>
      <p:graphicFrame>
        <p:nvGraphicFramePr>
          <p:cNvPr id="4" name="Content Placeholder 3">
            <a:extLst>
              <a:ext uri="{FF2B5EF4-FFF2-40B4-BE49-F238E27FC236}">
                <a16:creationId xmlns:a16="http://schemas.microsoft.com/office/drawing/2014/main" id="{80C057EC-9E15-4F9B-AB85-50710BE8B23F}"/>
              </a:ext>
            </a:extLst>
          </p:cNvPr>
          <p:cNvGraphicFramePr>
            <a:graphicFrameLocks noGrp="1"/>
          </p:cNvGraphicFramePr>
          <p:nvPr>
            <p:ph idx="1"/>
            <p:extLst>
              <p:ext uri="{D42A27DB-BD31-4B8C-83A1-F6EECF244321}">
                <p14:modId xmlns:p14="http://schemas.microsoft.com/office/powerpoint/2010/main" val="2286431219"/>
              </p:ext>
            </p:extLst>
          </p:nvPr>
        </p:nvGraphicFramePr>
        <p:xfrm>
          <a:off x="1801812" y="1237765"/>
          <a:ext cx="6845298" cy="914400"/>
        </p:xfrm>
        <a:graphic>
          <a:graphicData uri="http://schemas.openxmlformats.org/drawingml/2006/table">
            <a:tbl>
              <a:tblPr/>
              <a:tblGrid>
                <a:gridCol w="773265">
                  <a:extLst>
                    <a:ext uri="{9D8B030D-6E8A-4147-A177-3AD203B41FA5}">
                      <a16:colId xmlns:a16="http://schemas.microsoft.com/office/drawing/2014/main" val="1705543584"/>
                    </a:ext>
                  </a:extLst>
                </a:gridCol>
                <a:gridCol w="1242295">
                  <a:extLst>
                    <a:ext uri="{9D8B030D-6E8A-4147-A177-3AD203B41FA5}">
                      <a16:colId xmlns:a16="http://schemas.microsoft.com/office/drawing/2014/main" val="2654108786"/>
                    </a:ext>
                  </a:extLst>
                </a:gridCol>
                <a:gridCol w="608471">
                  <a:extLst>
                    <a:ext uri="{9D8B030D-6E8A-4147-A177-3AD203B41FA5}">
                      <a16:colId xmlns:a16="http://schemas.microsoft.com/office/drawing/2014/main" val="2315451340"/>
                    </a:ext>
                  </a:extLst>
                </a:gridCol>
                <a:gridCol w="608471">
                  <a:extLst>
                    <a:ext uri="{9D8B030D-6E8A-4147-A177-3AD203B41FA5}">
                      <a16:colId xmlns:a16="http://schemas.microsoft.com/office/drawing/2014/main" val="3752779684"/>
                    </a:ext>
                  </a:extLst>
                </a:gridCol>
                <a:gridCol w="608471">
                  <a:extLst>
                    <a:ext uri="{9D8B030D-6E8A-4147-A177-3AD203B41FA5}">
                      <a16:colId xmlns:a16="http://schemas.microsoft.com/office/drawing/2014/main" val="3172104781"/>
                    </a:ext>
                  </a:extLst>
                </a:gridCol>
                <a:gridCol w="684530">
                  <a:extLst>
                    <a:ext uri="{9D8B030D-6E8A-4147-A177-3AD203B41FA5}">
                      <a16:colId xmlns:a16="http://schemas.microsoft.com/office/drawing/2014/main" val="867330005"/>
                    </a:ext>
                  </a:extLst>
                </a:gridCol>
                <a:gridCol w="773265">
                  <a:extLst>
                    <a:ext uri="{9D8B030D-6E8A-4147-A177-3AD203B41FA5}">
                      <a16:colId xmlns:a16="http://schemas.microsoft.com/office/drawing/2014/main" val="1990837074"/>
                    </a:ext>
                  </a:extLst>
                </a:gridCol>
                <a:gridCol w="773265">
                  <a:extLst>
                    <a:ext uri="{9D8B030D-6E8A-4147-A177-3AD203B41FA5}">
                      <a16:colId xmlns:a16="http://schemas.microsoft.com/office/drawing/2014/main" val="2208290315"/>
                    </a:ext>
                  </a:extLst>
                </a:gridCol>
                <a:gridCol w="773265">
                  <a:extLst>
                    <a:ext uri="{9D8B030D-6E8A-4147-A177-3AD203B41FA5}">
                      <a16:colId xmlns:a16="http://schemas.microsoft.com/office/drawing/2014/main" val="473717919"/>
                    </a:ext>
                  </a:extLst>
                </a:gridCol>
              </a:tblGrid>
              <a:tr h="914400">
                <a:tc>
                  <a:txBody>
                    <a:bodyPr/>
                    <a:lstStyle/>
                    <a:p>
                      <a:pPr algn="ctr" fontAlgn="ctr"/>
                      <a:r>
                        <a:rPr lang="en-US" sz="1100" b="1" i="0" u="none" strike="noStrike" dirty="0">
                          <a:solidFill>
                            <a:srgbClr val="000000"/>
                          </a:solidFill>
                          <a:effectLst/>
                          <a:latin typeface="Calibri" panose="020F0502020204030204" pitchFamily="34" charset="0"/>
                        </a:rPr>
                        <a:t>Provider</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Primary Diagnosis </a:t>
                      </a:r>
                    </a:p>
                  </a:txBody>
                  <a:tcPr marL="7620" marR="7620" marT="76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 ED Visits past 6 months with discharge</a:t>
                      </a:r>
                    </a:p>
                  </a:txBody>
                  <a:tcPr marL="7620" marR="7620" marT="76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dirty="0">
                          <a:solidFill>
                            <a:srgbClr val="000000"/>
                          </a:solidFill>
                          <a:effectLst/>
                          <a:latin typeface="Calibri" panose="020F0502020204030204" pitchFamily="34" charset="0"/>
                        </a:rPr>
                        <a:t># ED to Admit past 6 months</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EPIC End of Life Care Index Score</a:t>
                      </a:r>
                    </a:p>
                  </a:txBody>
                  <a:tcPr marL="7620" marR="7620" marT="762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EPIC Re-admit Risk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Priority Level</a:t>
                      </a:r>
                    </a:p>
                  </a:txBody>
                  <a:tcPr marL="7620" marR="7620" marT="76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 on facility chart prior to convo</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 in EPIC prior to convo</a:t>
                      </a:r>
                    </a:p>
                  </a:txBody>
                  <a:tcPr marL="7620" marR="7620" marT="7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020276"/>
                  </a:ext>
                </a:extLst>
              </a:tr>
            </a:tbl>
          </a:graphicData>
        </a:graphic>
      </p:graphicFrame>
      <p:graphicFrame>
        <p:nvGraphicFramePr>
          <p:cNvPr id="5" name="Table 4">
            <a:extLst>
              <a:ext uri="{FF2B5EF4-FFF2-40B4-BE49-F238E27FC236}">
                <a16:creationId xmlns:a16="http://schemas.microsoft.com/office/drawing/2014/main" id="{581099DB-19FF-4727-9108-CB4DA8DD2D15}"/>
              </a:ext>
            </a:extLst>
          </p:cNvPr>
          <p:cNvGraphicFramePr>
            <a:graphicFrameLocks noGrp="1"/>
          </p:cNvGraphicFramePr>
          <p:nvPr>
            <p:extLst>
              <p:ext uri="{D42A27DB-BD31-4B8C-83A1-F6EECF244321}">
                <p14:modId xmlns:p14="http://schemas.microsoft.com/office/powerpoint/2010/main" val="692627502"/>
              </p:ext>
            </p:extLst>
          </p:nvPr>
        </p:nvGraphicFramePr>
        <p:xfrm>
          <a:off x="2582944" y="2469694"/>
          <a:ext cx="6031172" cy="848662"/>
        </p:xfrm>
        <a:graphic>
          <a:graphicData uri="http://schemas.openxmlformats.org/drawingml/2006/table">
            <a:tbl>
              <a:tblPr/>
              <a:tblGrid>
                <a:gridCol w="518475">
                  <a:extLst>
                    <a:ext uri="{9D8B030D-6E8A-4147-A177-3AD203B41FA5}">
                      <a16:colId xmlns:a16="http://schemas.microsoft.com/office/drawing/2014/main" val="332355256"/>
                    </a:ext>
                  </a:extLst>
                </a:gridCol>
                <a:gridCol w="1141481">
                  <a:extLst>
                    <a:ext uri="{9D8B030D-6E8A-4147-A177-3AD203B41FA5}">
                      <a16:colId xmlns:a16="http://schemas.microsoft.com/office/drawing/2014/main" val="2676734221"/>
                    </a:ext>
                  </a:extLst>
                </a:gridCol>
                <a:gridCol w="663982">
                  <a:extLst>
                    <a:ext uri="{9D8B030D-6E8A-4147-A177-3AD203B41FA5}">
                      <a16:colId xmlns:a16="http://schemas.microsoft.com/office/drawing/2014/main" val="3270885985"/>
                    </a:ext>
                  </a:extLst>
                </a:gridCol>
                <a:gridCol w="663982">
                  <a:extLst>
                    <a:ext uri="{9D8B030D-6E8A-4147-A177-3AD203B41FA5}">
                      <a16:colId xmlns:a16="http://schemas.microsoft.com/office/drawing/2014/main" val="2899768757"/>
                    </a:ext>
                  </a:extLst>
                </a:gridCol>
                <a:gridCol w="816145">
                  <a:extLst>
                    <a:ext uri="{9D8B030D-6E8A-4147-A177-3AD203B41FA5}">
                      <a16:colId xmlns:a16="http://schemas.microsoft.com/office/drawing/2014/main" val="2720427261"/>
                    </a:ext>
                  </a:extLst>
                </a:gridCol>
                <a:gridCol w="733147">
                  <a:extLst>
                    <a:ext uri="{9D8B030D-6E8A-4147-A177-3AD203B41FA5}">
                      <a16:colId xmlns:a16="http://schemas.microsoft.com/office/drawing/2014/main" val="441483755"/>
                    </a:ext>
                  </a:extLst>
                </a:gridCol>
                <a:gridCol w="746980">
                  <a:extLst>
                    <a:ext uri="{9D8B030D-6E8A-4147-A177-3AD203B41FA5}">
                      <a16:colId xmlns:a16="http://schemas.microsoft.com/office/drawing/2014/main" val="836898748"/>
                    </a:ext>
                  </a:extLst>
                </a:gridCol>
                <a:gridCol w="746980">
                  <a:extLst>
                    <a:ext uri="{9D8B030D-6E8A-4147-A177-3AD203B41FA5}">
                      <a16:colId xmlns:a16="http://schemas.microsoft.com/office/drawing/2014/main" val="733039490"/>
                    </a:ext>
                  </a:extLst>
                </a:gridCol>
              </a:tblGrid>
              <a:tr h="848662">
                <a:tc>
                  <a:txBody>
                    <a:bodyPr/>
                    <a:lstStyle/>
                    <a:p>
                      <a:pPr algn="ctr" fontAlgn="ctr"/>
                      <a:r>
                        <a:rPr lang="en-US" sz="1100" b="1" i="0" u="none" strike="noStrike">
                          <a:solidFill>
                            <a:srgbClr val="000000"/>
                          </a:solidFill>
                          <a:effectLst/>
                          <a:latin typeface="Calibri" panose="020F0502020204030204" pitchFamily="34" charset="0"/>
                        </a:rPr>
                        <a:t>New AD Created</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100" b="1" i="0" u="none" strike="noStrike">
                          <a:solidFill>
                            <a:srgbClr val="000000"/>
                          </a:solidFill>
                          <a:effectLst/>
                          <a:latin typeface="Calibri" panose="020F0502020204030204" pitchFamily="34" charset="0"/>
                        </a:rPr>
                        <a:t>AD Obtained/Created sent to Medical Records</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r>
                        <a:rPr lang="en-US" sz="1100" b="1" i="0" u="none" strike="noStrike">
                          <a:solidFill>
                            <a:srgbClr val="000000"/>
                          </a:solidFill>
                          <a:effectLst/>
                          <a:latin typeface="Calibri" panose="020F0502020204030204" pitchFamily="34" charset="0"/>
                        </a:rPr>
                        <a:t>Code Status Prior to Convo</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dirty="0">
                          <a:solidFill>
                            <a:srgbClr val="000000"/>
                          </a:solidFill>
                          <a:effectLst/>
                          <a:latin typeface="Calibri" panose="020F0502020204030204" pitchFamily="34" charset="0"/>
                        </a:rPr>
                        <a:t>New Code Status</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100" b="1" i="0" u="none" strike="noStrike">
                          <a:solidFill>
                            <a:srgbClr val="000000"/>
                          </a:solidFill>
                          <a:effectLst/>
                          <a:latin typeface="Calibri" panose="020F0502020204030204" pitchFamily="34" charset="0"/>
                        </a:rPr>
                        <a:t>Date of ACP Convo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Preference for Hospitaliz-ation</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ACP Convo in EPIC</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dirty="0">
                          <a:solidFill>
                            <a:srgbClr val="000000"/>
                          </a:solidFill>
                          <a:effectLst/>
                          <a:latin typeface="Calibri" panose="020F0502020204030204" pitchFamily="34" charset="0"/>
                        </a:rPr>
                        <a:t>ACP Convo in Facility e-Chart</a:t>
                      </a:r>
                    </a:p>
                  </a:txBody>
                  <a:tcPr marL="7620" marR="7620" marT="762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2374976"/>
                  </a:ext>
                </a:extLst>
              </a:tr>
            </a:tbl>
          </a:graphicData>
        </a:graphic>
      </p:graphicFrame>
      <p:sp>
        <p:nvSpPr>
          <p:cNvPr id="8" name="Arrow: Right 7">
            <a:extLst>
              <a:ext uri="{FF2B5EF4-FFF2-40B4-BE49-F238E27FC236}">
                <a16:creationId xmlns:a16="http://schemas.microsoft.com/office/drawing/2014/main" id="{93FA9FAE-1538-44C7-BBC5-8F7ECA77736B}"/>
              </a:ext>
            </a:extLst>
          </p:cNvPr>
          <p:cNvSpPr/>
          <p:nvPr/>
        </p:nvSpPr>
        <p:spPr>
          <a:xfrm>
            <a:off x="384516" y="1357460"/>
            <a:ext cx="1304922" cy="61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Overview &amp; Prioritization</a:t>
            </a:r>
          </a:p>
        </p:txBody>
      </p:sp>
      <p:sp>
        <p:nvSpPr>
          <p:cNvPr id="9" name="Arrow: Right 8">
            <a:extLst>
              <a:ext uri="{FF2B5EF4-FFF2-40B4-BE49-F238E27FC236}">
                <a16:creationId xmlns:a16="http://schemas.microsoft.com/office/drawing/2014/main" id="{66534285-20C3-45B7-9BC8-F32B06B59EE0}"/>
              </a:ext>
            </a:extLst>
          </p:cNvPr>
          <p:cNvSpPr/>
          <p:nvPr/>
        </p:nvSpPr>
        <p:spPr>
          <a:xfrm>
            <a:off x="384516" y="2512596"/>
            <a:ext cx="1304922" cy="61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Pt Preferences &amp; Outcomes</a:t>
            </a:r>
          </a:p>
        </p:txBody>
      </p:sp>
      <p:pic>
        <p:nvPicPr>
          <p:cNvPr id="15" name="Picture 14">
            <a:extLst>
              <a:ext uri="{FF2B5EF4-FFF2-40B4-BE49-F238E27FC236}">
                <a16:creationId xmlns:a16="http://schemas.microsoft.com/office/drawing/2014/main" id="{C4DFCA18-7BD8-4926-9CA0-0F67DD8164D5}"/>
              </a:ext>
            </a:extLst>
          </p:cNvPr>
          <p:cNvPicPr>
            <a:picLocks noChangeAspect="1"/>
          </p:cNvPicPr>
          <p:nvPr/>
        </p:nvPicPr>
        <p:blipFill>
          <a:blip r:embed="rId2"/>
          <a:stretch>
            <a:fillRect/>
          </a:stretch>
        </p:blipFill>
        <p:spPr>
          <a:xfrm>
            <a:off x="251165" y="3331326"/>
            <a:ext cx="8496300" cy="2257425"/>
          </a:xfrm>
          <a:prstGeom prst="rect">
            <a:avLst/>
          </a:prstGeom>
        </p:spPr>
      </p:pic>
      <p:pic>
        <p:nvPicPr>
          <p:cNvPr id="17" name="Picture 16">
            <a:extLst>
              <a:ext uri="{FF2B5EF4-FFF2-40B4-BE49-F238E27FC236}">
                <a16:creationId xmlns:a16="http://schemas.microsoft.com/office/drawing/2014/main" id="{42F35C35-5259-4655-87D4-14B8026B56C4}"/>
              </a:ext>
            </a:extLst>
          </p:cNvPr>
          <p:cNvPicPr>
            <a:picLocks noChangeAspect="1"/>
          </p:cNvPicPr>
          <p:nvPr/>
        </p:nvPicPr>
        <p:blipFill>
          <a:blip r:embed="rId3"/>
          <a:stretch>
            <a:fillRect/>
          </a:stretch>
        </p:blipFill>
        <p:spPr>
          <a:xfrm>
            <a:off x="251165" y="5686425"/>
            <a:ext cx="6286500" cy="1171575"/>
          </a:xfrm>
          <a:prstGeom prst="rect">
            <a:avLst/>
          </a:prstGeom>
        </p:spPr>
      </p:pic>
    </p:spTree>
    <p:extLst>
      <p:ext uri="{BB962C8B-B14F-4D97-AF65-F5344CB8AC3E}">
        <p14:creationId xmlns:p14="http://schemas.microsoft.com/office/powerpoint/2010/main" val="68404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089E93-E862-4C51-A476-4F647EF7A9E1}"/>
              </a:ext>
            </a:extLst>
          </p:cNvPr>
          <p:cNvSpPr>
            <a:spLocks noGrp="1"/>
          </p:cNvSpPr>
          <p:nvPr>
            <p:ph type="title"/>
          </p:nvPr>
        </p:nvSpPr>
        <p:spPr>
          <a:xfrm>
            <a:off x="0" y="0"/>
            <a:ext cx="3921551" cy="6858000"/>
          </a:xfrm>
          <a:solidFill>
            <a:schemeClr val="accent6">
              <a:lumMod val="20000"/>
              <a:lumOff val="80000"/>
            </a:schemeClr>
          </a:solidFill>
        </p:spPr>
        <p:txBody>
          <a:bodyPr vert="horz" lIns="91440" tIns="45720" rIns="91440" bIns="45720" rtlCol="0" anchor="ctr">
            <a:normAutofit/>
          </a:bodyPr>
          <a:lstStyle/>
          <a:p>
            <a:r>
              <a:rPr lang="en-US" sz="5200" kern="1200" dirty="0">
                <a:solidFill>
                  <a:schemeClr val="tx1"/>
                </a:solidFill>
                <a:latin typeface="+mn-lt"/>
                <a:ea typeface="+mj-ea"/>
                <a:cs typeface="+mj-cs"/>
              </a:rPr>
              <a:t>  Wins</a:t>
            </a:r>
          </a:p>
        </p:txBody>
      </p:sp>
      <p:graphicFrame>
        <p:nvGraphicFramePr>
          <p:cNvPr id="32" name="Content Placeholder 3">
            <a:extLst>
              <a:ext uri="{FF2B5EF4-FFF2-40B4-BE49-F238E27FC236}">
                <a16:creationId xmlns:a16="http://schemas.microsoft.com/office/drawing/2014/main" id="{A0D6A238-27F3-4631-A3F3-A8AF2272295B}"/>
              </a:ext>
            </a:extLst>
          </p:cNvPr>
          <p:cNvGraphicFramePr>
            <a:graphicFrameLocks noGrp="1"/>
          </p:cNvGraphicFramePr>
          <p:nvPr>
            <p:ph idx="1"/>
            <p:extLst>
              <p:ext uri="{D42A27DB-BD31-4B8C-83A1-F6EECF244321}">
                <p14:modId xmlns:p14="http://schemas.microsoft.com/office/powerpoint/2010/main" val="541957670"/>
              </p:ext>
            </p:extLst>
          </p:nvPr>
        </p:nvGraphicFramePr>
        <p:xfrm>
          <a:off x="4053526" y="456173"/>
          <a:ext cx="4877470" cy="5945654"/>
        </p:xfrm>
        <a:graphic>
          <a:graphicData uri="http://schemas.openxmlformats.org/drawingml/2006/table">
            <a:tbl>
              <a:tblPr firstRow="1" firstCol="1" bandRow="1">
                <a:tableStyleId>{5C22544A-7EE6-4342-B048-85BDC9FD1C3A}</a:tableStyleId>
              </a:tblPr>
              <a:tblGrid>
                <a:gridCol w="4877470">
                  <a:extLst>
                    <a:ext uri="{9D8B030D-6E8A-4147-A177-3AD203B41FA5}">
                      <a16:colId xmlns:a16="http://schemas.microsoft.com/office/drawing/2014/main" val="935681534"/>
                    </a:ext>
                  </a:extLst>
                </a:gridCol>
              </a:tblGrid>
              <a:tr h="500418">
                <a:tc>
                  <a:txBody>
                    <a:bodyPr/>
                    <a:lstStyle/>
                    <a:p>
                      <a:pPr marL="0" marR="0" algn="ctr">
                        <a:spcBef>
                          <a:spcPts val="0"/>
                        </a:spcBef>
                        <a:spcAft>
                          <a:spcPts val="0"/>
                        </a:spcAft>
                      </a:pPr>
                      <a:endParaRPr lang="en-US" sz="1100" dirty="0">
                        <a:solidFill>
                          <a:schemeClr val="bg2">
                            <a:lumMod val="25000"/>
                          </a:schemeClr>
                        </a:solidFill>
                        <a:effectLst/>
                      </a:endParaRPr>
                    </a:p>
                    <a:p>
                      <a:pPr marL="0" marR="0" algn="ctr">
                        <a:spcBef>
                          <a:spcPts val="0"/>
                        </a:spcBef>
                        <a:spcAft>
                          <a:spcPts val="0"/>
                        </a:spcAft>
                      </a:pPr>
                      <a:r>
                        <a:rPr lang="en-US" sz="1800" dirty="0">
                          <a:solidFill>
                            <a:schemeClr val="bg2">
                              <a:lumMod val="25000"/>
                            </a:schemeClr>
                          </a:solidFill>
                          <a:effectLst/>
                        </a:rPr>
                        <a:t>What’s working well</a:t>
                      </a:r>
                      <a:endParaRPr lang="en-US" sz="180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4167193025"/>
                  </a:ext>
                </a:extLst>
              </a:tr>
              <a:tr h="1839112">
                <a:tc>
                  <a:txBody>
                    <a:bodyPr/>
                    <a:lstStyle/>
                    <a:p>
                      <a:pPr marL="0" marR="0">
                        <a:spcBef>
                          <a:spcPts val="0"/>
                        </a:spcBef>
                        <a:spcAft>
                          <a:spcPts val="0"/>
                        </a:spcAft>
                      </a:pPr>
                      <a:endParaRPr lang="en-US" sz="1400" u="sng" dirty="0">
                        <a:solidFill>
                          <a:schemeClr val="bg2">
                            <a:lumMod val="25000"/>
                          </a:schemeClr>
                        </a:solidFill>
                        <a:effectLst/>
                      </a:endParaRPr>
                    </a:p>
                    <a:p>
                      <a:pPr marL="0" marR="0">
                        <a:spcBef>
                          <a:spcPts val="0"/>
                        </a:spcBef>
                        <a:spcAft>
                          <a:spcPts val="0"/>
                        </a:spcAft>
                      </a:pPr>
                      <a:r>
                        <a:rPr lang="en-US" sz="1800" u="sng" dirty="0">
                          <a:solidFill>
                            <a:schemeClr val="bg2">
                              <a:lumMod val="25000"/>
                            </a:schemeClr>
                          </a:solidFill>
                          <a:effectLst/>
                        </a:rPr>
                        <a:t>Education &amp; Awareness: </a:t>
                      </a:r>
                      <a:r>
                        <a:rPr lang="en-US" sz="1100" dirty="0">
                          <a:solidFill>
                            <a:schemeClr val="bg2">
                              <a:lumMod val="25000"/>
                            </a:schemeClr>
                          </a:solidFill>
                          <a:effectLst/>
                        </a:rPr>
                        <a:t>  </a:t>
                      </a:r>
                      <a:r>
                        <a:rPr lang="en-US" sz="1400" dirty="0">
                          <a:solidFill>
                            <a:schemeClr val="bg2">
                              <a:lumMod val="25000"/>
                            </a:schemeClr>
                          </a:solidFill>
                          <a:effectLst/>
                        </a:rPr>
                        <a:t>Meeting with Pt/HCDM for ACP opens discussion:  “What have the doctor’s told you?” and to address knowledge gaps:  Pt with CHF asked, “why on the water pill now”, etc.  </a:t>
                      </a:r>
                    </a:p>
                    <a:p>
                      <a:pPr marL="0" marR="0">
                        <a:spcBef>
                          <a:spcPts val="0"/>
                        </a:spcBef>
                        <a:spcAft>
                          <a:spcPts val="0"/>
                        </a:spcAft>
                      </a:pPr>
                      <a:r>
                        <a:rPr lang="en-US" sz="1400" dirty="0">
                          <a:solidFill>
                            <a:schemeClr val="bg2">
                              <a:lumMod val="25000"/>
                            </a:schemeClr>
                          </a:solidFill>
                          <a:effectLst/>
                        </a:rPr>
                        <a:t>Grateful for the information and asking questions e.g., when they will know it's time for hospice care.</a:t>
                      </a:r>
                    </a:p>
                    <a:p>
                      <a:pPr marL="0" marR="0">
                        <a:spcBef>
                          <a:spcPts val="0"/>
                        </a:spcBef>
                        <a:spcAft>
                          <a:spcPts val="0"/>
                        </a:spcAft>
                      </a:pPr>
                      <a:r>
                        <a:rPr lang="en-US" sz="1400" dirty="0">
                          <a:solidFill>
                            <a:schemeClr val="bg2">
                              <a:lumMod val="25000"/>
                            </a:schemeClr>
                          </a:solidFill>
                          <a:effectLst/>
                        </a:rPr>
                        <a:t> </a:t>
                      </a:r>
                    </a:p>
                    <a:p>
                      <a:pPr marL="0" marR="0">
                        <a:spcBef>
                          <a:spcPts val="0"/>
                        </a:spcBef>
                        <a:spcAft>
                          <a:spcPts val="0"/>
                        </a:spcAft>
                      </a:pPr>
                      <a:r>
                        <a:rPr lang="en-US" sz="1100" dirty="0">
                          <a:solidFill>
                            <a:schemeClr val="bg2">
                              <a:lumMod val="25000"/>
                            </a:schemeClr>
                          </a:solidFill>
                          <a:effectLst/>
                        </a:rPr>
                        <a:t> </a:t>
                      </a:r>
                      <a:endParaRPr lang="en-US" sz="110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1503208418"/>
                  </a:ext>
                </a:extLst>
              </a:tr>
              <a:tr h="2014418">
                <a:tc>
                  <a:txBody>
                    <a:bodyPr/>
                    <a:lstStyle/>
                    <a:p>
                      <a:pPr marL="0" marR="0">
                        <a:spcBef>
                          <a:spcPts val="0"/>
                        </a:spcBef>
                        <a:spcAft>
                          <a:spcPts val="0"/>
                        </a:spcAft>
                      </a:pPr>
                      <a:r>
                        <a:rPr lang="en-US" sz="1100" dirty="0">
                          <a:solidFill>
                            <a:schemeClr val="bg2">
                              <a:lumMod val="25000"/>
                            </a:schemeClr>
                          </a:solidFill>
                          <a:effectLst/>
                        </a:rPr>
                        <a:t> </a:t>
                      </a:r>
                    </a:p>
                    <a:p>
                      <a:pPr marL="0" marR="0">
                        <a:spcBef>
                          <a:spcPts val="0"/>
                        </a:spcBef>
                        <a:spcAft>
                          <a:spcPts val="0"/>
                        </a:spcAft>
                      </a:pPr>
                      <a:r>
                        <a:rPr lang="en-US" sz="1600" u="sng" dirty="0">
                          <a:solidFill>
                            <a:schemeClr val="bg2">
                              <a:lumMod val="25000"/>
                            </a:schemeClr>
                          </a:solidFill>
                          <a:effectLst/>
                        </a:rPr>
                        <a:t>Code Status:</a:t>
                      </a:r>
                      <a:r>
                        <a:rPr lang="en-US" sz="1600" u="none" dirty="0">
                          <a:solidFill>
                            <a:schemeClr val="bg2">
                              <a:lumMod val="25000"/>
                            </a:schemeClr>
                          </a:solidFill>
                          <a:effectLst/>
                        </a:rPr>
                        <a:t>  </a:t>
                      </a:r>
                      <a:r>
                        <a:rPr lang="en-US" sz="1400" dirty="0">
                          <a:solidFill>
                            <a:schemeClr val="bg2">
                              <a:lumMod val="25000"/>
                            </a:schemeClr>
                          </a:solidFill>
                          <a:effectLst/>
                        </a:rPr>
                        <a:t>CNP had already approached family about the 99 ½ yr. old family member with a FULL CODE.  Daughter &amp; grandchildren were very anxious about the decision.  I simply said, “Let's ask your mom”.  The patient clearly indicated wanting a DNR initiated. The daughter expressed feeling instant peace. </a:t>
                      </a:r>
                    </a:p>
                    <a:p>
                      <a:pPr marL="0" marR="0">
                        <a:spcBef>
                          <a:spcPts val="0"/>
                        </a:spcBef>
                        <a:spcAft>
                          <a:spcPts val="0"/>
                        </a:spcAft>
                      </a:pPr>
                      <a:endParaRPr lang="en-US" sz="1400" dirty="0">
                        <a:solidFill>
                          <a:schemeClr val="bg2">
                            <a:lumMod val="25000"/>
                          </a:schemeClr>
                        </a:solidFill>
                        <a:effectLst/>
                      </a:endParaRPr>
                    </a:p>
                    <a:p>
                      <a:pPr marL="0" marR="0">
                        <a:spcBef>
                          <a:spcPts val="0"/>
                        </a:spcBef>
                        <a:spcAft>
                          <a:spcPts val="0"/>
                        </a:spcAft>
                      </a:pPr>
                      <a:r>
                        <a:rPr lang="en-US" sz="1400" dirty="0">
                          <a:solidFill>
                            <a:schemeClr val="bg2">
                              <a:lumMod val="25000"/>
                            </a:schemeClr>
                          </a:solidFill>
                          <a:effectLst/>
                        </a:rPr>
                        <a:t>75- year-old with end stage cancer decided to change his code status to a DNR-CC a week before passing away.</a:t>
                      </a:r>
                    </a:p>
                    <a:p>
                      <a:pPr marL="0" marR="0">
                        <a:spcBef>
                          <a:spcPts val="0"/>
                        </a:spcBef>
                        <a:spcAft>
                          <a:spcPts val="0"/>
                        </a:spcAft>
                      </a:pPr>
                      <a:r>
                        <a:rPr lang="en-US" sz="1400" dirty="0">
                          <a:solidFill>
                            <a:schemeClr val="bg2">
                              <a:lumMod val="25000"/>
                            </a:schemeClr>
                          </a:solidFill>
                          <a:effectLst/>
                        </a:rPr>
                        <a:t> </a:t>
                      </a:r>
                    </a:p>
                    <a:p>
                      <a:pPr marL="0" marR="0">
                        <a:spcBef>
                          <a:spcPts val="0"/>
                        </a:spcBef>
                        <a:spcAft>
                          <a:spcPts val="0"/>
                        </a:spcAft>
                      </a:pPr>
                      <a:endParaRPr lang="en-US" sz="110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3408232037"/>
                  </a:ext>
                </a:extLst>
              </a:tr>
              <a:tr h="1010396">
                <a:tc>
                  <a:txBody>
                    <a:bodyPr/>
                    <a:lstStyle/>
                    <a:p>
                      <a:pPr marL="0" marR="0">
                        <a:spcBef>
                          <a:spcPts val="0"/>
                        </a:spcBef>
                        <a:spcAft>
                          <a:spcPts val="0"/>
                        </a:spcAft>
                      </a:pPr>
                      <a:r>
                        <a:rPr lang="en-US" sz="1400" dirty="0">
                          <a:solidFill>
                            <a:schemeClr val="bg2">
                              <a:lumMod val="25000"/>
                            </a:schemeClr>
                          </a:solidFill>
                          <a:effectLst/>
                        </a:rPr>
                        <a:t> </a:t>
                      </a:r>
                    </a:p>
                    <a:p>
                      <a:pPr marL="0" marR="0">
                        <a:spcBef>
                          <a:spcPts val="0"/>
                        </a:spcBef>
                        <a:spcAft>
                          <a:spcPts val="0"/>
                        </a:spcAft>
                      </a:pPr>
                      <a:r>
                        <a:rPr lang="en-US" sz="1600" u="sng" dirty="0">
                          <a:solidFill>
                            <a:schemeClr val="bg2">
                              <a:lumMod val="25000"/>
                            </a:schemeClr>
                          </a:solidFill>
                          <a:effectLst/>
                        </a:rPr>
                        <a:t>POLST</a:t>
                      </a:r>
                      <a:r>
                        <a:rPr lang="en-US" sz="1600" dirty="0">
                          <a:solidFill>
                            <a:schemeClr val="bg2">
                              <a:lumMod val="25000"/>
                            </a:schemeClr>
                          </a:solidFill>
                          <a:effectLst/>
                        </a:rPr>
                        <a:t>:  </a:t>
                      </a:r>
                      <a:r>
                        <a:rPr lang="en-US" sz="1400" dirty="0">
                          <a:solidFill>
                            <a:schemeClr val="bg2">
                              <a:lumMod val="25000"/>
                            </a:schemeClr>
                          </a:solidFill>
                          <a:effectLst/>
                        </a:rPr>
                        <a:t>Medical records is knocking it out of the park getting the POLST forms scanned in.</a:t>
                      </a:r>
                    </a:p>
                    <a:p>
                      <a:pPr marL="0" marR="0">
                        <a:spcBef>
                          <a:spcPts val="0"/>
                        </a:spcBef>
                        <a:spcAft>
                          <a:spcPts val="0"/>
                        </a:spcAft>
                      </a:pPr>
                      <a:r>
                        <a:rPr lang="en-US" sz="1100" dirty="0">
                          <a:solidFill>
                            <a:schemeClr val="bg2">
                              <a:lumMod val="25000"/>
                            </a:schemeClr>
                          </a:solidFill>
                          <a:effectLst/>
                        </a:rPr>
                        <a:t> </a:t>
                      </a:r>
                    </a:p>
                    <a:p>
                      <a:pPr marL="0" marR="0">
                        <a:spcBef>
                          <a:spcPts val="0"/>
                        </a:spcBef>
                        <a:spcAft>
                          <a:spcPts val="0"/>
                        </a:spcAft>
                      </a:pPr>
                      <a:r>
                        <a:rPr lang="en-US" sz="1100" dirty="0">
                          <a:solidFill>
                            <a:schemeClr val="bg2">
                              <a:lumMod val="25000"/>
                            </a:schemeClr>
                          </a:solidFill>
                          <a:effectLst/>
                        </a:rPr>
                        <a:t> </a:t>
                      </a:r>
                      <a:endParaRPr lang="en-US" sz="110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724922138"/>
                  </a:ext>
                </a:extLst>
              </a:tr>
            </a:tbl>
          </a:graphicData>
        </a:graphic>
      </p:graphicFrame>
    </p:spTree>
    <p:extLst>
      <p:ext uri="{BB962C8B-B14F-4D97-AF65-F5344CB8AC3E}">
        <p14:creationId xmlns:p14="http://schemas.microsoft.com/office/powerpoint/2010/main" val="198129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9E93-E862-4C51-A476-4F647EF7A9E1}"/>
              </a:ext>
            </a:extLst>
          </p:cNvPr>
          <p:cNvSpPr>
            <a:spLocks noGrp="1"/>
          </p:cNvSpPr>
          <p:nvPr>
            <p:ph type="title"/>
          </p:nvPr>
        </p:nvSpPr>
        <p:spPr>
          <a:xfrm>
            <a:off x="0" y="0"/>
            <a:ext cx="3921551" cy="3733014"/>
          </a:xfrm>
          <a:solidFill>
            <a:schemeClr val="accent2">
              <a:lumMod val="20000"/>
              <a:lumOff val="80000"/>
            </a:schemeClr>
          </a:solidFill>
        </p:spPr>
        <p:txBody>
          <a:bodyPr vert="horz" lIns="91440" tIns="45720" rIns="91440" bIns="45720" rtlCol="0" anchor="ctr">
            <a:normAutofit/>
          </a:bodyPr>
          <a:lstStyle/>
          <a:p>
            <a:r>
              <a:rPr lang="en-US" sz="5200" kern="1200" dirty="0">
                <a:solidFill>
                  <a:schemeClr val="tx1"/>
                </a:solidFill>
                <a:latin typeface="+mn-lt"/>
                <a:ea typeface="+mj-ea"/>
                <a:cs typeface="+mj-cs"/>
              </a:rPr>
              <a:t>  </a:t>
            </a:r>
            <a:r>
              <a:rPr lang="en-US" sz="4000" kern="1200" dirty="0">
                <a:solidFill>
                  <a:schemeClr val="tx1"/>
                </a:solidFill>
                <a:latin typeface="+mn-lt"/>
                <a:ea typeface="+mj-ea"/>
                <a:cs typeface="+mj-cs"/>
              </a:rPr>
              <a:t>Challenges</a:t>
            </a:r>
          </a:p>
        </p:txBody>
      </p:sp>
      <p:graphicFrame>
        <p:nvGraphicFramePr>
          <p:cNvPr id="32" name="Content Placeholder 3">
            <a:extLst>
              <a:ext uri="{FF2B5EF4-FFF2-40B4-BE49-F238E27FC236}">
                <a16:creationId xmlns:a16="http://schemas.microsoft.com/office/drawing/2014/main" id="{A0D6A238-27F3-4631-A3F3-A8AF2272295B}"/>
              </a:ext>
            </a:extLst>
          </p:cNvPr>
          <p:cNvGraphicFramePr>
            <a:graphicFrameLocks noGrp="1"/>
          </p:cNvGraphicFramePr>
          <p:nvPr>
            <p:ph idx="1"/>
            <p:extLst>
              <p:ext uri="{D42A27DB-BD31-4B8C-83A1-F6EECF244321}">
                <p14:modId xmlns:p14="http://schemas.microsoft.com/office/powerpoint/2010/main" val="814513947"/>
              </p:ext>
            </p:extLst>
          </p:nvPr>
        </p:nvGraphicFramePr>
        <p:xfrm>
          <a:off x="4072380" y="122055"/>
          <a:ext cx="4971738" cy="6357134"/>
        </p:xfrm>
        <a:graphic>
          <a:graphicData uri="http://schemas.openxmlformats.org/drawingml/2006/table">
            <a:tbl>
              <a:tblPr firstRow="1" firstCol="1" bandRow="1">
                <a:tableStyleId>{5C22544A-7EE6-4342-B048-85BDC9FD1C3A}</a:tableStyleId>
              </a:tblPr>
              <a:tblGrid>
                <a:gridCol w="4971738">
                  <a:extLst>
                    <a:ext uri="{9D8B030D-6E8A-4147-A177-3AD203B41FA5}">
                      <a16:colId xmlns:a16="http://schemas.microsoft.com/office/drawing/2014/main" val="935681534"/>
                    </a:ext>
                  </a:extLst>
                </a:gridCol>
              </a:tblGrid>
              <a:tr h="500418">
                <a:tc>
                  <a:txBody>
                    <a:bodyPr/>
                    <a:lstStyle/>
                    <a:p>
                      <a:pPr marL="0" marR="0" algn="ctr">
                        <a:spcBef>
                          <a:spcPts val="0"/>
                        </a:spcBef>
                        <a:spcAft>
                          <a:spcPts val="0"/>
                        </a:spcAft>
                      </a:pPr>
                      <a:endParaRPr lang="en-US" sz="1100" dirty="0">
                        <a:solidFill>
                          <a:schemeClr val="bg2">
                            <a:lumMod val="25000"/>
                          </a:schemeClr>
                        </a:solidFill>
                        <a:effectLst/>
                      </a:endParaRPr>
                    </a:p>
                    <a:p>
                      <a:pPr marL="0" marR="0" algn="ctr">
                        <a:spcBef>
                          <a:spcPts val="0"/>
                        </a:spcBef>
                        <a:spcAft>
                          <a:spcPts val="0"/>
                        </a:spcAft>
                      </a:pPr>
                      <a:r>
                        <a:rPr lang="en-US" sz="1800" dirty="0">
                          <a:solidFill>
                            <a:schemeClr val="bg2">
                              <a:lumMod val="25000"/>
                            </a:schemeClr>
                          </a:solidFill>
                          <a:effectLst/>
                          <a:latin typeface="Calibri" panose="020F0502020204030204" pitchFamily="34" charset="0"/>
                          <a:ea typeface="Calibri" panose="020F0502020204030204" pitchFamily="34" charset="0"/>
                        </a:rPr>
                        <a:t>Barriers</a:t>
                      </a:r>
                    </a:p>
                  </a:txBody>
                  <a:tcPr marL="62878" marR="62878" marT="0" marB="0">
                    <a:noFill/>
                  </a:tcPr>
                </a:tc>
                <a:extLst>
                  <a:ext uri="{0D108BD9-81ED-4DB2-BD59-A6C34878D82A}">
                    <a16:rowId xmlns:a16="http://schemas.microsoft.com/office/drawing/2014/main" val="4167193025"/>
                  </a:ext>
                </a:extLst>
              </a:tr>
              <a:tr h="1517411">
                <a:tc>
                  <a:txBody>
                    <a:bodyPr/>
                    <a:lstStyle/>
                    <a:p>
                      <a:pPr marL="0" marR="0">
                        <a:spcBef>
                          <a:spcPts val="0"/>
                        </a:spcBef>
                        <a:spcAft>
                          <a:spcPts val="0"/>
                        </a:spcAft>
                      </a:pPr>
                      <a:endParaRPr lang="en-US" sz="1400" u="sng" dirty="0">
                        <a:solidFill>
                          <a:schemeClr val="bg2">
                            <a:lumMod val="25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sng" strike="noStrike" kern="1200" dirty="0">
                          <a:solidFill>
                            <a:schemeClr val="bg2">
                              <a:lumMod val="25000"/>
                            </a:schemeClr>
                          </a:solidFill>
                          <a:effectLst/>
                          <a:latin typeface="Calibri" panose="020F0502020204030204" pitchFamily="34" charset="0"/>
                        </a:rPr>
                        <a:t>Printing/Scanning</a:t>
                      </a:r>
                      <a:r>
                        <a:rPr lang="en-US" sz="1600" b="0" i="0" u="none" strike="noStrike" kern="1200" dirty="0">
                          <a:solidFill>
                            <a:schemeClr val="bg2">
                              <a:lumMod val="25000"/>
                            </a:schemeClr>
                          </a:solidFill>
                          <a:effectLst/>
                          <a:latin typeface="Calibri" panose="020F0502020204030204" pitchFamily="34" charset="0"/>
                        </a:rPr>
                        <a:t>:  </a:t>
                      </a:r>
                      <a:r>
                        <a:rPr lang="en-US" sz="1400" b="0" i="0" u="none" strike="noStrike" kern="1200" dirty="0">
                          <a:solidFill>
                            <a:schemeClr val="bg2">
                              <a:lumMod val="25000"/>
                            </a:schemeClr>
                          </a:solidFill>
                          <a:effectLst/>
                          <a:latin typeface="Calibri" panose="020F0502020204030204" pitchFamily="34" charset="0"/>
                        </a:rPr>
                        <a:t>Mercy does not allow drivers to be added to their laptops, which would be needed to print documents at Pilot Site. Site’s copier will not scan into the Mercy email.  Therefore, there's some driving back and forth to print and scan to get documents to both systems.</a:t>
                      </a:r>
                      <a:endParaRPr lang="en-US" sz="1400" b="0" i="0" u="none" strike="noStrike" dirty="0">
                        <a:solidFill>
                          <a:schemeClr val="bg2">
                            <a:lumMod val="25000"/>
                          </a:schemeClr>
                        </a:solidFill>
                        <a:effectLst/>
                        <a:latin typeface="Arial" panose="020B0604020202020204" pitchFamily="34" charset="0"/>
                      </a:endParaRPr>
                    </a:p>
                    <a:p>
                      <a:pPr marL="0" marR="0">
                        <a:spcBef>
                          <a:spcPts val="0"/>
                        </a:spcBef>
                        <a:spcAft>
                          <a:spcPts val="0"/>
                        </a:spcAft>
                      </a:pPr>
                      <a:r>
                        <a:rPr lang="en-US" sz="1400" b="0" dirty="0">
                          <a:solidFill>
                            <a:schemeClr val="bg2">
                              <a:lumMod val="25000"/>
                            </a:schemeClr>
                          </a:solidFill>
                          <a:effectLst/>
                        </a:rPr>
                        <a:t> </a:t>
                      </a:r>
                      <a:r>
                        <a:rPr lang="en-US" sz="1100" b="0" dirty="0">
                          <a:solidFill>
                            <a:schemeClr val="bg2">
                              <a:lumMod val="25000"/>
                            </a:schemeClr>
                          </a:solidFill>
                          <a:effectLst/>
                        </a:rPr>
                        <a:t> </a:t>
                      </a:r>
                      <a:endParaRPr lang="en-US" sz="1100" b="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1503208418"/>
                  </a:ext>
                </a:extLst>
              </a:tr>
              <a:tr h="2014418">
                <a:tc>
                  <a:txBody>
                    <a:bodyPr/>
                    <a:lstStyle/>
                    <a:p>
                      <a:pPr marL="0" marR="0">
                        <a:spcBef>
                          <a:spcPts val="0"/>
                        </a:spcBef>
                        <a:spcAft>
                          <a:spcPts val="0"/>
                        </a:spcAft>
                      </a:pPr>
                      <a:r>
                        <a:rPr lang="en-US" sz="1100" dirty="0">
                          <a:solidFill>
                            <a:schemeClr val="bg2">
                              <a:lumMod val="25000"/>
                            </a:schemeClr>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sng" strike="noStrike" kern="1200" dirty="0">
                          <a:solidFill>
                            <a:schemeClr val="bg2">
                              <a:lumMod val="25000"/>
                            </a:schemeClr>
                          </a:solidFill>
                          <a:effectLst/>
                          <a:latin typeface="Calibri" panose="020F0502020204030204" pitchFamily="34" charset="0"/>
                        </a:rPr>
                        <a:t>Nurse Stations</a:t>
                      </a:r>
                      <a:r>
                        <a:rPr lang="en-US" sz="1400" b="1" i="0" u="none" strike="noStrike" kern="1200" dirty="0">
                          <a:solidFill>
                            <a:schemeClr val="bg2">
                              <a:lumMod val="25000"/>
                            </a:schemeClr>
                          </a:solidFill>
                          <a:effectLst/>
                          <a:latin typeface="Calibri" panose="020F0502020204030204" pitchFamily="34" charset="0"/>
                        </a:rPr>
                        <a:t>:  </a:t>
                      </a:r>
                      <a:r>
                        <a:rPr lang="en-US" sz="1400" b="0" i="0" u="none" strike="noStrike" kern="1200" dirty="0">
                          <a:solidFill>
                            <a:schemeClr val="bg2">
                              <a:lumMod val="25000"/>
                            </a:schemeClr>
                          </a:solidFill>
                          <a:effectLst/>
                          <a:latin typeface="Calibri" panose="020F0502020204030204" pitchFamily="34" charset="0"/>
                        </a:rPr>
                        <a:t>Each nurse station has transport packets in different locations (by chart, in a drawer, or near charts together). Some patients have more than 1 chart, others I could not locate.  The process is to remove all contents from the packet in-between being sent out.  Some stations adhere, others leave in the face sheet, code status and orders. DNRs are not always in chart before a patient goes out/or old code status may be present from last trip.</a:t>
                      </a:r>
                      <a:r>
                        <a:rPr lang="en-US" sz="1400" dirty="0">
                          <a:solidFill>
                            <a:schemeClr val="bg2">
                              <a:lumMod val="25000"/>
                            </a:schemeClr>
                          </a:solidFill>
                          <a:effectLst/>
                        </a:rPr>
                        <a:t> </a:t>
                      </a:r>
                    </a:p>
                    <a:p>
                      <a:pPr marL="0" marR="0">
                        <a:spcBef>
                          <a:spcPts val="0"/>
                        </a:spcBef>
                        <a:spcAft>
                          <a:spcPts val="0"/>
                        </a:spcAft>
                      </a:pPr>
                      <a:endParaRPr lang="en-US" sz="110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3408232037"/>
                  </a:ext>
                </a:extLst>
              </a:tr>
              <a:tr h="1010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u="sng" strike="noStrike" kern="1200" dirty="0">
                        <a:solidFill>
                          <a:schemeClr val="bg2">
                            <a:lumMod val="25000"/>
                          </a:schemeClr>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sng" strike="noStrike" kern="1200" dirty="0">
                          <a:solidFill>
                            <a:schemeClr val="bg2">
                              <a:lumMod val="25000"/>
                            </a:schemeClr>
                          </a:solidFill>
                          <a:effectLst/>
                          <a:latin typeface="Calibri" panose="020F0502020204030204" pitchFamily="34" charset="0"/>
                        </a:rPr>
                        <a:t>2 Instances</a:t>
                      </a:r>
                      <a:r>
                        <a:rPr lang="en-US" sz="1400" b="1" i="0" u="none" strike="noStrike" kern="1200" dirty="0">
                          <a:solidFill>
                            <a:schemeClr val="bg2">
                              <a:lumMod val="25000"/>
                            </a:schemeClr>
                          </a:solidFill>
                          <a:effectLst/>
                          <a:latin typeface="Calibri" panose="020F0502020204030204" pitchFamily="34" charset="0"/>
                        </a:rPr>
                        <a:t> </a:t>
                      </a:r>
                      <a:r>
                        <a:rPr lang="en-US" sz="1400" b="0" i="0" u="none" strike="noStrike" kern="1200" dirty="0">
                          <a:solidFill>
                            <a:schemeClr val="bg2">
                              <a:lumMod val="25000"/>
                            </a:schemeClr>
                          </a:solidFill>
                          <a:effectLst/>
                          <a:latin typeface="Calibri" panose="020F0502020204030204" pitchFamily="34" charset="0"/>
                        </a:rPr>
                        <a:t>where a DNR/POLST has been signed, physician order slip signed to change code status and the EMR read as Full Code a week later, documents not on chart or changed in packets. </a:t>
                      </a:r>
                      <a:endParaRPr lang="en-US" sz="1400" b="0" i="0" u="none" strike="noStrike" dirty="0">
                        <a:solidFill>
                          <a:schemeClr val="bg2">
                            <a:lumMod val="25000"/>
                          </a:schemeClr>
                        </a:solidFill>
                        <a:effectLst/>
                        <a:latin typeface="Arial" panose="020B0604020202020204" pitchFamily="34" charset="0"/>
                      </a:endParaRPr>
                    </a:p>
                    <a:p>
                      <a:pPr marL="0" marR="0">
                        <a:spcBef>
                          <a:spcPts val="0"/>
                        </a:spcBef>
                        <a:spcAft>
                          <a:spcPts val="0"/>
                        </a:spcAft>
                      </a:pPr>
                      <a:r>
                        <a:rPr lang="en-US" sz="1100" b="0" dirty="0">
                          <a:solidFill>
                            <a:schemeClr val="bg2">
                              <a:lumMod val="25000"/>
                            </a:schemeClr>
                          </a:solidFill>
                          <a:effectLst/>
                        </a:rPr>
                        <a:t> </a:t>
                      </a:r>
                    </a:p>
                    <a:p>
                      <a:pPr marL="0" marR="0">
                        <a:spcBef>
                          <a:spcPts val="0"/>
                        </a:spcBef>
                        <a:spcAft>
                          <a:spcPts val="0"/>
                        </a:spcAft>
                      </a:pPr>
                      <a:r>
                        <a:rPr lang="en-US" sz="1100" b="0" dirty="0">
                          <a:solidFill>
                            <a:schemeClr val="bg2">
                              <a:lumMod val="25000"/>
                            </a:schemeClr>
                          </a:solidFill>
                          <a:effectLst/>
                        </a:rPr>
                        <a:t> </a:t>
                      </a:r>
                      <a:endParaRPr lang="en-US" sz="1100" b="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724922138"/>
                  </a:ext>
                </a:extLst>
              </a:tr>
              <a:tr h="1010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kern="1200" dirty="0">
                        <a:solidFill>
                          <a:srgbClr val="FFFFFF"/>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u="sng" strike="noStrike" kern="1200" dirty="0">
                          <a:solidFill>
                            <a:schemeClr val="bg2">
                              <a:lumMod val="25000"/>
                            </a:schemeClr>
                          </a:solidFill>
                          <a:effectLst/>
                          <a:latin typeface="Calibri" panose="020F0502020204030204" pitchFamily="34" charset="0"/>
                        </a:rPr>
                        <a:t>Staff turnover/travelers</a:t>
                      </a:r>
                      <a:r>
                        <a:rPr lang="en-US" sz="1400" b="1" i="0" u="none" strike="noStrike" kern="1200" dirty="0">
                          <a:solidFill>
                            <a:schemeClr val="bg2">
                              <a:lumMod val="25000"/>
                            </a:schemeClr>
                          </a:solidFill>
                          <a:effectLst/>
                          <a:latin typeface="Calibri" panose="020F0502020204030204" pitchFamily="34" charset="0"/>
                        </a:rPr>
                        <a:t>:  </a:t>
                      </a:r>
                      <a:r>
                        <a:rPr lang="en-US" sz="1400" b="0" i="0" u="none" strike="noStrike" kern="1200" dirty="0">
                          <a:solidFill>
                            <a:schemeClr val="bg2">
                              <a:lumMod val="25000"/>
                            </a:schemeClr>
                          </a:solidFill>
                          <a:effectLst/>
                          <a:latin typeface="Calibri" panose="020F0502020204030204" pitchFamily="34" charset="0"/>
                        </a:rPr>
                        <a:t>Even with initial training, there are many new staff members that do not understand the ACP facilitator role. Ongoing teaching occurring.</a:t>
                      </a:r>
                      <a:endParaRPr lang="en-US" sz="1400" b="0" i="0" u="none" strike="noStrike" dirty="0">
                        <a:solidFill>
                          <a:schemeClr val="bg2">
                            <a:lumMod val="25000"/>
                          </a:schemeClr>
                        </a:solidFill>
                        <a:effectLst/>
                        <a:latin typeface="Arial" panose="020B0604020202020204" pitchFamily="34" charset="0"/>
                      </a:endParaRPr>
                    </a:p>
                    <a:p>
                      <a:pPr marL="0" marR="0">
                        <a:spcBef>
                          <a:spcPts val="0"/>
                        </a:spcBef>
                        <a:spcAft>
                          <a:spcPts val="0"/>
                        </a:spcAft>
                      </a:pPr>
                      <a:endParaRPr lang="en-US" sz="1100" dirty="0">
                        <a:solidFill>
                          <a:schemeClr val="bg2">
                            <a:lumMod val="25000"/>
                          </a:schemeClr>
                        </a:solidFill>
                        <a:effectLst/>
                        <a:latin typeface="Calibri" panose="020F0502020204030204" pitchFamily="34" charset="0"/>
                        <a:ea typeface="Calibri" panose="020F0502020204030204" pitchFamily="34" charset="0"/>
                      </a:endParaRPr>
                    </a:p>
                  </a:txBody>
                  <a:tcPr marL="62878" marR="62878" marT="0" marB="0">
                    <a:noFill/>
                  </a:tcPr>
                </a:tc>
                <a:extLst>
                  <a:ext uri="{0D108BD9-81ED-4DB2-BD59-A6C34878D82A}">
                    <a16:rowId xmlns:a16="http://schemas.microsoft.com/office/drawing/2014/main" val="2644270340"/>
                  </a:ext>
                </a:extLst>
              </a:tr>
            </a:tbl>
          </a:graphicData>
        </a:graphic>
      </p:graphicFrame>
      <p:pic>
        <p:nvPicPr>
          <p:cNvPr id="5" name="Picture 4">
            <a:extLst>
              <a:ext uri="{FF2B5EF4-FFF2-40B4-BE49-F238E27FC236}">
                <a16:creationId xmlns:a16="http://schemas.microsoft.com/office/drawing/2014/main" id="{C6C05247-7A9F-4FAE-891D-A35814919D96}"/>
              </a:ext>
            </a:extLst>
          </p:cNvPr>
          <p:cNvPicPr>
            <a:picLocks noChangeAspect="1"/>
          </p:cNvPicPr>
          <p:nvPr/>
        </p:nvPicPr>
        <p:blipFill>
          <a:blip r:embed="rId2"/>
          <a:stretch>
            <a:fillRect/>
          </a:stretch>
        </p:blipFill>
        <p:spPr>
          <a:xfrm>
            <a:off x="733682" y="3886052"/>
            <a:ext cx="2819950" cy="2762400"/>
          </a:xfrm>
          <a:prstGeom prst="rect">
            <a:avLst/>
          </a:prstGeom>
        </p:spPr>
      </p:pic>
    </p:spTree>
    <p:extLst>
      <p:ext uri="{BB962C8B-B14F-4D97-AF65-F5344CB8AC3E}">
        <p14:creationId xmlns:p14="http://schemas.microsoft.com/office/powerpoint/2010/main" val="1062068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9A47-594B-420C-BB4C-DC25DBE4BF1A}"/>
              </a:ext>
            </a:extLst>
          </p:cNvPr>
          <p:cNvSpPr>
            <a:spLocks noGrp="1"/>
          </p:cNvSpPr>
          <p:nvPr>
            <p:ph type="title"/>
          </p:nvPr>
        </p:nvSpPr>
        <p:spPr/>
        <p:txBody>
          <a:bodyPr/>
          <a:lstStyle/>
          <a:p>
            <a:r>
              <a:rPr lang="en-US" dirty="0"/>
              <a:t>Next Steps</a:t>
            </a:r>
          </a:p>
        </p:txBody>
      </p:sp>
      <p:sp>
        <p:nvSpPr>
          <p:cNvPr id="4" name="Content Placeholder 3">
            <a:extLst>
              <a:ext uri="{FF2B5EF4-FFF2-40B4-BE49-F238E27FC236}">
                <a16:creationId xmlns:a16="http://schemas.microsoft.com/office/drawing/2014/main" id="{04462D9D-3B65-4317-9BD0-8B7DD0046229}"/>
              </a:ext>
            </a:extLst>
          </p:cNvPr>
          <p:cNvSpPr>
            <a:spLocks noGrp="1"/>
          </p:cNvSpPr>
          <p:nvPr>
            <p:ph idx="10"/>
          </p:nvPr>
        </p:nvSpPr>
        <p:spPr>
          <a:xfrm>
            <a:off x="4037822" y="440703"/>
            <a:ext cx="4799807" cy="4343400"/>
          </a:xfrm>
        </p:spPr>
        <p:txBody>
          <a:bodyPr/>
          <a:lstStyle/>
          <a:p>
            <a:pPr marL="342900" indent="-342900">
              <a:buFont typeface="+mj-lt"/>
              <a:buAutoNum type="arabicPeriod"/>
            </a:pPr>
            <a:endParaRPr lang="en-US" dirty="0"/>
          </a:p>
          <a:p>
            <a:pPr marL="0" indent="0">
              <a:buNone/>
            </a:pPr>
            <a:endParaRPr lang="en-US" dirty="0"/>
          </a:p>
        </p:txBody>
      </p:sp>
      <p:sp>
        <p:nvSpPr>
          <p:cNvPr id="7" name="Content Placeholder 6">
            <a:extLst>
              <a:ext uri="{FF2B5EF4-FFF2-40B4-BE49-F238E27FC236}">
                <a16:creationId xmlns:a16="http://schemas.microsoft.com/office/drawing/2014/main" id="{3DF8D42B-C120-491A-9C3E-ED666BAB7C4A}"/>
              </a:ext>
            </a:extLst>
          </p:cNvPr>
          <p:cNvSpPr>
            <a:spLocks noGrp="1"/>
          </p:cNvSpPr>
          <p:nvPr>
            <p:ph idx="1"/>
          </p:nvPr>
        </p:nvSpPr>
        <p:spPr>
          <a:xfrm>
            <a:off x="4836000" y="3407791"/>
            <a:ext cx="3203449" cy="4343400"/>
          </a:xfrm>
        </p:spPr>
        <p:txBody>
          <a:bodyPr/>
          <a:lstStyle/>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99B70E7B-C513-4197-9E30-21DA47CBFABF}"/>
              </a:ext>
            </a:extLst>
          </p:cNvPr>
          <p:cNvPicPr>
            <a:picLocks noChangeAspect="1"/>
          </p:cNvPicPr>
          <p:nvPr/>
        </p:nvPicPr>
        <p:blipFill>
          <a:blip r:embed="rId3"/>
          <a:stretch>
            <a:fillRect/>
          </a:stretch>
        </p:blipFill>
        <p:spPr>
          <a:xfrm>
            <a:off x="4308001" y="1276967"/>
            <a:ext cx="4041413" cy="4895232"/>
          </a:xfrm>
          <a:prstGeom prst="rect">
            <a:avLst/>
          </a:prstGeom>
        </p:spPr>
      </p:pic>
      <p:sp>
        <p:nvSpPr>
          <p:cNvPr id="11" name="TextBox 10">
            <a:extLst>
              <a:ext uri="{FF2B5EF4-FFF2-40B4-BE49-F238E27FC236}">
                <a16:creationId xmlns:a16="http://schemas.microsoft.com/office/drawing/2014/main" id="{4369BFEB-67F4-445B-B57C-AE7D8B360E9E}"/>
              </a:ext>
            </a:extLst>
          </p:cNvPr>
          <p:cNvSpPr txBox="1"/>
          <p:nvPr/>
        </p:nvSpPr>
        <p:spPr>
          <a:xfrm>
            <a:off x="379048" y="2068082"/>
            <a:ext cx="3078562" cy="3416320"/>
          </a:xfrm>
          <a:prstGeom prst="rect">
            <a:avLst/>
          </a:prstGeom>
          <a:noFill/>
        </p:spPr>
        <p:txBody>
          <a:bodyPr wrap="square">
            <a:spAutoFit/>
          </a:bodyPr>
          <a:lstStyle/>
          <a:p>
            <a:pPr marL="342900" indent="-342900">
              <a:buFont typeface="+mj-lt"/>
              <a:buAutoNum type="arabicPeriod"/>
            </a:pPr>
            <a:r>
              <a:rPr lang="en-US" dirty="0"/>
              <a:t>Track 6-month findings</a:t>
            </a:r>
          </a:p>
          <a:p>
            <a:pPr marL="342900" indent="-342900">
              <a:buFont typeface="+mj-lt"/>
              <a:buAutoNum type="arabicPeriod"/>
            </a:pPr>
            <a:endParaRPr lang="en-US" dirty="0"/>
          </a:p>
          <a:p>
            <a:pPr marL="342900" indent="-342900">
              <a:buFont typeface="+mj-lt"/>
              <a:buAutoNum type="arabicPeriod"/>
            </a:pPr>
            <a:r>
              <a:rPr lang="en-US" dirty="0"/>
              <a:t>Engage next partner facility</a:t>
            </a:r>
          </a:p>
          <a:p>
            <a:pPr marL="342900" indent="-342900">
              <a:buFont typeface="+mj-lt"/>
              <a:buAutoNum type="arabicPeriod"/>
            </a:pPr>
            <a:endParaRPr lang="en-US" dirty="0"/>
          </a:p>
          <a:p>
            <a:pPr marL="342900" indent="-342900">
              <a:buFont typeface="+mj-lt"/>
              <a:buAutoNum type="arabicPeriod"/>
            </a:pPr>
            <a:r>
              <a:rPr lang="en-US" dirty="0"/>
              <a:t>Prepare hand-off to LTC staff for sustainability</a:t>
            </a:r>
          </a:p>
          <a:p>
            <a:pPr marL="342900" indent="-342900">
              <a:buFont typeface="+mj-lt"/>
              <a:buAutoNum type="arabicPeriod"/>
            </a:pPr>
            <a:endParaRPr lang="en-US" dirty="0"/>
          </a:p>
          <a:p>
            <a:pPr marL="342900" indent="-342900">
              <a:buFont typeface="+mj-lt"/>
              <a:buAutoNum type="arabicPeriod"/>
            </a:pPr>
            <a:r>
              <a:rPr lang="en-US" dirty="0"/>
              <a:t>Enlist BSMH-specific teams / departments in initiation of POLST</a:t>
            </a:r>
          </a:p>
          <a:p>
            <a:pPr marL="342900" indent="-342900">
              <a:buFont typeface="+mj-lt"/>
              <a:buAutoNum type="arabicPeriod"/>
            </a:pPr>
            <a:endParaRPr lang="en-US" dirty="0"/>
          </a:p>
          <a:p>
            <a:pPr marL="342900" indent="-342900">
              <a:buFont typeface="+mj-lt"/>
              <a:buAutoNum type="arabicPeriod"/>
            </a:pPr>
            <a:r>
              <a:rPr lang="en-US" dirty="0"/>
              <a:t>Identify next BSMH market</a:t>
            </a:r>
          </a:p>
        </p:txBody>
      </p:sp>
    </p:spTree>
    <p:extLst>
      <p:ext uri="{BB962C8B-B14F-4D97-AF65-F5344CB8AC3E}">
        <p14:creationId xmlns:p14="http://schemas.microsoft.com/office/powerpoint/2010/main" val="31532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3ADB-76CE-47D1-8469-C5C71C3EDF65}"/>
              </a:ext>
            </a:extLst>
          </p:cNvPr>
          <p:cNvSpPr>
            <a:spLocks noGrp="1"/>
          </p:cNvSpPr>
          <p:nvPr>
            <p:ph type="title"/>
          </p:nvPr>
        </p:nvSpPr>
        <p:spPr>
          <a:xfrm>
            <a:off x="444989" y="304061"/>
            <a:ext cx="8229600" cy="914400"/>
          </a:xfrm>
        </p:spPr>
        <p:txBody>
          <a:bodyPr/>
          <a:lstStyle/>
          <a:p>
            <a:r>
              <a:rPr lang="en-US" dirty="0"/>
              <a:t>Pilot Highlights</a:t>
            </a:r>
          </a:p>
        </p:txBody>
      </p:sp>
      <p:sp>
        <p:nvSpPr>
          <p:cNvPr id="3" name="Content Placeholder 2">
            <a:extLst>
              <a:ext uri="{FF2B5EF4-FFF2-40B4-BE49-F238E27FC236}">
                <a16:creationId xmlns:a16="http://schemas.microsoft.com/office/drawing/2014/main" id="{4E5990C8-2DF0-41DA-B045-43D723873231}"/>
              </a:ext>
            </a:extLst>
          </p:cNvPr>
          <p:cNvSpPr>
            <a:spLocks noGrp="1"/>
          </p:cNvSpPr>
          <p:nvPr>
            <p:ph idx="1"/>
          </p:nvPr>
        </p:nvSpPr>
        <p:spPr>
          <a:xfrm>
            <a:off x="478651" y="1143001"/>
            <a:ext cx="8294493" cy="4180638"/>
          </a:xfrm>
        </p:spPr>
        <p:txBody>
          <a:bodyPr/>
          <a:lstStyle/>
          <a:p>
            <a:r>
              <a:rPr lang="en-US" sz="1800" u="sng" dirty="0"/>
              <a:t>In Lima</a:t>
            </a:r>
            <a:r>
              <a:rPr lang="en-US" dirty="0"/>
              <a:t>:  Local SNF Group </a:t>
            </a:r>
            <a:r>
              <a:rPr lang="en-US" dirty="0">
                <a:sym typeface="Wingdings" panose="05000000000000000000" pitchFamily="2" charset="2"/>
              </a:rPr>
              <a:t> HCF Management, Inc.   One facility is our 1st pilot site</a:t>
            </a:r>
          </a:p>
          <a:p>
            <a:r>
              <a:rPr lang="en-US" dirty="0">
                <a:sym typeface="Wingdings" panose="05000000000000000000" pitchFamily="2" charset="2"/>
              </a:rPr>
              <a:t>Proposed by local physician leader during COVID response period</a:t>
            </a:r>
          </a:p>
          <a:p>
            <a:r>
              <a:rPr lang="en-US" dirty="0">
                <a:sym typeface="Wingdings" panose="05000000000000000000" pitchFamily="2" charset="2"/>
              </a:rPr>
              <a:t>Started as Advance Care Planning Pilot    Idea to include POLST came later</a:t>
            </a:r>
          </a:p>
          <a:p>
            <a:endParaRPr lang="en-US" dirty="0"/>
          </a:p>
          <a:p>
            <a:pPr marL="0" indent="0">
              <a:buNone/>
            </a:pPr>
            <a:endParaRPr lang="en-US" dirty="0"/>
          </a:p>
        </p:txBody>
      </p:sp>
      <p:grpSp>
        <p:nvGrpSpPr>
          <p:cNvPr id="4" name="object 12">
            <a:extLst>
              <a:ext uri="{FF2B5EF4-FFF2-40B4-BE49-F238E27FC236}">
                <a16:creationId xmlns:a16="http://schemas.microsoft.com/office/drawing/2014/main" id="{DB77B601-0022-4B08-9756-0C030BD6A7E2}"/>
              </a:ext>
            </a:extLst>
          </p:cNvPr>
          <p:cNvGrpSpPr/>
          <p:nvPr/>
        </p:nvGrpSpPr>
        <p:grpSpPr>
          <a:xfrm>
            <a:off x="202701" y="3049520"/>
            <a:ext cx="8570444" cy="2508716"/>
            <a:chOff x="981455" y="3628644"/>
            <a:chExt cx="10325100" cy="2657983"/>
          </a:xfrm>
        </p:grpSpPr>
        <p:sp>
          <p:nvSpPr>
            <p:cNvPr id="5" name="object 13">
              <a:extLst>
                <a:ext uri="{FF2B5EF4-FFF2-40B4-BE49-F238E27FC236}">
                  <a16:creationId xmlns:a16="http://schemas.microsoft.com/office/drawing/2014/main" id="{148C1F4F-5406-468A-A988-4F7B5A1ACB0B}"/>
                </a:ext>
              </a:extLst>
            </p:cNvPr>
            <p:cNvSpPr/>
            <p:nvPr/>
          </p:nvSpPr>
          <p:spPr>
            <a:xfrm>
              <a:off x="981455" y="3808482"/>
              <a:ext cx="10325100" cy="2316480"/>
            </a:xfrm>
            <a:custGeom>
              <a:avLst/>
              <a:gdLst/>
              <a:ahLst/>
              <a:cxnLst/>
              <a:rect l="l" t="t" r="r" b="b"/>
              <a:pathLst>
                <a:path w="10325100" h="2316479">
                  <a:moveTo>
                    <a:pt x="9939020" y="0"/>
                  </a:moveTo>
                  <a:lnTo>
                    <a:pt x="386080" y="0"/>
                  </a:lnTo>
                  <a:lnTo>
                    <a:pt x="337652" y="3007"/>
                  </a:lnTo>
                  <a:lnTo>
                    <a:pt x="291018" y="11790"/>
                  </a:lnTo>
                  <a:lnTo>
                    <a:pt x="246542" y="25986"/>
                  </a:lnTo>
                  <a:lnTo>
                    <a:pt x="204584" y="45233"/>
                  </a:lnTo>
                  <a:lnTo>
                    <a:pt x="165506" y="69170"/>
                  </a:lnTo>
                  <a:lnTo>
                    <a:pt x="129671" y="97435"/>
                  </a:lnTo>
                  <a:lnTo>
                    <a:pt x="97439" y="129666"/>
                  </a:lnTo>
                  <a:lnTo>
                    <a:pt x="69174" y="165501"/>
                  </a:lnTo>
                  <a:lnTo>
                    <a:pt x="45236" y="204578"/>
                  </a:lnTo>
                  <a:lnTo>
                    <a:pt x="25988" y="246537"/>
                  </a:lnTo>
                  <a:lnTo>
                    <a:pt x="11791" y="291014"/>
                  </a:lnTo>
                  <a:lnTo>
                    <a:pt x="3008" y="337649"/>
                  </a:lnTo>
                  <a:lnTo>
                    <a:pt x="0" y="386080"/>
                  </a:lnTo>
                  <a:lnTo>
                    <a:pt x="0" y="1930387"/>
                  </a:lnTo>
                  <a:lnTo>
                    <a:pt x="3008" y="1978817"/>
                  </a:lnTo>
                  <a:lnTo>
                    <a:pt x="11791" y="2025453"/>
                  </a:lnTo>
                  <a:lnTo>
                    <a:pt x="25988" y="2069931"/>
                  </a:lnTo>
                  <a:lnTo>
                    <a:pt x="45236" y="2111891"/>
                  </a:lnTo>
                  <a:lnTo>
                    <a:pt x="69174" y="2150970"/>
                  </a:lnTo>
                  <a:lnTo>
                    <a:pt x="97439" y="2186806"/>
                  </a:lnTo>
                  <a:lnTo>
                    <a:pt x="129671" y="2219038"/>
                  </a:lnTo>
                  <a:lnTo>
                    <a:pt x="165506" y="2247305"/>
                  </a:lnTo>
                  <a:lnTo>
                    <a:pt x="204584" y="2271243"/>
                  </a:lnTo>
                  <a:lnTo>
                    <a:pt x="246542" y="2290491"/>
                  </a:lnTo>
                  <a:lnTo>
                    <a:pt x="291018" y="2304688"/>
                  </a:lnTo>
                  <a:lnTo>
                    <a:pt x="337652" y="2313471"/>
                  </a:lnTo>
                  <a:lnTo>
                    <a:pt x="386080" y="2316480"/>
                  </a:lnTo>
                  <a:lnTo>
                    <a:pt x="9939020" y="2316480"/>
                  </a:lnTo>
                  <a:lnTo>
                    <a:pt x="9987447" y="2313471"/>
                  </a:lnTo>
                  <a:lnTo>
                    <a:pt x="10034081" y="2304688"/>
                  </a:lnTo>
                  <a:lnTo>
                    <a:pt x="10078557" y="2290491"/>
                  </a:lnTo>
                  <a:lnTo>
                    <a:pt x="10120515" y="2271243"/>
                  </a:lnTo>
                  <a:lnTo>
                    <a:pt x="10159593" y="2247305"/>
                  </a:lnTo>
                  <a:lnTo>
                    <a:pt x="10195428" y="2219038"/>
                  </a:lnTo>
                  <a:lnTo>
                    <a:pt x="10227660" y="2186806"/>
                  </a:lnTo>
                  <a:lnTo>
                    <a:pt x="10255925" y="2150970"/>
                  </a:lnTo>
                  <a:lnTo>
                    <a:pt x="10279863" y="2111891"/>
                  </a:lnTo>
                  <a:lnTo>
                    <a:pt x="10299111" y="2069931"/>
                  </a:lnTo>
                  <a:lnTo>
                    <a:pt x="10313308" y="2025453"/>
                  </a:lnTo>
                  <a:lnTo>
                    <a:pt x="10322091" y="1978817"/>
                  </a:lnTo>
                  <a:lnTo>
                    <a:pt x="10325100" y="1930387"/>
                  </a:lnTo>
                  <a:lnTo>
                    <a:pt x="10325100" y="386080"/>
                  </a:lnTo>
                  <a:lnTo>
                    <a:pt x="10322091" y="337649"/>
                  </a:lnTo>
                  <a:lnTo>
                    <a:pt x="10313308" y="291014"/>
                  </a:lnTo>
                  <a:lnTo>
                    <a:pt x="10299111" y="246537"/>
                  </a:lnTo>
                  <a:lnTo>
                    <a:pt x="10279863" y="204578"/>
                  </a:lnTo>
                  <a:lnTo>
                    <a:pt x="10255925" y="165501"/>
                  </a:lnTo>
                  <a:lnTo>
                    <a:pt x="10227660" y="129666"/>
                  </a:lnTo>
                  <a:lnTo>
                    <a:pt x="10195428" y="97435"/>
                  </a:lnTo>
                  <a:lnTo>
                    <a:pt x="10159593" y="69170"/>
                  </a:lnTo>
                  <a:lnTo>
                    <a:pt x="10120515" y="45233"/>
                  </a:lnTo>
                  <a:lnTo>
                    <a:pt x="10078557" y="25986"/>
                  </a:lnTo>
                  <a:lnTo>
                    <a:pt x="10034081" y="11790"/>
                  </a:lnTo>
                  <a:lnTo>
                    <a:pt x="9987447" y="3007"/>
                  </a:lnTo>
                  <a:lnTo>
                    <a:pt x="9939020" y="0"/>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object 14">
              <a:extLst>
                <a:ext uri="{FF2B5EF4-FFF2-40B4-BE49-F238E27FC236}">
                  <a16:creationId xmlns:a16="http://schemas.microsoft.com/office/drawing/2014/main" id="{E05BC642-1CD8-4B59-9C3D-F15FF07AAAEE}"/>
                </a:ext>
              </a:extLst>
            </p:cNvPr>
            <p:cNvSpPr/>
            <p:nvPr/>
          </p:nvSpPr>
          <p:spPr>
            <a:xfrm>
              <a:off x="981455" y="3808482"/>
              <a:ext cx="10325100" cy="2316480"/>
            </a:xfrm>
            <a:custGeom>
              <a:avLst/>
              <a:gdLst/>
              <a:ahLst/>
              <a:cxnLst/>
              <a:rect l="l" t="t" r="r" b="b"/>
              <a:pathLst>
                <a:path w="10325100" h="2316479">
                  <a:moveTo>
                    <a:pt x="0" y="386080"/>
                  </a:moveTo>
                  <a:lnTo>
                    <a:pt x="3008" y="337649"/>
                  </a:lnTo>
                  <a:lnTo>
                    <a:pt x="11791" y="291014"/>
                  </a:lnTo>
                  <a:lnTo>
                    <a:pt x="25988" y="246537"/>
                  </a:lnTo>
                  <a:lnTo>
                    <a:pt x="45236" y="204578"/>
                  </a:lnTo>
                  <a:lnTo>
                    <a:pt x="69174" y="165501"/>
                  </a:lnTo>
                  <a:lnTo>
                    <a:pt x="97439" y="129666"/>
                  </a:lnTo>
                  <a:lnTo>
                    <a:pt x="129671" y="97435"/>
                  </a:lnTo>
                  <a:lnTo>
                    <a:pt x="165506" y="69170"/>
                  </a:lnTo>
                  <a:lnTo>
                    <a:pt x="204584" y="45233"/>
                  </a:lnTo>
                  <a:lnTo>
                    <a:pt x="246542" y="25986"/>
                  </a:lnTo>
                  <a:lnTo>
                    <a:pt x="291018" y="11790"/>
                  </a:lnTo>
                  <a:lnTo>
                    <a:pt x="337652" y="3007"/>
                  </a:lnTo>
                  <a:lnTo>
                    <a:pt x="386080" y="0"/>
                  </a:lnTo>
                  <a:lnTo>
                    <a:pt x="9939020" y="0"/>
                  </a:lnTo>
                  <a:lnTo>
                    <a:pt x="9987447" y="3007"/>
                  </a:lnTo>
                  <a:lnTo>
                    <a:pt x="10034081" y="11790"/>
                  </a:lnTo>
                  <a:lnTo>
                    <a:pt x="10078557" y="25986"/>
                  </a:lnTo>
                  <a:lnTo>
                    <a:pt x="10120515" y="45233"/>
                  </a:lnTo>
                  <a:lnTo>
                    <a:pt x="10159593" y="69170"/>
                  </a:lnTo>
                  <a:lnTo>
                    <a:pt x="10195428" y="97435"/>
                  </a:lnTo>
                  <a:lnTo>
                    <a:pt x="10227660" y="129666"/>
                  </a:lnTo>
                  <a:lnTo>
                    <a:pt x="10255925" y="165501"/>
                  </a:lnTo>
                  <a:lnTo>
                    <a:pt x="10279863" y="204578"/>
                  </a:lnTo>
                  <a:lnTo>
                    <a:pt x="10299111" y="246537"/>
                  </a:lnTo>
                  <a:lnTo>
                    <a:pt x="10313308" y="291014"/>
                  </a:lnTo>
                  <a:lnTo>
                    <a:pt x="10322091" y="337649"/>
                  </a:lnTo>
                  <a:lnTo>
                    <a:pt x="10325100" y="386080"/>
                  </a:lnTo>
                  <a:lnTo>
                    <a:pt x="10325100" y="1930387"/>
                  </a:lnTo>
                  <a:lnTo>
                    <a:pt x="10322091" y="1978817"/>
                  </a:lnTo>
                  <a:lnTo>
                    <a:pt x="10313308" y="2025453"/>
                  </a:lnTo>
                  <a:lnTo>
                    <a:pt x="10299111" y="2069931"/>
                  </a:lnTo>
                  <a:lnTo>
                    <a:pt x="10279863" y="2111891"/>
                  </a:lnTo>
                  <a:lnTo>
                    <a:pt x="10255925" y="2150970"/>
                  </a:lnTo>
                  <a:lnTo>
                    <a:pt x="10227660" y="2186806"/>
                  </a:lnTo>
                  <a:lnTo>
                    <a:pt x="10195428" y="2219038"/>
                  </a:lnTo>
                  <a:lnTo>
                    <a:pt x="10159593" y="2247305"/>
                  </a:lnTo>
                  <a:lnTo>
                    <a:pt x="10120515" y="2271243"/>
                  </a:lnTo>
                  <a:lnTo>
                    <a:pt x="10078557" y="2290491"/>
                  </a:lnTo>
                  <a:lnTo>
                    <a:pt x="10034081" y="2304688"/>
                  </a:lnTo>
                  <a:lnTo>
                    <a:pt x="9987447" y="2313471"/>
                  </a:lnTo>
                  <a:lnTo>
                    <a:pt x="9939020" y="2316480"/>
                  </a:lnTo>
                  <a:lnTo>
                    <a:pt x="386080" y="2316480"/>
                  </a:lnTo>
                  <a:lnTo>
                    <a:pt x="337652" y="2313471"/>
                  </a:lnTo>
                  <a:lnTo>
                    <a:pt x="291018" y="2304688"/>
                  </a:lnTo>
                  <a:lnTo>
                    <a:pt x="246542" y="2290491"/>
                  </a:lnTo>
                  <a:lnTo>
                    <a:pt x="204584" y="2271243"/>
                  </a:lnTo>
                  <a:lnTo>
                    <a:pt x="165506" y="2247305"/>
                  </a:lnTo>
                  <a:lnTo>
                    <a:pt x="129671" y="2219038"/>
                  </a:lnTo>
                  <a:lnTo>
                    <a:pt x="97439" y="2186806"/>
                  </a:lnTo>
                  <a:lnTo>
                    <a:pt x="69174" y="2150970"/>
                  </a:lnTo>
                  <a:lnTo>
                    <a:pt x="45236" y="2111891"/>
                  </a:lnTo>
                  <a:lnTo>
                    <a:pt x="25988" y="2069931"/>
                  </a:lnTo>
                  <a:lnTo>
                    <a:pt x="11791" y="2025453"/>
                  </a:lnTo>
                  <a:lnTo>
                    <a:pt x="3008" y="1978817"/>
                  </a:lnTo>
                  <a:lnTo>
                    <a:pt x="0" y="1930387"/>
                  </a:lnTo>
                  <a:lnTo>
                    <a:pt x="0" y="38608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15">
              <a:extLst>
                <a:ext uri="{FF2B5EF4-FFF2-40B4-BE49-F238E27FC236}">
                  <a16:creationId xmlns:a16="http://schemas.microsoft.com/office/drawing/2014/main" id="{FC88493F-2DE4-453E-93CE-7CB00E9A84AD}"/>
                </a:ext>
              </a:extLst>
            </p:cNvPr>
            <p:cNvSpPr/>
            <p:nvPr/>
          </p:nvSpPr>
          <p:spPr>
            <a:xfrm>
              <a:off x="1467611" y="3628644"/>
              <a:ext cx="9288780" cy="379730"/>
            </a:xfrm>
            <a:custGeom>
              <a:avLst/>
              <a:gdLst/>
              <a:ahLst/>
              <a:cxnLst/>
              <a:rect l="l" t="t" r="r" b="b"/>
              <a:pathLst>
                <a:path w="9288780" h="379729">
                  <a:moveTo>
                    <a:pt x="9172663" y="0"/>
                  </a:moveTo>
                  <a:lnTo>
                    <a:pt x="116116" y="0"/>
                  </a:lnTo>
                  <a:lnTo>
                    <a:pt x="70921" y="2982"/>
                  </a:lnTo>
                  <a:lnTo>
                    <a:pt x="34012" y="11115"/>
                  </a:lnTo>
                  <a:lnTo>
                    <a:pt x="9125" y="23177"/>
                  </a:lnTo>
                  <a:lnTo>
                    <a:pt x="0" y="37947"/>
                  </a:lnTo>
                  <a:lnTo>
                    <a:pt x="0" y="341528"/>
                  </a:lnTo>
                  <a:lnTo>
                    <a:pt x="9125" y="356298"/>
                  </a:lnTo>
                  <a:lnTo>
                    <a:pt x="34012" y="368360"/>
                  </a:lnTo>
                  <a:lnTo>
                    <a:pt x="70921" y="376493"/>
                  </a:lnTo>
                  <a:lnTo>
                    <a:pt x="116116" y="379475"/>
                  </a:lnTo>
                  <a:lnTo>
                    <a:pt x="9172663" y="379475"/>
                  </a:lnTo>
                  <a:lnTo>
                    <a:pt x="9217858" y="376493"/>
                  </a:lnTo>
                  <a:lnTo>
                    <a:pt x="9254767" y="368360"/>
                  </a:lnTo>
                  <a:lnTo>
                    <a:pt x="9279654" y="356298"/>
                  </a:lnTo>
                  <a:lnTo>
                    <a:pt x="9288780" y="341528"/>
                  </a:lnTo>
                  <a:lnTo>
                    <a:pt x="9288780" y="37947"/>
                  </a:lnTo>
                  <a:lnTo>
                    <a:pt x="9279654" y="23177"/>
                  </a:lnTo>
                  <a:lnTo>
                    <a:pt x="9254767" y="11115"/>
                  </a:lnTo>
                  <a:lnTo>
                    <a:pt x="9217858" y="2982"/>
                  </a:lnTo>
                  <a:lnTo>
                    <a:pt x="9172663"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16">
              <a:extLst>
                <a:ext uri="{FF2B5EF4-FFF2-40B4-BE49-F238E27FC236}">
                  <a16:creationId xmlns:a16="http://schemas.microsoft.com/office/drawing/2014/main" id="{ECEDED6E-2CCA-4248-BCC2-782EF313E187}"/>
                </a:ext>
              </a:extLst>
            </p:cNvPr>
            <p:cNvSpPr/>
            <p:nvPr/>
          </p:nvSpPr>
          <p:spPr>
            <a:xfrm>
              <a:off x="1467611" y="3628644"/>
              <a:ext cx="9288780" cy="379730"/>
            </a:xfrm>
            <a:custGeom>
              <a:avLst/>
              <a:gdLst/>
              <a:ahLst/>
              <a:cxnLst/>
              <a:rect l="l" t="t" r="r" b="b"/>
              <a:pathLst>
                <a:path w="9288780" h="379729">
                  <a:moveTo>
                    <a:pt x="0" y="37947"/>
                  </a:moveTo>
                  <a:lnTo>
                    <a:pt x="9125" y="23177"/>
                  </a:lnTo>
                  <a:lnTo>
                    <a:pt x="34012" y="11115"/>
                  </a:lnTo>
                  <a:lnTo>
                    <a:pt x="70921" y="2982"/>
                  </a:lnTo>
                  <a:lnTo>
                    <a:pt x="116116" y="0"/>
                  </a:lnTo>
                  <a:lnTo>
                    <a:pt x="9172663" y="0"/>
                  </a:lnTo>
                  <a:lnTo>
                    <a:pt x="9217858" y="2982"/>
                  </a:lnTo>
                  <a:lnTo>
                    <a:pt x="9254767" y="11115"/>
                  </a:lnTo>
                  <a:lnTo>
                    <a:pt x="9279654" y="23177"/>
                  </a:lnTo>
                  <a:lnTo>
                    <a:pt x="9288780" y="37947"/>
                  </a:lnTo>
                  <a:lnTo>
                    <a:pt x="9288780" y="341528"/>
                  </a:lnTo>
                  <a:lnTo>
                    <a:pt x="9279654" y="356298"/>
                  </a:lnTo>
                  <a:lnTo>
                    <a:pt x="9254767" y="368360"/>
                  </a:lnTo>
                  <a:lnTo>
                    <a:pt x="9217858" y="376493"/>
                  </a:lnTo>
                  <a:lnTo>
                    <a:pt x="9172663" y="379475"/>
                  </a:lnTo>
                  <a:lnTo>
                    <a:pt x="116116" y="379475"/>
                  </a:lnTo>
                  <a:lnTo>
                    <a:pt x="70921" y="376493"/>
                  </a:lnTo>
                  <a:lnTo>
                    <a:pt x="34012" y="368360"/>
                  </a:lnTo>
                  <a:lnTo>
                    <a:pt x="9125" y="356298"/>
                  </a:lnTo>
                  <a:lnTo>
                    <a:pt x="0" y="341528"/>
                  </a:lnTo>
                  <a:lnTo>
                    <a:pt x="0" y="37947"/>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17">
              <a:extLst>
                <a:ext uri="{FF2B5EF4-FFF2-40B4-BE49-F238E27FC236}">
                  <a16:creationId xmlns:a16="http://schemas.microsoft.com/office/drawing/2014/main" id="{1B9C527C-D5C5-47FE-A37A-12A013E5EFD5}"/>
                </a:ext>
              </a:extLst>
            </p:cNvPr>
            <p:cNvSpPr/>
            <p:nvPr/>
          </p:nvSpPr>
          <p:spPr>
            <a:xfrm>
              <a:off x="1534264" y="5925345"/>
              <a:ext cx="7869892" cy="353695"/>
            </a:xfrm>
            <a:custGeom>
              <a:avLst/>
              <a:gdLst/>
              <a:ahLst/>
              <a:cxnLst/>
              <a:rect l="l" t="t" r="r" b="b"/>
              <a:pathLst>
                <a:path w="9288780" h="353695">
                  <a:moveTo>
                    <a:pt x="9172663" y="0"/>
                  </a:moveTo>
                  <a:lnTo>
                    <a:pt x="116116" y="0"/>
                  </a:lnTo>
                  <a:lnTo>
                    <a:pt x="70921" y="2777"/>
                  </a:lnTo>
                  <a:lnTo>
                    <a:pt x="34012" y="10353"/>
                  </a:lnTo>
                  <a:lnTo>
                    <a:pt x="9125" y="21591"/>
                  </a:lnTo>
                  <a:lnTo>
                    <a:pt x="0" y="35356"/>
                  </a:lnTo>
                  <a:lnTo>
                    <a:pt x="0" y="318211"/>
                  </a:lnTo>
                  <a:lnTo>
                    <a:pt x="9125" y="331976"/>
                  </a:lnTo>
                  <a:lnTo>
                    <a:pt x="34012" y="343214"/>
                  </a:lnTo>
                  <a:lnTo>
                    <a:pt x="70921" y="350790"/>
                  </a:lnTo>
                  <a:lnTo>
                    <a:pt x="116116" y="353568"/>
                  </a:lnTo>
                  <a:lnTo>
                    <a:pt x="9172663" y="353568"/>
                  </a:lnTo>
                  <a:lnTo>
                    <a:pt x="9217858" y="350790"/>
                  </a:lnTo>
                  <a:lnTo>
                    <a:pt x="9254767" y="343214"/>
                  </a:lnTo>
                  <a:lnTo>
                    <a:pt x="9279654" y="331976"/>
                  </a:lnTo>
                  <a:lnTo>
                    <a:pt x="9288780" y="318211"/>
                  </a:lnTo>
                  <a:lnTo>
                    <a:pt x="9288780" y="35356"/>
                  </a:lnTo>
                  <a:lnTo>
                    <a:pt x="9279654" y="21591"/>
                  </a:lnTo>
                  <a:lnTo>
                    <a:pt x="9254767" y="10353"/>
                  </a:lnTo>
                  <a:lnTo>
                    <a:pt x="9217858" y="2777"/>
                  </a:lnTo>
                  <a:lnTo>
                    <a:pt x="9172663"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object 18">
              <a:extLst>
                <a:ext uri="{FF2B5EF4-FFF2-40B4-BE49-F238E27FC236}">
                  <a16:creationId xmlns:a16="http://schemas.microsoft.com/office/drawing/2014/main" id="{4C674CEF-ABE4-4066-B993-474025B9A2E4}"/>
                </a:ext>
              </a:extLst>
            </p:cNvPr>
            <p:cNvSpPr/>
            <p:nvPr/>
          </p:nvSpPr>
          <p:spPr>
            <a:xfrm>
              <a:off x="1467611" y="5932932"/>
              <a:ext cx="9288780" cy="353695"/>
            </a:xfrm>
            <a:custGeom>
              <a:avLst/>
              <a:gdLst/>
              <a:ahLst/>
              <a:cxnLst/>
              <a:rect l="l" t="t" r="r" b="b"/>
              <a:pathLst>
                <a:path w="9288780" h="353695">
                  <a:moveTo>
                    <a:pt x="0" y="35356"/>
                  </a:moveTo>
                  <a:lnTo>
                    <a:pt x="9125" y="21591"/>
                  </a:lnTo>
                  <a:lnTo>
                    <a:pt x="34012" y="10353"/>
                  </a:lnTo>
                  <a:lnTo>
                    <a:pt x="70921" y="2777"/>
                  </a:lnTo>
                  <a:lnTo>
                    <a:pt x="116116" y="0"/>
                  </a:lnTo>
                  <a:lnTo>
                    <a:pt x="9172663" y="0"/>
                  </a:lnTo>
                  <a:lnTo>
                    <a:pt x="9217858" y="2777"/>
                  </a:lnTo>
                  <a:lnTo>
                    <a:pt x="9254767" y="10353"/>
                  </a:lnTo>
                  <a:lnTo>
                    <a:pt x="9279654" y="21591"/>
                  </a:lnTo>
                  <a:lnTo>
                    <a:pt x="9288780" y="35356"/>
                  </a:lnTo>
                  <a:lnTo>
                    <a:pt x="9288780" y="318211"/>
                  </a:lnTo>
                  <a:lnTo>
                    <a:pt x="9279654" y="331976"/>
                  </a:lnTo>
                  <a:lnTo>
                    <a:pt x="9254767" y="343214"/>
                  </a:lnTo>
                  <a:lnTo>
                    <a:pt x="9217858" y="350790"/>
                  </a:lnTo>
                  <a:lnTo>
                    <a:pt x="9172663" y="353568"/>
                  </a:lnTo>
                  <a:lnTo>
                    <a:pt x="116116" y="353568"/>
                  </a:lnTo>
                  <a:lnTo>
                    <a:pt x="70921" y="350790"/>
                  </a:lnTo>
                  <a:lnTo>
                    <a:pt x="34012" y="343214"/>
                  </a:lnTo>
                  <a:lnTo>
                    <a:pt x="9125" y="331976"/>
                  </a:lnTo>
                  <a:lnTo>
                    <a:pt x="0" y="318211"/>
                  </a:lnTo>
                  <a:lnTo>
                    <a:pt x="0" y="35356"/>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 name="object 29">
            <a:extLst>
              <a:ext uri="{FF2B5EF4-FFF2-40B4-BE49-F238E27FC236}">
                <a16:creationId xmlns:a16="http://schemas.microsoft.com/office/drawing/2014/main" id="{3F1DBDB4-8150-42FC-B699-D0A05FF5A9C0}"/>
              </a:ext>
            </a:extLst>
          </p:cNvPr>
          <p:cNvGrpSpPr/>
          <p:nvPr/>
        </p:nvGrpSpPr>
        <p:grpSpPr>
          <a:xfrm>
            <a:off x="395472" y="3581687"/>
            <a:ext cx="7710236" cy="548250"/>
            <a:chOff x="911352" y="4840224"/>
            <a:chExt cx="10542269" cy="764146"/>
          </a:xfrm>
        </p:grpSpPr>
        <p:sp>
          <p:nvSpPr>
            <p:cNvPr id="12" name="object 30">
              <a:extLst>
                <a:ext uri="{FF2B5EF4-FFF2-40B4-BE49-F238E27FC236}">
                  <a16:creationId xmlns:a16="http://schemas.microsoft.com/office/drawing/2014/main" id="{9C30051A-CDAA-4B24-AD8A-098699A00238}"/>
                </a:ext>
              </a:extLst>
            </p:cNvPr>
            <p:cNvSpPr/>
            <p:nvPr/>
          </p:nvSpPr>
          <p:spPr>
            <a:xfrm>
              <a:off x="968502" y="5217414"/>
              <a:ext cx="10370820" cy="0"/>
            </a:xfrm>
            <a:custGeom>
              <a:avLst/>
              <a:gdLst/>
              <a:ahLst/>
              <a:cxnLst/>
              <a:rect l="l" t="t" r="r" b="b"/>
              <a:pathLst>
                <a:path w="10370820">
                  <a:moveTo>
                    <a:pt x="0" y="0"/>
                  </a:moveTo>
                  <a:lnTo>
                    <a:pt x="10370820" y="0"/>
                  </a:lnTo>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31">
              <a:extLst>
                <a:ext uri="{FF2B5EF4-FFF2-40B4-BE49-F238E27FC236}">
                  <a16:creationId xmlns:a16="http://schemas.microsoft.com/office/drawing/2014/main" id="{27F33E12-17DE-4476-A091-96EAC171B9F7}"/>
                </a:ext>
              </a:extLst>
            </p:cNvPr>
            <p:cNvSpPr/>
            <p:nvPr/>
          </p:nvSpPr>
          <p:spPr>
            <a:xfrm>
              <a:off x="11263121" y="5122159"/>
              <a:ext cx="190500" cy="190500"/>
            </a:xfrm>
            <a:custGeom>
              <a:avLst/>
              <a:gdLst/>
              <a:ahLst/>
              <a:cxnLst/>
              <a:rect l="l" t="t" r="r" b="b"/>
              <a:pathLst>
                <a:path w="190500" h="190500">
                  <a:moveTo>
                    <a:pt x="0" y="0"/>
                  </a:moveTo>
                  <a:lnTo>
                    <a:pt x="76200" y="95249"/>
                  </a:lnTo>
                  <a:lnTo>
                    <a:pt x="0" y="190499"/>
                  </a:lnTo>
                  <a:lnTo>
                    <a:pt x="190500" y="9524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4" name="object 32">
              <a:extLst>
                <a:ext uri="{FF2B5EF4-FFF2-40B4-BE49-F238E27FC236}">
                  <a16:creationId xmlns:a16="http://schemas.microsoft.com/office/drawing/2014/main" id="{E4319C85-9428-4D03-91B0-1BC603936558}"/>
                </a:ext>
              </a:extLst>
            </p:cNvPr>
            <p:cNvPicPr/>
            <p:nvPr/>
          </p:nvPicPr>
          <p:blipFill>
            <a:blip r:embed="rId2" cstate="print"/>
            <a:stretch>
              <a:fillRect/>
            </a:stretch>
          </p:blipFill>
          <p:spPr>
            <a:xfrm>
              <a:off x="911352" y="5160264"/>
              <a:ext cx="114300" cy="114300"/>
            </a:xfrm>
            <a:prstGeom prst="rect">
              <a:avLst/>
            </a:prstGeom>
          </p:spPr>
        </p:pic>
        <p:pic>
          <p:nvPicPr>
            <p:cNvPr id="15" name="object 33">
              <a:extLst>
                <a:ext uri="{FF2B5EF4-FFF2-40B4-BE49-F238E27FC236}">
                  <a16:creationId xmlns:a16="http://schemas.microsoft.com/office/drawing/2014/main" id="{7EEFE053-58E6-4544-AC8D-8492AE6C4801}"/>
                </a:ext>
              </a:extLst>
            </p:cNvPr>
            <p:cNvPicPr/>
            <p:nvPr/>
          </p:nvPicPr>
          <p:blipFill>
            <a:blip r:embed="rId3" cstate="print"/>
            <a:stretch>
              <a:fillRect/>
            </a:stretch>
          </p:blipFill>
          <p:spPr>
            <a:xfrm>
              <a:off x="4760256" y="4877423"/>
              <a:ext cx="702563" cy="726947"/>
            </a:xfrm>
            <a:prstGeom prst="rect">
              <a:avLst/>
            </a:prstGeom>
          </p:spPr>
        </p:pic>
        <p:pic>
          <p:nvPicPr>
            <p:cNvPr id="17" name="object 35">
              <a:extLst>
                <a:ext uri="{FF2B5EF4-FFF2-40B4-BE49-F238E27FC236}">
                  <a16:creationId xmlns:a16="http://schemas.microsoft.com/office/drawing/2014/main" id="{3638680E-4611-47A3-A46B-873FB8B07821}"/>
                </a:ext>
              </a:extLst>
            </p:cNvPr>
            <p:cNvPicPr/>
            <p:nvPr/>
          </p:nvPicPr>
          <p:blipFill>
            <a:blip r:embed="rId4" cstate="print"/>
            <a:stretch>
              <a:fillRect/>
            </a:stretch>
          </p:blipFill>
          <p:spPr>
            <a:xfrm>
              <a:off x="7221756" y="4853939"/>
              <a:ext cx="702563" cy="726947"/>
            </a:xfrm>
            <a:prstGeom prst="rect">
              <a:avLst/>
            </a:prstGeom>
          </p:spPr>
        </p:pic>
        <p:pic>
          <p:nvPicPr>
            <p:cNvPr id="18" name="object 36">
              <a:extLst>
                <a:ext uri="{FF2B5EF4-FFF2-40B4-BE49-F238E27FC236}">
                  <a16:creationId xmlns:a16="http://schemas.microsoft.com/office/drawing/2014/main" id="{370A3D96-F369-432D-B414-6C178342D5E5}"/>
                </a:ext>
              </a:extLst>
            </p:cNvPr>
            <p:cNvPicPr/>
            <p:nvPr/>
          </p:nvPicPr>
          <p:blipFill>
            <a:blip r:embed="rId5" cstate="print"/>
            <a:stretch>
              <a:fillRect/>
            </a:stretch>
          </p:blipFill>
          <p:spPr>
            <a:xfrm>
              <a:off x="7416746" y="5074037"/>
              <a:ext cx="312579" cy="259320"/>
            </a:xfrm>
            <a:prstGeom prst="rect">
              <a:avLst/>
            </a:prstGeom>
          </p:spPr>
        </p:pic>
        <p:pic>
          <p:nvPicPr>
            <p:cNvPr id="21" name="object 39">
              <a:extLst>
                <a:ext uri="{FF2B5EF4-FFF2-40B4-BE49-F238E27FC236}">
                  <a16:creationId xmlns:a16="http://schemas.microsoft.com/office/drawing/2014/main" id="{63154EAA-3290-4078-BB50-022E69D8B673}"/>
                </a:ext>
              </a:extLst>
            </p:cNvPr>
            <p:cNvPicPr/>
            <p:nvPr/>
          </p:nvPicPr>
          <p:blipFill>
            <a:blip r:embed="rId6" cstate="print"/>
            <a:stretch>
              <a:fillRect/>
            </a:stretch>
          </p:blipFill>
          <p:spPr>
            <a:xfrm>
              <a:off x="2359152" y="4840224"/>
              <a:ext cx="702563" cy="726947"/>
            </a:xfrm>
            <a:prstGeom prst="rect">
              <a:avLst/>
            </a:prstGeom>
          </p:spPr>
        </p:pic>
        <p:pic>
          <p:nvPicPr>
            <p:cNvPr id="22" name="object 40">
              <a:extLst>
                <a:ext uri="{FF2B5EF4-FFF2-40B4-BE49-F238E27FC236}">
                  <a16:creationId xmlns:a16="http://schemas.microsoft.com/office/drawing/2014/main" id="{94143FC1-A75B-4315-A528-2CE60F67BEE4}"/>
                </a:ext>
              </a:extLst>
            </p:cNvPr>
            <p:cNvPicPr/>
            <p:nvPr/>
          </p:nvPicPr>
          <p:blipFill>
            <a:blip r:embed="rId7" cstate="print"/>
            <a:stretch>
              <a:fillRect/>
            </a:stretch>
          </p:blipFill>
          <p:spPr>
            <a:xfrm>
              <a:off x="9988917" y="4840879"/>
              <a:ext cx="702563" cy="726949"/>
            </a:xfrm>
            <a:prstGeom prst="rect">
              <a:avLst/>
            </a:prstGeom>
          </p:spPr>
        </p:pic>
        <p:pic>
          <p:nvPicPr>
            <p:cNvPr id="24" name="object 42">
              <a:extLst>
                <a:ext uri="{FF2B5EF4-FFF2-40B4-BE49-F238E27FC236}">
                  <a16:creationId xmlns:a16="http://schemas.microsoft.com/office/drawing/2014/main" id="{0C66467B-3594-49A8-BE2A-FE67C94CD60A}"/>
                </a:ext>
              </a:extLst>
            </p:cNvPr>
            <p:cNvPicPr/>
            <p:nvPr/>
          </p:nvPicPr>
          <p:blipFill>
            <a:blip r:embed="rId8" cstate="print"/>
            <a:stretch>
              <a:fillRect/>
            </a:stretch>
          </p:blipFill>
          <p:spPr>
            <a:xfrm>
              <a:off x="1139952" y="4850892"/>
              <a:ext cx="701039" cy="705611"/>
            </a:xfrm>
            <a:prstGeom prst="rect">
              <a:avLst/>
            </a:prstGeom>
          </p:spPr>
        </p:pic>
        <p:sp>
          <p:nvSpPr>
            <p:cNvPr id="25" name="object 43">
              <a:extLst>
                <a:ext uri="{FF2B5EF4-FFF2-40B4-BE49-F238E27FC236}">
                  <a16:creationId xmlns:a16="http://schemas.microsoft.com/office/drawing/2014/main" id="{C112F9A2-701A-45F0-B337-50F3C544A87F}"/>
                </a:ext>
              </a:extLst>
            </p:cNvPr>
            <p:cNvSpPr/>
            <p:nvPr/>
          </p:nvSpPr>
          <p:spPr>
            <a:xfrm>
              <a:off x="1277861" y="5045646"/>
              <a:ext cx="413384" cy="264795"/>
            </a:xfrm>
            <a:custGeom>
              <a:avLst/>
              <a:gdLst/>
              <a:ahLst/>
              <a:cxnLst/>
              <a:rect l="l" t="t" r="r" b="b"/>
              <a:pathLst>
                <a:path w="413385" h="264795">
                  <a:moveTo>
                    <a:pt x="123926" y="110236"/>
                  </a:moveTo>
                  <a:lnTo>
                    <a:pt x="92951" y="110236"/>
                  </a:lnTo>
                  <a:lnTo>
                    <a:pt x="92951" y="136690"/>
                  </a:lnTo>
                  <a:lnTo>
                    <a:pt x="92951" y="152781"/>
                  </a:lnTo>
                  <a:lnTo>
                    <a:pt x="72288" y="152781"/>
                  </a:lnTo>
                  <a:lnTo>
                    <a:pt x="72288" y="136690"/>
                  </a:lnTo>
                  <a:lnTo>
                    <a:pt x="92951" y="136690"/>
                  </a:lnTo>
                  <a:lnTo>
                    <a:pt x="92951" y="110236"/>
                  </a:lnTo>
                  <a:lnTo>
                    <a:pt x="51638" y="110236"/>
                  </a:lnTo>
                  <a:lnTo>
                    <a:pt x="51638" y="136690"/>
                  </a:lnTo>
                  <a:lnTo>
                    <a:pt x="51638" y="152781"/>
                  </a:lnTo>
                  <a:lnTo>
                    <a:pt x="30975" y="152781"/>
                  </a:lnTo>
                  <a:lnTo>
                    <a:pt x="30975" y="136690"/>
                  </a:lnTo>
                  <a:lnTo>
                    <a:pt x="51638" y="136690"/>
                  </a:lnTo>
                  <a:lnTo>
                    <a:pt x="51638" y="110236"/>
                  </a:lnTo>
                  <a:lnTo>
                    <a:pt x="0" y="110236"/>
                  </a:lnTo>
                  <a:lnTo>
                    <a:pt x="0" y="136690"/>
                  </a:lnTo>
                  <a:lnTo>
                    <a:pt x="0" y="152781"/>
                  </a:lnTo>
                  <a:lnTo>
                    <a:pt x="0" y="264325"/>
                  </a:lnTo>
                  <a:lnTo>
                    <a:pt x="51638" y="264325"/>
                  </a:lnTo>
                  <a:lnTo>
                    <a:pt x="51638" y="239026"/>
                  </a:lnTo>
                  <a:lnTo>
                    <a:pt x="72288" y="239026"/>
                  </a:lnTo>
                  <a:lnTo>
                    <a:pt x="72288" y="264325"/>
                  </a:lnTo>
                  <a:lnTo>
                    <a:pt x="123926" y="264325"/>
                  </a:lnTo>
                  <a:lnTo>
                    <a:pt x="123926" y="239026"/>
                  </a:lnTo>
                  <a:lnTo>
                    <a:pt x="123926" y="238696"/>
                  </a:lnTo>
                  <a:lnTo>
                    <a:pt x="123926" y="221780"/>
                  </a:lnTo>
                  <a:lnTo>
                    <a:pt x="30975" y="221780"/>
                  </a:lnTo>
                  <a:lnTo>
                    <a:pt x="30975" y="204533"/>
                  </a:lnTo>
                  <a:lnTo>
                    <a:pt x="51638" y="204533"/>
                  </a:lnTo>
                  <a:lnTo>
                    <a:pt x="51638" y="221615"/>
                  </a:lnTo>
                  <a:lnTo>
                    <a:pt x="72288" y="221615"/>
                  </a:lnTo>
                  <a:lnTo>
                    <a:pt x="72288" y="204533"/>
                  </a:lnTo>
                  <a:lnTo>
                    <a:pt x="92951" y="204533"/>
                  </a:lnTo>
                  <a:lnTo>
                    <a:pt x="92951" y="221615"/>
                  </a:lnTo>
                  <a:lnTo>
                    <a:pt x="123926" y="221615"/>
                  </a:lnTo>
                  <a:lnTo>
                    <a:pt x="123926" y="170357"/>
                  </a:lnTo>
                  <a:lnTo>
                    <a:pt x="92951" y="170357"/>
                  </a:lnTo>
                  <a:lnTo>
                    <a:pt x="92951" y="187286"/>
                  </a:lnTo>
                  <a:lnTo>
                    <a:pt x="72288" y="187286"/>
                  </a:lnTo>
                  <a:lnTo>
                    <a:pt x="72288" y="170357"/>
                  </a:lnTo>
                  <a:lnTo>
                    <a:pt x="51638" y="170357"/>
                  </a:lnTo>
                  <a:lnTo>
                    <a:pt x="51638" y="187286"/>
                  </a:lnTo>
                  <a:lnTo>
                    <a:pt x="30975" y="187286"/>
                  </a:lnTo>
                  <a:lnTo>
                    <a:pt x="30975" y="170040"/>
                  </a:lnTo>
                  <a:lnTo>
                    <a:pt x="123926" y="170040"/>
                  </a:lnTo>
                  <a:lnTo>
                    <a:pt x="123926" y="153263"/>
                  </a:lnTo>
                  <a:lnTo>
                    <a:pt x="123926" y="152781"/>
                  </a:lnTo>
                  <a:lnTo>
                    <a:pt x="123926" y="136690"/>
                  </a:lnTo>
                  <a:lnTo>
                    <a:pt x="123926" y="136182"/>
                  </a:lnTo>
                  <a:lnTo>
                    <a:pt x="123926" y="110236"/>
                  </a:lnTo>
                  <a:close/>
                </a:path>
                <a:path w="413385" h="264795">
                  <a:moveTo>
                    <a:pt x="196227" y="0"/>
                  </a:moveTo>
                  <a:lnTo>
                    <a:pt x="72301" y="0"/>
                  </a:lnTo>
                  <a:lnTo>
                    <a:pt x="72301" y="25298"/>
                  </a:lnTo>
                  <a:lnTo>
                    <a:pt x="72301" y="42545"/>
                  </a:lnTo>
                  <a:lnTo>
                    <a:pt x="72301" y="59791"/>
                  </a:lnTo>
                  <a:lnTo>
                    <a:pt x="72301" y="75895"/>
                  </a:lnTo>
                  <a:lnTo>
                    <a:pt x="72301" y="93141"/>
                  </a:lnTo>
                  <a:lnTo>
                    <a:pt x="144589" y="93141"/>
                  </a:lnTo>
                  <a:lnTo>
                    <a:pt x="144589" y="127635"/>
                  </a:lnTo>
                  <a:lnTo>
                    <a:pt x="196227" y="127635"/>
                  </a:lnTo>
                  <a:lnTo>
                    <a:pt x="196227" y="93141"/>
                  </a:lnTo>
                  <a:lnTo>
                    <a:pt x="196227" y="76377"/>
                  </a:lnTo>
                  <a:lnTo>
                    <a:pt x="196227" y="75895"/>
                  </a:lnTo>
                  <a:lnTo>
                    <a:pt x="196227" y="59791"/>
                  </a:lnTo>
                  <a:lnTo>
                    <a:pt x="196227" y="59283"/>
                  </a:lnTo>
                  <a:lnTo>
                    <a:pt x="196227" y="42545"/>
                  </a:lnTo>
                  <a:lnTo>
                    <a:pt x="165239" y="42545"/>
                  </a:lnTo>
                  <a:lnTo>
                    <a:pt x="165239" y="59791"/>
                  </a:lnTo>
                  <a:lnTo>
                    <a:pt x="165239" y="75895"/>
                  </a:lnTo>
                  <a:lnTo>
                    <a:pt x="144589" y="75895"/>
                  </a:lnTo>
                  <a:lnTo>
                    <a:pt x="144589" y="59791"/>
                  </a:lnTo>
                  <a:lnTo>
                    <a:pt x="165239" y="59791"/>
                  </a:lnTo>
                  <a:lnTo>
                    <a:pt x="165239" y="42545"/>
                  </a:lnTo>
                  <a:lnTo>
                    <a:pt x="123939" y="42545"/>
                  </a:lnTo>
                  <a:lnTo>
                    <a:pt x="123939" y="59791"/>
                  </a:lnTo>
                  <a:lnTo>
                    <a:pt x="123939" y="75895"/>
                  </a:lnTo>
                  <a:lnTo>
                    <a:pt x="103276" y="75895"/>
                  </a:lnTo>
                  <a:lnTo>
                    <a:pt x="103276" y="59791"/>
                  </a:lnTo>
                  <a:lnTo>
                    <a:pt x="123939" y="59791"/>
                  </a:lnTo>
                  <a:lnTo>
                    <a:pt x="123939" y="42545"/>
                  </a:lnTo>
                  <a:lnTo>
                    <a:pt x="103276" y="42545"/>
                  </a:lnTo>
                  <a:lnTo>
                    <a:pt x="103276" y="25298"/>
                  </a:lnTo>
                  <a:lnTo>
                    <a:pt x="123939" y="25298"/>
                  </a:lnTo>
                  <a:lnTo>
                    <a:pt x="123939" y="42202"/>
                  </a:lnTo>
                  <a:lnTo>
                    <a:pt x="144589" y="42202"/>
                  </a:lnTo>
                  <a:lnTo>
                    <a:pt x="144589" y="25298"/>
                  </a:lnTo>
                  <a:lnTo>
                    <a:pt x="165239" y="25298"/>
                  </a:lnTo>
                  <a:lnTo>
                    <a:pt x="165239" y="42202"/>
                  </a:lnTo>
                  <a:lnTo>
                    <a:pt x="196227" y="42202"/>
                  </a:lnTo>
                  <a:lnTo>
                    <a:pt x="196227" y="25298"/>
                  </a:lnTo>
                  <a:lnTo>
                    <a:pt x="196227" y="25120"/>
                  </a:lnTo>
                  <a:lnTo>
                    <a:pt x="196227" y="0"/>
                  </a:lnTo>
                  <a:close/>
                </a:path>
                <a:path w="413385" h="264795">
                  <a:moveTo>
                    <a:pt x="268516" y="144741"/>
                  </a:moveTo>
                  <a:lnTo>
                    <a:pt x="144589" y="144741"/>
                  </a:lnTo>
                  <a:lnTo>
                    <a:pt x="144589" y="170040"/>
                  </a:lnTo>
                  <a:lnTo>
                    <a:pt x="144589" y="187286"/>
                  </a:lnTo>
                  <a:lnTo>
                    <a:pt x="144589" y="204533"/>
                  </a:lnTo>
                  <a:lnTo>
                    <a:pt x="144589" y="221780"/>
                  </a:lnTo>
                  <a:lnTo>
                    <a:pt x="144589" y="239026"/>
                  </a:lnTo>
                  <a:lnTo>
                    <a:pt x="144589" y="264325"/>
                  </a:lnTo>
                  <a:lnTo>
                    <a:pt x="196227" y="264325"/>
                  </a:lnTo>
                  <a:lnTo>
                    <a:pt x="196227" y="239026"/>
                  </a:lnTo>
                  <a:lnTo>
                    <a:pt x="216877" y="239026"/>
                  </a:lnTo>
                  <a:lnTo>
                    <a:pt x="216877" y="264325"/>
                  </a:lnTo>
                  <a:lnTo>
                    <a:pt x="268516" y="264325"/>
                  </a:lnTo>
                  <a:lnTo>
                    <a:pt x="268516" y="239026"/>
                  </a:lnTo>
                  <a:lnTo>
                    <a:pt x="268516" y="238696"/>
                  </a:lnTo>
                  <a:lnTo>
                    <a:pt x="268516" y="221780"/>
                  </a:lnTo>
                  <a:lnTo>
                    <a:pt x="175564" y="221780"/>
                  </a:lnTo>
                  <a:lnTo>
                    <a:pt x="175564" y="204533"/>
                  </a:lnTo>
                  <a:lnTo>
                    <a:pt x="196227" y="204533"/>
                  </a:lnTo>
                  <a:lnTo>
                    <a:pt x="196227" y="221615"/>
                  </a:lnTo>
                  <a:lnTo>
                    <a:pt x="216877" y="221615"/>
                  </a:lnTo>
                  <a:lnTo>
                    <a:pt x="216877" y="204533"/>
                  </a:lnTo>
                  <a:lnTo>
                    <a:pt x="237540" y="204533"/>
                  </a:lnTo>
                  <a:lnTo>
                    <a:pt x="237540" y="221615"/>
                  </a:lnTo>
                  <a:lnTo>
                    <a:pt x="268516" y="221615"/>
                  </a:lnTo>
                  <a:lnTo>
                    <a:pt x="268516" y="170357"/>
                  </a:lnTo>
                  <a:lnTo>
                    <a:pt x="237540" y="170357"/>
                  </a:lnTo>
                  <a:lnTo>
                    <a:pt x="237540" y="187286"/>
                  </a:lnTo>
                  <a:lnTo>
                    <a:pt x="216877" y="187286"/>
                  </a:lnTo>
                  <a:lnTo>
                    <a:pt x="216877" y="170357"/>
                  </a:lnTo>
                  <a:lnTo>
                    <a:pt x="196227" y="170357"/>
                  </a:lnTo>
                  <a:lnTo>
                    <a:pt x="196227" y="187286"/>
                  </a:lnTo>
                  <a:lnTo>
                    <a:pt x="175564" y="187286"/>
                  </a:lnTo>
                  <a:lnTo>
                    <a:pt x="175564" y="170040"/>
                  </a:lnTo>
                  <a:lnTo>
                    <a:pt x="268516" y="170040"/>
                  </a:lnTo>
                  <a:lnTo>
                    <a:pt x="268516" y="144741"/>
                  </a:lnTo>
                  <a:close/>
                </a:path>
                <a:path w="413385" h="264795">
                  <a:moveTo>
                    <a:pt x="413105" y="20840"/>
                  </a:moveTo>
                  <a:lnTo>
                    <a:pt x="382117" y="17640"/>
                  </a:lnTo>
                  <a:lnTo>
                    <a:pt x="382117" y="37922"/>
                  </a:lnTo>
                  <a:lnTo>
                    <a:pt x="382117" y="55016"/>
                  </a:lnTo>
                  <a:lnTo>
                    <a:pt x="382117" y="221615"/>
                  </a:lnTo>
                  <a:lnTo>
                    <a:pt x="361467" y="221615"/>
                  </a:lnTo>
                  <a:lnTo>
                    <a:pt x="361467" y="204520"/>
                  </a:lnTo>
                  <a:lnTo>
                    <a:pt x="382117" y="204520"/>
                  </a:lnTo>
                  <a:lnTo>
                    <a:pt x="382117" y="187439"/>
                  </a:lnTo>
                  <a:lnTo>
                    <a:pt x="361467" y="187439"/>
                  </a:lnTo>
                  <a:lnTo>
                    <a:pt x="361467" y="170357"/>
                  </a:lnTo>
                  <a:lnTo>
                    <a:pt x="382117" y="170357"/>
                  </a:lnTo>
                  <a:lnTo>
                    <a:pt x="382117" y="153263"/>
                  </a:lnTo>
                  <a:lnTo>
                    <a:pt x="361467" y="153263"/>
                  </a:lnTo>
                  <a:lnTo>
                    <a:pt x="361467" y="136182"/>
                  </a:lnTo>
                  <a:lnTo>
                    <a:pt x="382117" y="136182"/>
                  </a:lnTo>
                  <a:lnTo>
                    <a:pt x="382117" y="119087"/>
                  </a:lnTo>
                  <a:lnTo>
                    <a:pt x="361467" y="119087"/>
                  </a:lnTo>
                  <a:lnTo>
                    <a:pt x="361467" y="102006"/>
                  </a:lnTo>
                  <a:lnTo>
                    <a:pt x="382117" y="102006"/>
                  </a:lnTo>
                  <a:lnTo>
                    <a:pt x="382117" y="84924"/>
                  </a:lnTo>
                  <a:lnTo>
                    <a:pt x="361467" y="84924"/>
                  </a:lnTo>
                  <a:lnTo>
                    <a:pt x="361467" y="67843"/>
                  </a:lnTo>
                  <a:lnTo>
                    <a:pt x="382117" y="67843"/>
                  </a:lnTo>
                  <a:lnTo>
                    <a:pt x="382117" y="55016"/>
                  </a:lnTo>
                  <a:lnTo>
                    <a:pt x="361467" y="55016"/>
                  </a:lnTo>
                  <a:lnTo>
                    <a:pt x="361467" y="37922"/>
                  </a:lnTo>
                  <a:lnTo>
                    <a:pt x="382117" y="37922"/>
                  </a:lnTo>
                  <a:lnTo>
                    <a:pt x="382117" y="17640"/>
                  </a:lnTo>
                  <a:lnTo>
                    <a:pt x="340817" y="13385"/>
                  </a:lnTo>
                  <a:lnTo>
                    <a:pt x="340817" y="37922"/>
                  </a:lnTo>
                  <a:lnTo>
                    <a:pt x="340817" y="55016"/>
                  </a:lnTo>
                  <a:lnTo>
                    <a:pt x="340817" y="221615"/>
                  </a:lnTo>
                  <a:lnTo>
                    <a:pt x="320154" y="221615"/>
                  </a:lnTo>
                  <a:lnTo>
                    <a:pt x="320154" y="204520"/>
                  </a:lnTo>
                  <a:lnTo>
                    <a:pt x="340817" y="204520"/>
                  </a:lnTo>
                  <a:lnTo>
                    <a:pt x="340817" y="187439"/>
                  </a:lnTo>
                  <a:lnTo>
                    <a:pt x="320154" y="187439"/>
                  </a:lnTo>
                  <a:lnTo>
                    <a:pt x="320154" y="170357"/>
                  </a:lnTo>
                  <a:lnTo>
                    <a:pt x="340817" y="170357"/>
                  </a:lnTo>
                  <a:lnTo>
                    <a:pt x="340817" y="153263"/>
                  </a:lnTo>
                  <a:lnTo>
                    <a:pt x="320154" y="153263"/>
                  </a:lnTo>
                  <a:lnTo>
                    <a:pt x="320154" y="136182"/>
                  </a:lnTo>
                  <a:lnTo>
                    <a:pt x="340817" y="136182"/>
                  </a:lnTo>
                  <a:lnTo>
                    <a:pt x="340817" y="119087"/>
                  </a:lnTo>
                  <a:lnTo>
                    <a:pt x="320154" y="119087"/>
                  </a:lnTo>
                  <a:lnTo>
                    <a:pt x="320154" y="102006"/>
                  </a:lnTo>
                  <a:lnTo>
                    <a:pt x="340817" y="102006"/>
                  </a:lnTo>
                  <a:lnTo>
                    <a:pt x="340817" y="84924"/>
                  </a:lnTo>
                  <a:lnTo>
                    <a:pt x="320154" y="84924"/>
                  </a:lnTo>
                  <a:lnTo>
                    <a:pt x="320154" y="67843"/>
                  </a:lnTo>
                  <a:lnTo>
                    <a:pt x="340817" y="67843"/>
                  </a:lnTo>
                  <a:lnTo>
                    <a:pt x="340817" y="55016"/>
                  </a:lnTo>
                  <a:lnTo>
                    <a:pt x="320154" y="55016"/>
                  </a:lnTo>
                  <a:lnTo>
                    <a:pt x="320154" y="37922"/>
                  </a:lnTo>
                  <a:lnTo>
                    <a:pt x="340817" y="37922"/>
                  </a:lnTo>
                  <a:lnTo>
                    <a:pt x="340817" y="13385"/>
                  </a:lnTo>
                  <a:lnTo>
                    <a:pt x="289179" y="8039"/>
                  </a:lnTo>
                  <a:lnTo>
                    <a:pt x="289179" y="264325"/>
                  </a:lnTo>
                  <a:lnTo>
                    <a:pt x="340817" y="264325"/>
                  </a:lnTo>
                  <a:lnTo>
                    <a:pt x="340817" y="238696"/>
                  </a:lnTo>
                  <a:lnTo>
                    <a:pt x="361467" y="238696"/>
                  </a:lnTo>
                  <a:lnTo>
                    <a:pt x="361467" y="264325"/>
                  </a:lnTo>
                  <a:lnTo>
                    <a:pt x="413105" y="264325"/>
                  </a:lnTo>
                  <a:lnTo>
                    <a:pt x="413105" y="238696"/>
                  </a:lnTo>
                  <a:lnTo>
                    <a:pt x="413105" y="221615"/>
                  </a:lnTo>
                  <a:lnTo>
                    <a:pt x="413105" y="37922"/>
                  </a:lnTo>
                  <a:lnTo>
                    <a:pt x="413105" y="208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6" name="object 44">
              <a:extLst>
                <a:ext uri="{FF2B5EF4-FFF2-40B4-BE49-F238E27FC236}">
                  <a16:creationId xmlns:a16="http://schemas.microsoft.com/office/drawing/2014/main" id="{B2A6949A-390B-4D93-BCB7-E51F636408BA}"/>
                </a:ext>
              </a:extLst>
            </p:cNvPr>
            <p:cNvPicPr/>
            <p:nvPr/>
          </p:nvPicPr>
          <p:blipFill>
            <a:blip r:embed="rId9" cstate="print"/>
            <a:stretch>
              <a:fillRect/>
            </a:stretch>
          </p:blipFill>
          <p:spPr>
            <a:xfrm>
              <a:off x="8716236" y="4844032"/>
              <a:ext cx="701039" cy="719329"/>
            </a:xfrm>
            <a:prstGeom prst="rect">
              <a:avLst/>
            </a:prstGeom>
          </p:spPr>
        </p:pic>
        <p:pic>
          <p:nvPicPr>
            <p:cNvPr id="28" name="object 46">
              <a:extLst>
                <a:ext uri="{FF2B5EF4-FFF2-40B4-BE49-F238E27FC236}">
                  <a16:creationId xmlns:a16="http://schemas.microsoft.com/office/drawing/2014/main" id="{07E1416F-1B76-4F9F-AE80-F024FE22E47C}"/>
                </a:ext>
              </a:extLst>
            </p:cNvPr>
            <p:cNvPicPr/>
            <p:nvPr/>
          </p:nvPicPr>
          <p:blipFill>
            <a:blip r:embed="rId10" cstate="print"/>
            <a:stretch>
              <a:fillRect/>
            </a:stretch>
          </p:blipFill>
          <p:spPr>
            <a:xfrm>
              <a:off x="5960922" y="4869868"/>
              <a:ext cx="701039" cy="726947"/>
            </a:xfrm>
            <a:prstGeom prst="rect">
              <a:avLst/>
            </a:prstGeom>
            <a:scene3d>
              <a:camera prst="orthographicFront"/>
              <a:lightRig rig="threePt" dir="t"/>
            </a:scene3d>
            <a:sp3d extrusionH="76200">
              <a:extrusionClr>
                <a:srgbClr val="7030A0"/>
              </a:extrusionClr>
            </a:sp3d>
          </p:spPr>
        </p:pic>
      </p:grpSp>
      <p:sp>
        <p:nvSpPr>
          <p:cNvPr id="30" name="object 28">
            <a:extLst>
              <a:ext uri="{FF2B5EF4-FFF2-40B4-BE49-F238E27FC236}">
                <a16:creationId xmlns:a16="http://schemas.microsoft.com/office/drawing/2014/main" id="{4F057EC5-C106-422F-AA13-BE31AF68717F}"/>
              </a:ext>
            </a:extLst>
          </p:cNvPr>
          <p:cNvSpPr txBox="1"/>
          <p:nvPr/>
        </p:nvSpPr>
        <p:spPr>
          <a:xfrm>
            <a:off x="595859" y="5253977"/>
            <a:ext cx="6663888" cy="299720"/>
          </a:xfrm>
          <a:prstGeom prst="rect">
            <a:avLst/>
          </a:prstGeom>
        </p:spPr>
        <p:txBody>
          <a:bodyPr vert="horz" wrap="square" lIns="0" tIns="12700" rIns="0" bIns="0" rtlCol="0">
            <a:spAutoFit/>
          </a:bodyPr>
          <a:lstStyle/>
          <a:p>
            <a:pPr marL="58039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small" spc="0" normalizeH="0" baseline="0" noProof="0" dirty="0">
                <a:ln>
                  <a:noFill/>
                </a:ln>
                <a:solidFill>
                  <a:srgbClr val="FFFFFF"/>
                </a:solidFill>
                <a:effectLst/>
                <a:uLnTx/>
                <a:uFillTx/>
                <a:latin typeface="Calibri"/>
                <a:ea typeface="+mn-ea"/>
                <a:cs typeface="Calibri"/>
              </a:rPr>
              <a:t> </a:t>
            </a:r>
            <a:r>
              <a:rPr kumimoji="0" sz="1800" b="0" i="0" u="none" strike="noStrike" kern="0" cap="small" spc="0" normalizeH="0" baseline="0" noProof="0" dirty="0">
                <a:ln>
                  <a:noFill/>
                </a:ln>
                <a:solidFill>
                  <a:srgbClr val="FFFFFF"/>
                </a:solidFill>
                <a:effectLst/>
                <a:uLnTx/>
                <a:uFillTx/>
                <a:latin typeface="Calibri"/>
                <a:ea typeface="+mn-ea"/>
                <a:cs typeface="Calibri"/>
              </a:rPr>
              <a:t>Cross</a:t>
            </a:r>
            <a:r>
              <a:rPr kumimoji="0" sz="1800" b="0" i="0" u="none" strike="noStrike" kern="0" cap="small" spc="35" normalizeH="0" baseline="0" noProof="0" dirty="0">
                <a:ln>
                  <a:noFill/>
                </a:ln>
                <a:solidFill>
                  <a:srgbClr val="FFFFFF"/>
                </a:solidFill>
                <a:effectLst/>
                <a:uLnTx/>
                <a:uFillTx/>
                <a:latin typeface="Calibri"/>
                <a:ea typeface="+mn-ea"/>
                <a:cs typeface="Calibri"/>
              </a:rPr>
              <a:t> </a:t>
            </a:r>
            <a:r>
              <a:rPr kumimoji="0" sz="1800" b="0" i="0" u="none" strike="noStrike" kern="0" cap="small" spc="-10" normalizeH="0" baseline="0" noProof="0" dirty="0">
                <a:ln>
                  <a:noFill/>
                </a:ln>
                <a:solidFill>
                  <a:srgbClr val="FFFFFF"/>
                </a:solidFill>
                <a:effectLst/>
                <a:uLnTx/>
                <a:uFillTx/>
                <a:latin typeface="Calibri"/>
                <a:ea typeface="+mn-ea"/>
                <a:cs typeface="Calibri"/>
              </a:rPr>
              <a:t>Continuum</a:t>
            </a:r>
            <a:r>
              <a:rPr kumimoji="0" lang="en-US" sz="1800" b="0" i="0" u="none" strike="noStrike" kern="0" cap="small" spc="-10" normalizeH="0" baseline="0" noProof="0" dirty="0">
                <a:ln>
                  <a:noFill/>
                </a:ln>
                <a:solidFill>
                  <a:srgbClr val="FFFFFF"/>
                </a:solidFill>
                <a:effectLst/>
                <a:uLnTx/>
                <a:uFillTx/>
                <a:latin typeface="Calibri"/>
                <a:ea typeface="+mn-ea"/>
                <a:cs typeface="Calibri"/>
              </a:rPr>
              <a:t> Goals / Stakeholder Engagement / Education</a:t>
            </a:r>
            <a:r>
              <a:rPr kumimoji="0" sz="1800" b="0" i="0" u="none" strike="noStrike" kern="0" cap="small" spc="40" normalizeH="0" baseline="0" noProof="0" dirty="0">
                <a:ln>
                  <a:noFill/>
                </a:ln>
                <a:solidFill>
                  <a:srgbClr val="FFFFFF"/>
                </a:solidFill>
                <a:effectLst/>
                <a:uLnTx/>
                <a:uFillTx/>
                <a:latin typeface="Calibri"/>
                <a:ea typeface="+mn-ea"/>
                <a:cs typeface="Calibri"/>
              </a:rPr>
              <a:t> </a:t>
            </a:r>
            <a:r>
              <a:rPr kumimoji="0" sz="1800" b="0" i="0" u="none" strike="noStrike" kern="0" cap="small" spc="-40" normalizeH="0" baseline="0" noProof="0" dirty="0">
                <a:ln>
                  <a:noFill/>
                </a:ln>
                <a:solidFill>
                  <a:srgbClr val="FFFFFF"/>
                </a:solidFill>
                <a:effectLst/>
                <a:uLnTx/>
                <a:uFillTx/>
                <a:latin typeface="Calibri"/>
                <a:ea typeface="+mn-ea"/>
                <a:cs typeface="Calibri"/>
              </a:rPr>
              <a:t> </a:t>
            </a:r>
            <a:endParaRPr kumimoji="0" sz="1800" b="0" i="0" u="none" strike="noStrike" kern="0" cap="none" spc="0" normalizeH="0" baseline="0" noProof="0" dirty="0">
              <a:ln>
                <a:noFill/>
              </a:ln>
              <a:solidFill>
                <a:sysClr val="windowText" lastClr="000000"/>
              </a:solidFill>
              <a:effectLst/>
              <a:uLnTx/>
              <a:uFillTx/>
              <a:latin typeface="Calibri"/>
              <a:ea typeface="+mn-ea"/>
              <a:cs typeface="Calibri"/>
            </a:endParaRPr>
          </a:p>
        </p:txBody>
      </p:sp>
      <p:graphicFrame>
        <p:nvGraphicFramePr>
          <p:cNvPr id="31" name="object 48">
            <a:extLst>
              <a:ext uri="{FF2B5EF4-FFF2-40B4-BE49-F238E27FC236}">
                <a16:creationId xmlns:a16="http://schemas.microsoft.com/office/drawing/2014/main" id="{5B575BD8-1245-4187-94AD-24E0B2023ACC}"/>
              </a:ext>
            </a:extLst>
          </p:cNvPr>
          <p:cNvGraphicFramePr>
            <a:graphicFrameLocks noGrp="1"/>
          </p:cNvGraphicFramePr>
          <p:nvPr>
            <p:extLst>
              <p:ext uri="{D42A27DB-BD31-4B8C-83A1-F6EECF244321}">
                <p14:modId xmlns:p14="http://schemas.microsoft.com/office/powerpoint/2010/main" val="1872088431"/>
              </p:ext>
            </p:extLst>
          </p:nvPr>
        </p:nvGraphicFramePr>
        <p:xfrm>
          <a:off x="392597" y="4211968"/>
          <a:ext cx="7598478" cy="1079179"/>
        </p:xfrm>
        <a:graphic>
          <a:graphicData uri="http://schemas.openxmlformats.org/drawingml/2006/table">
            <a:tbl>
              <a:tblPr firstRow="1" bandRow="1">
                <a:tableStyleId>{2D5ABB26-0587-4C30-8999-92F81FD0307C}</a:tableStyleId>
              </a:tblPr>
              <a:tblGrid>
                <a:gridCol w="885787">
                  <a:extLst>
                    <a:ext uri="{9D8B030D-6E8A-4147-A177-3AD203B41FA5}">
                      <a16:colId xmlns:a16="http://schemas.microsoft.com/office/drawing/2014/main" val="20000"/>
                    </a:ext>
                  </a:extLst>
                </a:gridCol>
                <a:gridCol w="969592">
                  <a:extLst>
                    <a:ext uri="{9D8B030D-6E8A-4147-A177-3AD203B41FA5}">
                      <a16:colId xmlns:a16="http://schemas.microsoft.com/office/drawing/2014/main" val="20001"/>
                    </a:ext>
                  </a:extLst>
                </a:gridCol>
                <a:gridCol w="1675954">
                  <a:extLst>
                    <a:ext uri="{9D8B030D-6E8A-4147-A177-3AD203B41FA5}">
                      <a16:colId xmlns:a16="http://schemas.microsoft.com/office/drawing/2014/main" val="20002"/>
                    </a:ext>
                  </a:extLst>
                </a:gridCol>
                <a:gridCol w="781235">
                  <a:extLst>
                    <a:ext uri="{9D8B030D-6E8A-4147-A177-3AD203B41FA5}">
                      <a16:colId xmlns:a16="http://schemas.microsoft.com/office/drawing/2014/main" val="20003"/>
                    </a:ext>
                  </a:extLst>
                </a:gridCol>
                <a:gridCol w="870012">
                  <a:extLst>
                    <a:ext uri="{9D8B030D-6E8A-4147-A177-3AD203B41FA5}">
                      <a16:colId xmlns:a16="http://schemas.microsoft.com/office/drawing/2014/main" val="20004"/>
                    </a:ext>
                  </a:extLst>
                </a:gridCol>
                <a:gridCol w="976543">
                  <a:extLst>
                    <a:ext uri="{9D8B030D-6E8A-4147-A177-3AD203B41FA5}">
                      <a16:colId xmlns:a16="http://schemas.microsoft.com/office/drawing/2014/main" val="20005"/>
                    </a:ext>
                  </a:extLst>
                </a:gridCol>
                <a:gridCol w="1439355">
                  <a:extLst>
                    <a:ext uri="{9D8B030D-6E8A-4147-A177-3AD203B41FA5}">
                      <a16:colId xmlns:a16="http://schemas.microsoft.com/office/drawing/2014/main" val="20006"/>
                    </a:ext>
                  </a:extLst>
                </a:gridCol>
              </a:tblGrid>
              <a:tr h="508877">
                <a:tc>
                  <a:txBody>
                    <a:bodyPr/>
                    <a:lstStyle/>
                    <a:p>
                      <a:pPr marR="8255" algn="ctr">
                        <a:lnSpc>
                          <a:spcPts val="894"/>
                        </a:lnSpc>
                      </a:pPr>
                      <a:endParaRPr lang="en-US" sz="1000" b="1" spc="-20" dirty="0">
                        <a:latin typeface="Calibri"/>
                        <a:cs typeface="Calibri"/>
                      </a:endParaRPr>
                    </a:p>
                    <a:p>
                      <a:pPr marR="8255" algn="ctr">
                        <a:lnSpc>
                          <a:spcPts val="894"/>
                        </a:lnSpc>
                      </a:pPr>
                      <a:r>
                        <a:rPr sz="1000" b="1" spc="-20" dirty="0">
                          <a:latin typeface="Calibri"/>
                          <a:cs typeface="Calibri"/>
                        </a:rPr>
                        <a:t>BSMH</a:t>
                      </a:r>
                      <a:endParaRPr sz="1000" dirty="0">
                        <a:latin typeface="Calibri"/>
                        <a:cs typeface="Calibri"/>
                      </a:endParaRPr>
                    </a:p>
                  </a:txBody>
                  <a:tcPr marL="0" marR="0" marT="0" marB="0"/>
                </a:tc>
                <a:tc>
                  <a:txBody>
                    <a:bodyPr/>
                    <a:lstStyle/>
                    <a:p>
                      <a:pPr marR="388620" algn="ctr">
                        <a:lnSpc>
                          <a:spcPts val="894"/>
                        </a:lnSpc>
                      </a:pPr>
                      <a:r>
                        <a:rPr lang="en-US" sz="1000" b="1" spc="-10" dirty="0">
                          <a:latin typeface="Calibri"/>
                          <a:cs typeface="Calibri"/>
                        </a:rPr>
                        <a:t>            </a:t>
                      </a:r>
                    </a:p>
                    <a:p>
                      <a:pPr marR="388620" algn="ctr">
                        <a:lnSpc>
                          <a:spcPts val="894"/>
                        </a:lnSpc>
                      </a:pPr>
                      <a:r>
                        <a:rPr lang="en-US" sz="1000" b="1" spc="-10" dirty="0">
                          <a:latin typeface="Calibri"/>
                          <a:cs typeface="Calibri"/>
                        </a:rPr>
                        <a:t>       SNF           </a:t>
                      </a:r>
                    </a:p>
                    <a:p>
                      <a:pPr marR="388620" algn="ctr">
                        <a:lnSpc>
                          <a:spcPts val="894"/>
                        </a:lnSpc>
                      </a:pPr>
                      <a:r>
                        <a:rPr lang="en-US" sz="1000" b="1" spc="-10" dirty="0">
                          <a:latin typeface="Calibri"/>
                          <a:cs typeface="Calibri"/>
                        </a:rPr>
                        <a:t>                 </a:t>
                      </a:r>
                      <a:endParaRPr sz="1000" dirty="0">
                        <a:latin typeface="Calibri"/>
                        <a:cs typeface="Calibri"/>
                      </a:endParaRPr>
                    </a:p>
                  </a:txBody>
                  <a:tcPr marL="0" marR="0" marT="0" marB="0"/>
                </a:tc>
                <a:tc>
                  <a:txBody>
                    <a:bodyPr/>
                    <a:lstStyle/>
                    <a:p>
                      <a:pPr marR="162560" algn="r">
                        <a:lnSpc>
                          <a:spcPts val="894"/>
                        </a:lnSpc>
                      </a:pPr>
                      <a:endParaRPr lang="en-US" sz="1000" b="1" spc="-10" dirty="0">
                        <a:latin typeface="Calibri"/>
                        <a:cs typeface="Calibri"/>
                      </a:endParaRPr>
                    </a:p>
                    <a:p>
                      <a:pPr marR="162560" algn="r">
                        <a:lnSpc>
                          <a:spcPts val="894"/>
                        </a:lnSpc>
                      </a:pPr>
                      <a:r>
                        <a:rPr lang="en-US" sz="1000" b="1" spc="-10" dirty="0">
                          <a:latin typeface="Calibri"/>
                          <a:cs typeface="Calibri"/>
                        </a:rPr>
                        <a:t>       TRANSPORT</a:t>
                      </a:r>
                    </a:p>
                    <a:p>
                      <a:pPr marR="162560" algn="r">
                        <a:lnSpc>
                          <a:spcPts val="894"/>
                        </a:lnSpc>
                      </a:pPr>
                      <a:r>
                        <a:rPr lang="en-US" sz="1000" b="1" spc="-10" dirty="0">
                          <a:latin typeface="Calibri"/>
                          <a:cs typeface="Calibri"/>
                        </a:rPr>
                        <a:t>   COMPANIES</a:t>
                      </a:r>
                      <a:endParaRPr sz="1000" dirty="0">
                        <a:latin typeface="Calibri"/>
                        <a:cs typeface="Calibri"/>
                      </a:endParaRPr>
                    </a:p>
                  </a:txBody>
                  <a:tcPr marL="0" marR="0" marT="0" marB="0"/>
                </a:tc>
                <a:tc>
                  <a:txBody>
                    <a:bodyPr/>
                    <a:lstStyle/>
                    <a:p>
                      <a:pPr marR="7620" algn="ctr">
                        <a:lnSpc>
                          <a:spcPts val="894"/>
                        </a:lnSpc>
                      </a:pPr>
                      <a:endParaRPr lang="en-US" sz="1000" b="1" dirty="0">
                        <a:latin typeface="Calibri"/>
                        <a:cs typeface="Calibri"/>
                      </a:endParaRPr>
                    </a:p>
                    <a:p>
                      <a:pPr marR="7620" algn="ctr">
                        <a:lnSpc>
                          <a:spcPts val="894"/>
                        </a:lnSpc>
                      </a:pPr>
                      <a:r>
                        <a:rPr lang="en-US" sz="1000" b="1" dirty="0">
                          <a:latin typeface="Calibri"/>
                          <a:cs typeface="Calibri"/>
                        </a:rPr>
                        <a:t>ED</a:t>
                      </a:r>
                    </a:p>
                  </a:txBody>
                  <a:tcPr marL="0" marR="0" marT="0" marB="0"/>
                </a:tc>
                <a:tc>
                  <a:txBody>
                    <a:bodyPr/>
                    <a:lstStyle/>
                    <a:p>
                      <a:pPr marL="149225" marR="0" lvl="0" indent="0" algn="l" defTabSz="914400" rtl="0" eaLnBrk="1" fontAlgn="auto" latinLnBrk="0" hangingPunct="1">
                        <a:lnSpc>
                          <a:spcPts val="894"/>
                        </a:lnSpc>
                        <a:spcBef>
                          <a:spcPts val="0"/>
                        </a:spcBef>
                        <a:spcAft>
                          <a:spcPts val="0"/>
                        </a:spcAft>
                        <a:buClrTx/>
                        <a:buSzTx/>
                        <a:buFontTx/>
                        <a:buNone/>
                        <a:tabLst/>
                        <a:defRPr/>
                      </a:pPr>
                      <a:r>
                        <a:rPr lang="en-US" sz="1000" b="1" spc="-10" dirty="0">
                          <a:latin typeface="+mn-lt"/>
                          <a:cs typeface="Calibri"/>
                        </a:rPr>
                        <a:t>                                         </a:t>
                      </a:r>
                    </a:p>
                    <a:p>
                      <a:pPr marL="149225" marR="0" lvl="0" indent="0" algn="l" defTabSz="914400" rtl="0" eaLnBrk="1" fontAlgn="auto" latinLnBrk="0" hangingPunct="1">
                        <a:lnSpc>
                          <a:spcPts val="894"/>
                        </a:lnSpc>
                        <a:spcBef>
                          <a:spcPts val="0"/>
                        </a:spcBef>
                        <a:spcAft>
                          <a:spcPts val="0"/>
                        </a:spcAft>
                        <a:buClrTx/>
                        <a:buSzTx/>
                        <a:buFontTx/>
                        <a:buNone/>
                        <a:tabLst/>
                        <a:defRPr/>
                      </a:pPr>
                      <a:r>
                        <a:rPr lang="en-US" sz="1000" b="1" spc="-10" dirty="0">
                          <a:latin typeface="+mn-lt"/>
                          <a:cs typeface="Calibri"/>
                        </a:rPr>
                        <a:t>   INPATIENT</a:t>
                      </a:r>
                      <a:endParaRPr sz="1000" dirty="0">
                        <a:latin typeface="Calibri"/>
                        <a:cs typeface="Calibri"/>
                      </a:endParaRPr>
                    </a:p>
                  </a:txBody>
                  <a:tcPr marL="0" marR="0" marT="0" marB="0"/>
                </a:tc>
                <a:tc>
                  <a:txBody>
                    <a:bodyPr/>
                    <a:lstStyle/>
                    <a:p>
                      <a:pPr marL="597535" algn="l">
                        <a:lnSpc>
                          <a:spcPts val="894"/>
                        </a:lnSpc>
                      </a:pPr>
                      <a:endParaRPr lang="en-US" sz="1000" b="1" spc="-20" dirty="0">
                        <a:latin typeface="Calibri"/>
                        <a:cs typeface="Calibri"/>
                      </a:endParaRPr>
                    </a:p>
                    <a:p>
                      <a:pPr marL="597535" algn="l">
                        <a:lnSpc>
                          <a:spcPts val="894"/>
                        </a:lnSpc>
                      </a:pPr>
                      <a:r>
                        <a:rPr lang="en-US" sz="1000" b="1" spc="-20" dirty="0">
                          <a:latin typeface="Calibri"/>
                          <a:cs typeface="Calibri"/>
                        </a:rPr>
                        <a:t>Rehab?</a:t>
                      </a:r>
                      <a:endParaRPr sz="1000" dirty="0">
                        <a:latin typeface="Calibri"/>
                        <a:cs typeface="Calibri"/>
                      </a:endParaRPr>
                    </a:p>
                  </a:txBody>
                  <a:tcPr marL="0" marR="0" marT="0" marB="0"/>
                </a:tc>
                <a:tc>
                  <a:txBody>
                    <a:bodyPr/>
                    <a:lstStyle/>
                    <a:p>
                      <a:pPr marL="90805" algn="ctr">
                        <a:lnSpc>
                          <a:spcPts val="894"/>
                        </a:lnSpc>
                      </a:pPr>
                      <a:endParaRPr lang="en-US" sz="1000" b="1" spc="-10" dirty="0">
                        <a:latin typeface="+mn-lt"/>
                        <a:cs typeface="Calibri"/>
                      </a:endParaRPr>
                    </a:p>
                    <a:p>
                      <a:pPr marL="90805" algn="ctr">
                        <a:lnSpc>
                          <a:spcPts val="894"/>
                        </a:lnSpc>
                      </a:pPr>
                      <a:r>
                        <a:rPr lang="en-US" sz="1000" b="1" spc="-10" dirty="0">
                          <a:latin typeface="+mn-lt"/>
                          <a:cs typeface="Calibri"/>
                        </a:rPr>
                        <a:t>COMFORT/</a:t>
                      </a:r>
                    </a:p>
                    <a:p>
                      <a:pPr marL="90805" algn="ctr">
                        <a:lnSpc>
                          <a:spcPts val="894"/>
                        </a:lnSpc>
                      </a:pPr>
                      <a:r>
                        <a:rPr lang="en-US" sz="1000" b="1" spc="-10" dirty="0">
                          <a:latin typeface="+mn-lt"/>
                          <a:cs typeface="Calibri"/>
                        </a:rPr>
                        <a:t>PALLIATIVE?</a:t>
                      </a:r>
                      <a:endParaRPr lang="en-US" sz="1000" dirty="0">
                        <a:latin typeface="+mn-lt"/>
                        <a:cs typeface="Calibri"/>
                      </a:endParaRPr>
                    </a:p>
                    <a:p>
                      <a:pPr marL="280035">
                        <a:lnSpc>
                          <a:spcPts val="894"/>
                        </a:lnSpc>
                      </a:pPr>
                      <a:endParaRPr sz="1000" dirty="0">
                        <a:latin typeface="Calibri"/>
                        <a:cs typeface="Calibri"/>
                      </a:endParaRPr>
                    </a:p>
                  </a:txBody>
                  <a:tcPr marL="0" marR="0" marT="0" marB="0"/>
                </a:tc>
                <a:extLst>
                  <a:ext uri="{0D108BD9-81ED-4DB2-BD59-A6C34878D82A}">
                    <a16:rowId xmlns:a16="http://schemas.microsoft.com/office/drawing/2014/main" val="10000"/>
                  </a:ext>
                </a:extLst>
              </a:tr>
              <a:tr h="570302">
                <a:tc>
                  <a:txBody>
                    <a:bodyPr/>
                    <a:lstStyle/>
                    <a:p>
                      <a:pPr marR="8255" algn="ctr">
                        <a:lnSpc>
                          <a:spcPts val="894"/>
                        </a:lnSpc>
                      </a:pPr>
                      <a:endParaRPr sz="1000" dirty="0">
                        <a:latin typeface="Calibri"/>
                        <a:cs typeface="Calibri"/>
                      </a:endParaRPr>
                    </a:p>
                  </a:txBody>
                  <a:tcPr marL="0" marR="0" marT="0" marB="0"/>
                </a:tc>
                <a:tc>
                  <a:txBody>
                    <a:bodyPr/>
                    <a:lstStyle/>
                    <a:p>
                      <a:pPr marR="389255" algn="ctr">
                        <a:lnSpc>
                          <a:spcPts val="894"/>
                        </a:lnSpc>
                      </a:pPr>
                      <a:endParaRPr sz="1000" dirty="0">
                        <a:latin typeface="Calibri"/>
                        <a:cs typeface="Calibri"/>
                      </a:endParaRPr>
                    </a:p>
                  </a:txBody>
                  <a:tcPr marL="0" marR="0" marT="0" marB="0"/>
                </a:tc>
                <a:tc>
                  <a:txBody>
                    <a:bodyPr/>
                    <a:lstStyle/>
                    <a:p>
                      <a:pPr marR="126364" algn="r">
                        <a:lnSpc>
                          <a:spcPts val="894"/>
                        </a:lnSpc>
                      </a:pPr>
                      <a:endParaRPr sz="1000" dirty="0">
                        <a:latin typeface="Calibri"/>
                        <a:cs typeface="Calibri"/>
                      </a:endParaRPr>
                    </a:p>
                  </a:txBody>
                  <a:tcPr marL="0" marR="0" marT="0" marB="0"/>
                </a:tc>
                <a:tc>
                  <a:txBody>
                    <a:bodyPr/>
                    <a:lstStyle/>
                    <a:p>
                      <a:pPr marR="6985" algn="ctr">
                        <a:lnSpc>
                          <a:spcPts val="894"/>
                        </a:lnSpc>
                      </a:pPr>
                      <a:endParaRPr sz="1000" dirty="0">
                        <a:latin typeface="Calibri"/>
                        <a:cs typeface="Calibri"/>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dirty="0">
                        <a:latin typeface="Times New Roman"/>
                        <a:cs typeface="Times New Roman"/>
                      </a:endParaRPr>
                    </a:p>
                  </a:txBody>
                  <a:tcPr marL="0" marR="0" marT="0" marB="0"/>
                </a:tc>
                <a:tc>
                  <a:txBody>
                    <a:bodyPr/>
                    <a:lstStyle/>
                    <a:p>
                      <a:pPr>
                        <a:lnSpc>
                          <a:spcPct val="100000"/>
                        </a:lnSpc>
                      </a:pPr>
                      <a:endParaRPr sz="600" dirty="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pic>
        <p:nvPicPr>
          <p:cNvPr id="32" name="object 41">
            <a:extLst>
              <a:ext uri="{FF2B5EF4-FFF2-40B4-BE49-F238E27FC236}">
                <a16:creationId xmlns:a16="http://schemas.microsoft.com/office/drawing/2014/main" id="{572E948B-3830-47B6-88C5-C62C46E51E67}"/>
              </a:ext>
            </a:extLst>
          </p:cNvPr>
          <p:cNvPicPr/>
          <p:nvPr/>
        </p:nvPicPr>
        <p:blipFill>
          <a:blip r:embed="rId11" cstate="print"/>
          <a:stretch>
            <a:fillRect/>
          </a:stretch>
        </p:blipFill>
        <p:spPr>
          <a:xfrm>
            <a:off x="1567212" y="3719593"/>
            <a:ext cx="279764" cy="208843"/>
          </a:xfrm>
          <a:prstGeom prst="rect">
            <a:avLst/>
          </a:prstGeom>
        </p:spPr>
      </p:pic>
      <p:pic>
        <p:nvPicPr>
          <p:cNvPr id="34" name="Graphic 33" descr="Ambulance outline">
            <a:extLst>
              <a:ext uri="{FF2B5EF4-FFF2-40B4-BE49-F238E27FC236}">
                <a16:creationId xmlns:a16="http://schemas.microsoft.com/office/drawing/2014/main" id="{9482FB3A-F206-4FAD-949B-9F633A5E50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64207" y="3658227"/>
            <a:ext cx="406261" cy="406261"/>
          </a:xfrm>
          <a:prstGeom prst="rect">
            <a:avLst/>
          </a:prstGeom>
        </p:spPr>
      </p:pic>
      <p:pic>
        <p:nvPicPr>
          <p:cNvPr id="35" name="object 45">
            <a:extLst>
              <a:ext uri="{FF2B5EF4-FFF2-40B4-BE49-F238E27FC236}">
                <a16:creationId xmlns:a16="http://schemas.microsoft.com/office/drawing/2014/main" id="{3657D58F-61E0-4B07-9AE0-2DA67478DE7A}"/>
              </a:ext>
            </a:extLst>
          </p:cNvPr>
          <p:cNvPicPr/>
          <p:nvPr/>
        </p:nvPicPr>
        <p:blipFill>
          <a:blip r:embed="rId14" cstate="print"/>
          <a:stretch>
            <a:fillRect/>
          </a:stretch>
        </p:blipFill>
        <p:spPr>
          <a:xfrm>
            <a:off x="4213732" y="3751468"/>
            <a:ext cx="274191" cy="219777"/>
          </a:xfrm>
          <a:prstGeom prst="rect">
            <a:avLst/>
          </a:prstGeom>
        </p:spPr>
      </p:pic>
      <p:pic>
        <p:nvPicPr>
          <p:cNvPr id="20" name="Picture 19">
            <a:extLst>
              <a:ext uri="{FF2B5EF4-FFF2-40B4-BE49-F238E27FC236}">
                <a16:creationId xmlns:a16="http://schemas.microsoft.com/office/drawing/2014/main" id="{FD39404F-8B8C-43FA-AA54-71DDBE794A9D}"/>
              </a:ext>
            </a:extLst>
          </p:cNvPr>
          <p:cNvPicPr>
            <a:picLocks noChangeAspect="1"/>
          </p:cNvPicPr>
          <p:nvPr/>
        </p:nvPicPr>
        <p:blipFill>
          <a:blip r:embed="rId15"/>
          <a:stretch>
            <a:fillRect/>
          </a:stretch>
        </p:blipFill>
        <p:spPr>
          <a:xfrm>
            <a:off x="2071695" y="2456625"/>
            <a:ext cx="923842" cy="1709915"/>
          </a:xfrm>
          <a:prstGeom prst="rect">
            <a:avLst/>
          </a:prstGeom>
        </p:spPr>
      </p:pic>
    </p:spTree>
    <p:extLst>
      <p:ext uri="{BB962C8B-B14F-4D97-AF65-F5344CB8AC3E}">
        <p14:creationId xmlns:p14="http://schemas.microsoft.com/office/powerpoint/2010/main" val="13231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6FAD-7216-4262-B504-3B5274DE8230}"/>
              </a:ext>
            </a:extLst>
          </p:cNvPr>
          <p:cNvSpPr>
            <a:spLocks noGrp="1"/>
          </p:cNvSpPr>
          <p:nvPr>
            <p:ph type="title"/>
          </p:nvPr>
        </p:nvSpPr>
        <p:spPr>
          <a:xfrm>
            <a:off x="384890" y="2430763"/>
            <a:ext cx="8229600" cy="2510118"/>
          </a:xfrm>
        </p:spPr>
        <p:txBody>
          <a:bodyPr/>
          <a:lstStyle/>
          <a:p>
            <a:r>
              <a:rPr lang="en-US" sz="3600" dirty="0"/>
              <a:t>Tips</a:t>
            </a:r>
            <a:br>
              <a:rPr lang="en-US" dirty="0"/>
            </a:br>
            <a:br>
              <a:rPr lang="en-US" sz="2000" dirty="0">
                <a:sym typeface="Wingdings" panose="05000000000000000000" pitchFamily="2" charset="2"/>
              </a:rPr>
            </a:br>
            <a:r>
              <a:rPr lang="en-US" sz="2000" dirty="0">
                <a:sym typeface="Wingdings" panose="05000000000000000000" pitchFamily="2" charset="2"/>
              </a:rPr>
              <a:t> Add POLST pilot to existing program/grant</a:t>
            </a:r>
            <a:br>
              <a:rPr lang="en-US" sz="2000" dirty="0">
                <a:sym typeface="Wingdings" panose="05000000000000000000" pitchFamily="2" charset="2"/>
              </a:rPr>
            </a:br>
            <a:r>
              <a:rPr lang="en-US" sz="2000" dirty="0">
                <a:sym typeface="Wingdings" panose="05000000000000000000" pitchFamily="2" charset="2"/>
              </a:rPr>
              <a:t> </a:t>
            </a:r>
            <a:r>
              <a:rPr lang="en-US" sz="2000" dirty="0"/>
              <a:t>Do friendly site visits</a:t>
            </a:r>
            <a:br>
              <a:rPr lang="en-US" sz="2000" dirty="0"/>
            </a:br>
            <a:r>
              <a:rPr lang="en-US" sz="2000" dirty="0">
                <a:sym typeface="Wingdings" panose="05000000000000000000" pitchFamily="2" charset="2"/>
              </a:rPr>
              <a:t> Maintain momentum</a:t>
            </a:r>
            <a:br>
              <a:rPr lang="en-US" sz="2000" dirty="0">
                <a:sym typeface="Wingdings" panose="05000000000000000000" pitchFamily="2" charset="2"/>
              </a:rPr>
            </a:br>
            <a:r>
              <a:rPr lang="en-US" sz="2000" dirty="0">
                <a:sym typeface="Wingdings" panose="05000000000000000000" pitchFamily="2" charset="2"/>
              </a:rPr>
              <a:t> Build a robust team; Anticipate attrition</a:t>
            </a:r>
            <a:br>
              <a:rPr lang="en-US" sz="2000" dirty="0"/>
            </a:br>
            <a:endParaRPr lang="en-US" sz="2000" dirty="0"/>
          </a:p>
        </p:txBody>
      </p:sp>
      <p:pic>
        <p:nvPicPr>
          <p:cNvPr id="5" name="Picture 4" descr="A picture containing person, indoor, posing, crowd&#10;&#10;Description automatically generated">
            <a:extLst>
              <a:ext uri="{FF2B5EF4-FFF2-40B4-BE49-F238E27FC236}">
                <a16:creationId xmlns:a16="http://schemas.microsoft.com/office/drawing/2014/main" id="{ABE3A827-9717-46F5-8BAE-F64035783C5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Lst>
          </a:blip>
          <a:srcRect l="9260" t="13043" r="20729" b="21449"/>
          <a:stretch/>
        </p:blipFill>
        <p:spPr>
          <a:xfrm>
            <a:off x="7397288" y="2429517"/>
            <a:ext cx="1558452" cy="1781933"/>
          </a:xfrm>
          <a:prstGeom prst="rect">
            <a:avLst/>
          </a:prstGeom>
        </p:spPr>
      </p:pic>
      <p:pic>
        <p:nvPicPr>
          <p:cNvPr id="3074" name="Picture 2">
            <a:extLst>
              <a:ext uri="{FF2B5EF4-FFF2-40B4-BE49-F238E27FC236}">
                <a16:creationId xmlns:a16="http://schemas.microsoft.com/office/drawing/2014/main" id="{AF78B2F4-A8E9-4F47-8333-7C8208C3EB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30" t="4059" r="4398" b="3426"/>
          <a:stretch/>
        </p:blipFill>
        <p:spPr bwMode="auto">
          <a:xfrm>
            <a:off x="6424970" y="3933265"/>
            <a:ext cx="1418956" cy="201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4E4D40B-22BB-40F0-9580-9A37B6E0DD70}"/>
              </a:ext>
            </a:extLst>
          </p:cNvPr>
          <p:cNvSpPr txBox="1"/>
          <p:nvPr/>
        </p:nvSpPr>
        <p:spPr>
          <a:xfrm>
            <a:off x="1252960" y="886727"/>
            <a:ext cx="6493459" cy="369332"/>
          </a:xfrm>
          <a:prstGeom prst="rect">
            <a:avLst/>
          </a:prstGeom>
          <a:noFill/>
        </p:spPr>
        <p:txBody>
          <a:bodyPr wrap="square">
            <a:spAutoFit/>
          </a:bodyPr>
          <a:lstStyle/>
          <a:p>
            <a:r>
              <a:rPr lang="en-US" sz="1800" dirty="0">
                <a:latin typeface="Gill Sans MT" panose="020B0502020104020203" pitchFamily="34" charset="0"/>
                <a:cs typeface="Arial" panose="020B0604020202020204" pitchFamily="34" charset="0"/>
              </a:rPr>
              <a:t>Milestones of our Journey…Where will Your Journey lead You? </a:t>
            </a:r>
            <a:endParaRPr lang="en-US" dirty="0"/>
          </a:p>
        </p:txBody>
      </p:sp>
    </p:spTree>
    <p:extLst>
      <p:ext uri="{BB962C8B-B14F-4D97-AF65-F5344CB8AC3E}">
        <p14:creationId xmlns:p14="http://schemas.microsoft.com/office/powerpoint/2010/main" val="603595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pic>
        <p:nvPicPr>
          <p:cNvPr id="2050" name="Picture 2" descr="C:\Users\ragrusz\AppData\Local\Microsoft\Windows\Temporary Internet Files\Content.Outlook\G96Z882M\VA POSt Map 12 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83580"/>
            <a:ext cx="7391400" cy="1415772"/>
          </a:xfrm>
          <a:prstGeom prst="rect">
            <a:avLst/>
          </a:prstGeom>
          <a:noFill/>
        </p:spPr>
        <p:txBody>
          <a:bodyPr wrap="square" rtlCol="0">
            <a:spAutoFit/>
          </a:bodyPr>
          <a:lstStyle/>
          <a:p>
            <a:r>
              <a:rPr lang="en-US" sz="3200" b="1" dirty="0"/>
              <a:t>What Difference could We Make if we…</a:t>
            </a:r>
          </a:p>
          <a:p>
            <a:endParaRPr lang="en-US" b="1" dirty="0"/>
          </a:p>
          <a:p>
            <a:r>
              <a:rPr lang="en-US" b="1" dirty="0"/>
              <a:t>(Virginia POST Collaborative</a:t>
            </a:r>
          </a:p>
          <a:p>
            <a:r>
              <a:rPr lang="en-US" b="1" dirty="0"/>
              <a:t> as of January 2017)</a:t>
            </a:r>
          </a:p>
        </p:txBody>
      </p:sp>
      <p:pic>
        <p:nvPicPr>
          <p:cNvPr id="6" name="Picture 5">
            <a:extLst>
              <a:ext uri="{FF2B5EF4-FFF2-40B4-BE49-F238E27FC236}">
                <a16:creationId xmlns:a16="http://schemas.microsoft.com/office/drawing/2014/main" id="{516EF6D9-9481-459F-AF0A-672D2EDC3D3D}"/>
              </a:ext>
            </a:extLst>
          </p:cNvPr>
          <p:cNvPicPr>
            <a:picLocks noChangeAspect="1"/>
          </p:cNvPicPr>
          <p:nvPr/>
        </p:nvPicPr>
        <p:blipFill>
          <a:blip r:embed="rId4"/>
          <a:stretch>
            <a:fillRect/>
          </a:stretch>
        </p:blipFill>
        <p:spPr>
          <a:xfrm>
            <a:off x="6596110" y="1025453"/>
            <a:ext cx="2316242" cy="1348384"/>
          </a:xfrm>
          <a:prstGeom prst="rect">
            <a:avLst/>
          </a:prstGeom>
        </p:spPr>
      </p:pic>
      <p:sp>
        <p:nvSpPr>
          <p:cNvPr id="7" name="Arrow: Right 6">
            <a:extLst>
              <a:ext uri="{FF2B5EF4-FFF2-40B4-BE49-F238E27FC236}">
                <a16:creationId xmlns:a16="http://schemas.microsoft.com/office/drawing/2014/main" id="{96BE4A70-F22D-4764-A691-D73901FF4E36}"/>
              </a:ext>
            </a:extLst>
          </p:cNvPr>
          <p:cNvSpPr/>
          <p:nvPr/>
        </p:nvSpPr>
        <p:spPr>
          <a:xfrm rot="790610">
            <a:off x="4245981" y="965993"/>
            <a:ext cx="2292273" cy="772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 Branding Feb 2023</a:t>
            </a:r>
          </a:p>
        </p:txBody>
      </p:sp>
    </p:spTree>
    <p:extLst>
      <p:ext uri="{BB962C8B-B14F-4D97-AF65-F5344CB8AC3E}">
        <p14:creationId xmlns:p14="http://schemas.microsoft.com/office/powerpoint/2010/main" val="3796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13771-7EE8-4499-9AA8-56B1ED0BF9C7}"/>
              </a:ext>
            </a:extLst>
          </p:cNvPr>
          <p:cNvSpPr>
            <a:spLocks noGrp="1"/>
          </p:cNvSpPr>
          <p:nvPr>
            <p:ph type="title"/>
          </p:nvPr>
        </p:nvSpPr>
        <p:spPr>
          <a:xfrm>
            <a:off x="429369" y="238539"/>
            <a:ext cx="8263890" cy="1434415"/>
          </a:xfrm>
        </p:spPr>
        <p:txBody>
          <a:bodyPr vert="horz" lIns="91440" tIns="45720" rIns="91440" bIns="45720" rtlCol="0" anchor="b">
            <a:normAutofit/>
          </a:bodyPr>
          <a:lstStyle/>
          <a:p>
            <a:r>
              <a:rPr lang="en-US" sz="4700">
                <a:solidFill>
                  <a:schemeClr val="tx1"/>
                </a:solidFill>
                <a:latin typeface="+mj-lt"/>
              </a:rPr>
              <a:t>Create Ohio Map for POLST Activity</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1E89A85-2E20-9BD2-7E9C-8CFC60844A61}"/>
              </a:ext>
            </a:extLst>
          </p:cNvPr>
          <p:cNvSpPr>
            <a:spLocks noGrp="1"/>
          </p:cNvSpPr>
          <p:nvPr>
            <p:ph idx="1"/>
          </p:nvPr>
        </p:nvSpPr>
        <p:spPr>
          <a:xfrm>
            <a:off x="429369" y="2071316"/>
            <a:ext cx="5035164" cy="4119172"/>
          </a:xfrm>
        </p:spPr>
        <p:txBody>
          <a:bodyPr vert="horz" lIns="91440" tIns="45720" rIns="91440" bIns="45720" rtlCol="0" anchor="t">
            <a:normAutofit/>
          </a:bodyPr>
          <a:lstStyle/>
          <a:p>
            <a:pPr marL="0" indent="0">
              <a:lnSpc>
                <a:spcPct val="90000"/>
              </a:lnSpc>
              <a:buNone/>
            </a:pPr>
            <a:r>
              <a:rPr lang="en-US" sz="2400" dirty="0">
                <a:solidFill>
                  <a:schemeClr val="tx1"/>
                </a:solidFill>
                <a:latin typeface="+mn-lt"/>
              </a:rPr>
              <a:t>Starting with Health Systems..</a:t>
            </a:r>
          </a:p>
          <a:p>
            <a:pPr marL="0" indent="0">
              <a:lnSpc>
                <a:spcPct val="90000"/>
              </a:lnSpc>
              <a:buNone/>
            </a:pPr>
            <a:endParaRPr lang="en-US" sz="2400" dirty="0">
              <a:solidFill>
                <a:schemeClr val="tx1"/>
              </a:solidFill>
              <a:latin typeface="+mn-lt"/>
            </a:endParaRPr>
          </a:p>
          <a:p>
            <a:pPr lvl="2">
              <a:lnSpc>
                <a:spcPct val="90000"/>
              </a:lnSpc>
            </a:pPr>
            <a:r>
              <a:rPr lang="en-US" sz="1900" dirty="0">
                <a:solidFill>
                  <a:schemeClr val="tx1"/>
                </a:solidFill>
                <a:latin typeface="+mn-lt"/>
              </a:rPr>
              <a:t>who are engaged with Leading Age OH or Honoring Wishes?</a:t>
            </a:r>
          </a:p>
          <a:p>
            <a:pPr lvl="2">
              <a:lnSpc>
                <a:spcPct val="90000"/>
              </a:lnSpc>
            </a:pPr>
            <a:r>
              <a:rPr lang="en-US" sz="1900" dirty="0">
                <a:solidFill>
                  <a:schemeClr val="tx1"/>
                </a:solidFill>
                <a:latin typeface="+mn-lt"/>
              </a:rPr>
              <a:t>who are in the largest population centers?</a:t>
            </a:r>
          </a:p>
          <a:p>
            <a:pPr lvl="2">
              <a:lnSpc>
                <a:spcPct val="90000"/>
              </a:lnSpc>
            </a:pPr>
            <a:r>
              <a:rPr lang="en-US" sz="1900" dirty="0">
                <a:solidFill>
                  <a:schemeClr val="tx1"/>
                </a:solidFill>
                <a:latin typeface="+mn-lt"/>
              </a:rPr>
              <a:t>who have dedicated</a:t>
            </a:r>
            <a:r>
              <a:rPr lang="en-US" sz="1900" u="sng" dirty="0">
                <a:solidFill>
                  <a:schemeClr val="tx1"/>
                </a:solidFill>
                <a:latin typeface="+mn-lt"/>
              </a:rPr>
              <a:t> Palliative </a:t>
            </a:r>
            <a:r>
              <a:rPr lang="en-US" sz="1900" dirty="0">
                <a:solidFill>
                  <a:schemeClr val="tx1"/>
                </a:solidFill>
                <a:latin typeface="+mn-lt"/>
              </a:rPr>
              <a:t>teams?</a:t>
            </a:r>
          </a:p>
          <a:p>
            <a:pPr lvl="2">
              <a:lnSpc>
                <a:spcPct val="90000"/>
              </a:lnSpc>
            </a:pPr>
            <a:endParaRPr lang="en-US" sz="1900" dirty="0">
              <a:solidFill>
                <a:schemeClr val="tx1"/>
              </a:solidFill>
              <a:latin typeface="+mn-lt"/>
            </a:endParaRPr>
          </a:p>
          <a:p>
            <a:pPr lvl="2">
              <a:lnSpc>
                <a:spcPct val="90000"/>
              </a:lnSpc>
            </a:pPr>
            <a:endParaRPr lang="en-US" sz="1900" dirty="0">
              <a:solidFill>
                <a:schemeClr val="tx1"/>
              </a:solidFill>
              <a:latin typeface="+mn-lt"/>
            </a:endParaRPr>
          </a:p>
          <a:p>
            <a:pPr lvl="2">
              <a:lnSpc>
                <a:spcPct val="90000"/>
              </a:lnSpc>
            </a:pPr>
            <a:endParaRPr lang="en-US" sz="1900" dirty="0">
              <a:solidFill>
                <a:schemeClr val="tx1"/>
              </a:solidFill>
              <a:latin typeface="+mn-lt"/>
            </a:endParaRPr>
          </a:p>
        </p:txBody>
      </p:sp>
      <p:pic>
        <p:nvPicPr>
          <p:cNvPr id="5" name="Content Placeholder 4">
            <a:extLst>
              <a:ext uri="{FF2B5EF4-FFF2-40B4-BE49-F238E27FC236}">
                <a16:creationId xmlns:a16="http://schemas.microsoft.com/office/drawing/2014/main" id="{A9F70470-7506-47BD-A55A-212CA8CAA2E9}"/>
              </a:ext>
            </a:extLst>
          </p:cNvPr>
          <p:cNvPicPr>
            <a:picLocks noChangeAspect="1"/>
          </p:cNvPicPr>
          <p:nvPr/>
        </p:nvPicPr>
        <p:blipFill rotWithShape="1">
          <a:blip r:embed="rId2"/>
          <a:srcRect t="2349" r="-3" b="895"/>
          <a:stretch/>
        </p:blipFill>
        <p:spPr>
          <a:xfrm>
            <a:off x="5464533" y="2093976"/>
            <a:ext cx="3248008" cy="4096512"/>
          </a:xfrm>
          <a:prstGeom prst="rect">
            <a:avLst/>
          </a:prstGeom>
        </p:spPr>
      </p:pic>
      <p:pic>
        <p:nvPicPr>
          <p:cNvPr id="30" name="Picture 29">
            <a:extLst>
              <a:ext uri="{FF2B5EF4-FFF2-40B4-BE49-F238E27FC236}">
                <a16:creationId xmlns:a16="http://schemas.microsoft.com/office/drawing/2014/main" id="{0E4DA097-23BD-4575-B465-95C8BD7B6CFC}"/>
              </a:ext>
            </a:extLst>
          </p:cNvPr>
          <p:cNvPicPr>
            <a:picLocks noChangeAspect="1"/>
          </p:cNvPicPr>
          <p:nvPr/>
        </p:nvPicPr>
        <p:blipFill>
          <a:blip r:embed="rId3"/>
          <a:stretch>
            <a:fillRect/>
          </a:stretch>
        </p:blipFill>
        <p:spPr>
          <a:xfrm>
            <a:off x="0" y="4315935"/>
            <a:ext cx="3905250" cy="2114550"/>
          </a:xfrm>
          <a:prstGeom prst="rect">
            <a:avLst/>
          </a:prstGeom>
        </p:spPr>
      </p:pic>
    </p:spTree>
    <p:extLst>
      <p:ext uri="{BB962C8B-B14F-4D97-AF65-F5344CB8AC3E}">
        <p14:creationId xmlns:p14="http://schemas.microsoft.com/office/powerpoint/2010/main" val="266217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airplanes flying in the sky&#10;&#10;Description automatically generated with medium confidence">
            <a:extLst>
              <a:ext uri="{FF2B5EF4-FFF2-40B4-BE49-F238E27FC236}">
                <a16:creationId xmlns:a16="http://schemas.microsoft.com/office/drawing/2014/main" id="{B97A38D2-A7CA-434F-9BB7-FA309382B88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226" r="107"/>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C8541-0F71-4BCA-925B-1F667754B43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b="1" dirty="0">
                <a:solidFill>
                  <a:schemeClr val="accent5">
                    <a:lumMod val="75000"/>
                  </a:schemeClr>
                </a:solidFill>
                <a:latin typeface="+mn-lt"/>
              </a:rPr>
              <a:t>Let’s Go!</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3B3407-4025-4DD0-93AB-C3F896198408}"/>
              </a:ext>
            </a:extLst>
          </p:cNvPr>
          <p:cNvSpPr txBox="1"/>
          <p:nvPr/>
        </p:nvSpPr>
        <p:spPr>
          <a:xfrm>
            <a:off x="6836957" y="6657945"/>
            <a:ext cx="23070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U.S._Air_Force_F-35A_Lightning_II_aircraft_assigned_to_the_58th_Fighter_Squadron,_33rd_Fighter_Wing_fly_in_formation_over_the_northwest_coast_of_Florida_May_16,_2013_130516-F-XL333-629.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7127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solidFill>
                  <a:srgbClr val="1000B5"/>
                </a:solidFill>
              </a:rPr>
              <a:t>Questions</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481138"/>
            <a:ext cx="5181600" cy="3743325"/>
          </a:xfrm>
          <a:noFill/>
        </p:spPr>
      </p:pic>
    </p:spTree>
    <p:extLst>
      <p:ext uri="{BB962C8B-B14F-4D97-AF65-F5344CB8AC3E}">
        <p14:creationId xmlns:p14="http://schemas.microsoft.com/office/powerpoint/2010/main" val="2068313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4A8D-B930-48C4-8506-D9923AABFC65}"/>
              </a:ext>
            </a:extLst>
          </p:cNvPr>
          <p:cNvSpPr>
            <a:spLocks noGrp="1"/>
          </p:cNvSpPr>
          <p:nvPr>
            <p:ph type="title"/>
          </p:nvPr>
        </p:nvSpPr>
        <p:spPr>
          <a:xfrm>
            <a:off x="467469" y="295886"/>
            <a:ext cx="8229600" cy="914400"/>
          </a:xfrm>
        </p:spPr>
        <p:txBody>
          <a:bodyPr/>
          <a:lstStyle/>
          <a:p>
            <a:r>
              <a:rPr lang="en-US" sz="3200" dirty="0"/>
              <a:t>Timeline</a:t>
            </a:r>
            <a:r>
              <a:rPr lang="en-US" dirty="0"/>
              <a:t> </a:t>
            </a:r>
          </a:p>
        </p:txBody>
      </p:sp>
      <p:graphicFrame>
        <p:nvGraphicFramePr>
          <p:cNvPr id="6" name="Content Placeholder 5">
            <a:extLst>
              <a:ext uri="{FF2B5EF4-FFF2-40B4-BE49-F238E27FC236}">
                <a16:creationId xmlns:a16="http://schemas.microsoft.com/office/drawing/2014/main" id="{1AD865F8-E6EA-49DB-8E60-F81F203D181B}"/>
              </a:ext>
            </a:extLst>
          </p:cNvPr>
          <p:cNvGraphicFramePr>
            <a:graphicFrameLocks noGrp="1"/>
          </p:cNvGraphicFramePr>
          <p:nvPr>
            <p:ph idx="1"/>
            <p:extLst>
              <p:ext uri="{D42A27DB-BD31-4B8C-83A1-F6EECF244321}">
                <p14:modId xmlns:p14="http://schemas.microsoft.com/office/powerpoint/2010/main" val="2657410038"/>
              </p:ext>
            </p:extLst>
          </p:nvPr>
        </p:nvGraphicFramePr>
        <p:xfrm>
          <a:off x="454152" y="1210285"/>
          <a:ext cx="8229600" cy="4862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3DF29FB-5B22-4398-9F93-AA316F2D195D}"/>
              </a:ext>
            </a:extLst>
          </p:cNvPr>
          <p:cNvSpPr txBox="1"/>
          <p:nvPr/>
        </p:nvSpPr>
        <p:spPr>
          <a:xfrm>
            <a:off x="1251752" y="4383778"/>
            <a:ext cx="967665" cy="577081"/>
          </a:xfrm>
          <a:prstGeom prst="rect">
            <a:avLst/>
          </a:prstGeom>
          <a:solidFill>
            <a:schemeClr val="accent4">
              <a:lumMod val="20000"/>
              <a:lumOff val="80000"/>
            </a:schemeClr>
          </a:solidFill>
        </p:spPr>
        <p:txBody>
          <a:bodyPr wrap="square" rtlCol="0">
            <a:spAutoFit/>
          </a:bodyPr>
          <a:lstStyle/>
          <a:p>
            <a:pPr algn="ctr"/>
            <a:r>
              <a:rPr lang="en-US" sz="1050" dirty="0"/>
              <a:t>BSMH POLST pilot in Lima approved</a:t>
            </a:r>
          </a:p>
        </p:txBody>
      </p:sp>
      <p:sp>
        <p:nvSpPr>
          <p:cNvPr id="8" name="TextBox 7">
            <a:extLst>
              <a:ext uri="{FF2B5EF4-FFF2-40B4-BE49-F238E27FC236}">
                <a16:creationId xmlns:a16="http://schemas.microsoft.com/office/drawing/2014/main" id="{262D94A4-E2E4-4138-A719-718155C6601E}"/>
              </a:ext>
            </a:extLst>
          </p:cNvPr>
          <p:cNvSpPr txBox="1"/>
          <p:nvPr/>
        </p:nvSpPr>
        <p:spPr>
          <a:xfrm>
            <a:off x="1120875" y="3508003"/>
            <a:ext cx="498855" cy="276999"/>
          </a:xfrm>
          <a:prstGeom prst="rect">
            <a:avLst/>
          </a:prstGeom>
          <a:noFill/>
        </p:spPr>
        <p:txBody>
          <a:bodyPr wrap="none" rtlCol="0">
            <a:spAutoFit/>
          </a:bodyPr>
          <a:lstStyle/>
          <a:p>
            <a:r>
              <a:rPr lang="en-US" sz="1200" dirty="0">
                <a:solidFill>
                  <a:schemeClr val="bg1"/>
                </a:solidFill>
              </a:rPr>
              <a:t>2021</a:t>
            </a:r>
          </a:p>
        </p:txBody>
      </p:sp>
      <p:cxnSp>
        <p:nvCxnSpPr>
          <p:cNvPr id="10" name="Straight Connector 9">
            <a:extLst>
              <a:ext uri="{FF2B5EF4-FFF2-40B4-BE49-F238E27FC236}">
                <a16:creationId xmlns:a16="http://schemas.microsoft.com/office/drawing/2014/main" id="{0D1E9B0D-CB0B-470D-AEDF-1EE2F64C3510}"/>
              </a:ext>
            </a:extLst>
          </p:cNvPr>
          <p:cNvCxnSpPr>
            <a:cxnSpLocks/>
          </p:cNvCxnSpPr>
          <p:nvPr/>
        </p:nvCxnSpPr>
        <p:spPr>
          <a:xfrm>
            <a:off x="1138632" y="2784366"/>
            <a:ext cx="0" cy="841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29B875-1B53-4C8B-8DE0-33EC419769E0}"/>
              </a:ext>
            </a:extLst>
          </p:cNvPr>
          <p:cNvCxnSpPr>
            <a:cxnSpLocks/>
          </p:cNvCxnSpPr>
          <p:nvPr/>
        </p:nvCxnSpPr>
        <p:spPr>
          <a:xfrm>
            <a:off x="905522" y="3625706"/>
            <a:ext cx="7778230" cy="13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1EE7AD-56F1-4553-BB26-EEFA3E11062C}"/>
              </a:ext>
            </a:extLst>
          </p:cNvPr>
          <p:cNvCxnSpPr>
            <a:cxnSpLocks/>
          </p:cNvCxnSpPr>
          <p:nvPr/>
        </p:nvCxnSpPr>
        <p:spPr>
          <a:xfrm>
            <a:off x="1585117" y="3646503"/>
            <a:ext cx="0" cy="772045"/>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6BEE86A-63DA-4D17-9F78-99031C5AFC7B}"/>
              </a:ext>
            </a:extLst>
          </p:cNvPr>
          <p:cNvSpPr txBox="1"/>
          <p:nvPr/>
        </p:nvSpPr>
        <p:spPr>
          <a:xfrm>
            <a:off x="3400147" y="3494901"/>
            <a:ext cx="473206" cy="261610"/>
          </a:xfrm>
          <a:prstGeom prst="rect">
            <a:avLst/>
          </a:prstGeom>
          <a:noFill/>
        </p:spPr>
        <p:txBody>
          <a:bodyPr wrap="none" rtlCol="0">
            <a:spAutoFit/>
          </a:bodyPr>
          <a:lstStyle/>
          <a:p>
            <a:r>
              <a:rPr lang="en-US" sz="1100" dirty="0">
                <a:solidFill>
                  <a:schemeClr val="bg1"/>
                </a:solidFill>
              </a:rPr>
              <a:t>2022</a:t>
            </a:r>
          </a:p>
        </p:txBody>
      </p:sp>
      <p:sp>
        <p:nvSpPr>
          <p:cNvPr id="19" name="TextBox 18">
            <a:extLst>
              <a:ext uri="{FF2B5EF4-FFF2-40B4-BE49-F238E27FC236}">
                <a16:creationId xmlns:a16="http://schemas.microsoft.com/office/drawing/2014/main" id="{AA87E6EC-0E2A-4E32-9FC6-6A264E1ED00E}"/>
              </a:ext>
            </a:extLst>
          </p:cNvPr>
          <p:cNvSpPr txBox="1"/>
          <p:nvPr/>
        </p:nvSpPr>
        <p:spPr>
          <a:xfrm>
            <a:off x="2533184" y="4383778"/>
            <a:ext cx="1080028" cy="1384995"/>
          </a:xfrm>
          <a:prstGeom prst="rect">
            <a:avLst/>
          </a:prstGeom>
          <a:solidFill>
            <a:schemeClr val="accent4">
              <a:lumMod val="20000"/>
              <a:lumOff val="80000"/>
            </a:schemeClr>
          </a:solidFill>
        </p:spPr>
        <p:txBody>
          <a:bodyPr wrap="square" rtlCol="0">
            <a:spAutoFit/>
          </a:bodyPr>
          <a:lstStyle/>
          <a:p>
            <a:pPr algn="ctr"/>
            <a:r>
              <a:rPr lang="en-US" sz="1050" dirty="0"/>
              <a:t>Designed Implementation Plan for OH &amp;</a:t>
            </a:r>
          </a:p>
          <a:p>
            <a:pPr algn="ctr"/>
            <a:r>
              <a:rPr lang="en-US" sz="1050" dirty="0"/>
              <a:t>Scheduled Launch for spring 2022</a:t>
            </a:r>
          </a:p>
          <a:p>
            <a:pPr algn="ctr"/>
            <a:r>
              <a:rPr lang="en-US" sz="1050" i="1" dirty="0">
                <a:solidFill>
                  <a:srgbClr val="C00000"/>
                </a:solidFill>
              </a:rPr>
              <a:t>(Delayed to Oct ‘22)</a:t>
            </a:r>
          </a:p>
        </p:txBody>
      </p:sp>
      <p:sp>
        <p:nvSpPr>
          <p:cNvPr id="20" name="TextBox 19">
            <a:extLst>
              <a:ext uri="{FF2B5EF4-FFF2-40B4-BE49-F238E27FC236}">
                <a16:creationId xmlns:a16="http://schemas.microsoft.com/office/drawing/2014/main" id="{0B833527-A2DB-4885-B98C-2865547935D2}"/>
              </a:ext>
            </a:extLst>
          </p:cNvPr>
          <p:cNvSpPr txBox="1"/>
          <p:nvPr/>
        </p:nvSpPr>
        <p:spPr>
          <a:xfrm>
            <a:off x="1978330" y="1981393"/>
            <a:ext cx="967665" cy="577081"/>
          </a:xfrm>
          <a:prstGeom prst="rect">
            <a:avLst/>
          </a:prstGeom>
          <a:solidFill>
            <a:schemeClr val="accent4">
              <a:lumMod val="20000"/>
              <a:lumOff val="80000"/>
            </a:schemeClr>
          </a:solidFill>
        </p:spPr>
        <p:txBody>
          <a:bodyPr wrap="square" rtlCol="0">
            <a:spAutoFit/>
          </a:bodyPr>
          <a:lstStyle/>
          <a:p>
            <a:r>
              <a:rPr lang="en-US" sz="1050" dirty="0"/>
              <a:t>Updated Local ACP Policy to include POLST</a:t>
            </a:r>
          </a:p>
        </p:txBody>
      </p:sp>
      <p:cxnSp>
        <p:nvCxnSpPr>
          <p:cNvPr id="21" name="Straight Connector 20">
            <a:extLst>
              <a:ext uri="{FF2B5EF4-FFF2-40B4-BE49-F238E27FC236}">
                <a16:creationId xmlns:a16="http://schemas.microsoft.com/office/drawing/2014/main" id="{75F2E120-7B65-4F24-A896-D2E549035FBE}"/>
              </a:ext>
            </a:extLst>
          </p:cNvPr>
          <p:cNvCxnSpPr>
            <a:cxnSpLocks/>
          </p:cNvCxnSpPr>
          <p:nvPr/>
        </p:nvCxnSpPr>
        <p:spPr>
          <a:xfrm>
            <a:off x="2462162" y="2558474"/>
            <a:ext cx="0" cy="1067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27A218-3937-4E72-8E08-2AB0ECBC3A30}"/>
              </a:ext>
            </a:extLst>
          </p:cNvPr>
          <p:cNvCxnSpPr>
            <a:cxnSpLocks/>
          </p:cNvCxnSpPr>
          <p:nvPr/>
        </p:nvCxnSpPr>
        <p:spPr>
          <a:xfrm>
            <a:off x="3073198" y="3625706"/>
            <a:ext cx="0" cy="772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78BADE-61E5-4285-91C6-CBE371FF0FA0}"/>
              </a:ext>
            </a:extLst>
          </p:cNvPr>
          <p:cNvCxnSpPr>
            <a:cxnSpLocks/>
          </p:cNvCxnSpPr>
          <p:nvPr/>
        </p:nvCxnSpPr>
        <p:spPr>
          <a:xfrm>
            <a:off x="4092781" y="2784366"/>
            <a:ext cx="0" cy="85444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4E080A-96EA-49D9-98D6-7E5FF87E947F}"/>
              </a:ext>
            </a:extLst>
          </p:cNvPr>
          <p:cNvSpPr txBox="1"/>
          <p:nvPr/>
        </p:nvSpPr>
        <p:spPr>
          <a:xfrm>
            <a:off x="5915061" y="3494901"/>
            <a:ext cx="473206" cy="261610"/>
          </a:xfrm>
          <a:prstGeom prst="rect">
            <a:avLst/>
          </a:prstGeom>
          <a:noFill/>
        </p:spPr>
        <p:txBody>
          <a:bodyPr wrap="none" rtlCol="0">
            <a:spAutoFit/>
          </a:bodyPr>
          <a:lstStyle/>
          <a:p>
            <a:r>
              <a:rPr lang="en-US" sz="1100" dirty="0">
                <a:solidFill>
                  <a:schemeClr val="bg1"/>
                </a:solidFill>
              </a:rPr>
              <a:t>2023</a:t>
            </a:r>
          </a:p>
        </p:txBody>
      </p:sp>
      <p:sp>
        <p:nvSpPr>
          <p:cNvPr id="30" name="TextBox 29">
            <a:extLst>
              <a:ext uri="{FF2B5EF4-FFF2-40B4-BE49-F238E27FC236}">
                <a16:creationId xmlns:a16="http://schemas.microsoft.com/office/drawing/2014/main" id="{BA1D3C06-5216-4F06-A64F-84FF658B60A4}"/>
              </a:ext>
            </a:extLst>
          </p:cNvPr>
          <p:cNvSpPr txBox="1"/>
          <p:nvPr/>
        </p:nvSpPr>
        <p:spPr>
          <a:xfrm>
            <a:off x="4391444" y="4685592"/>
            <a:ext cx="726485" cy="792525"/>
          </a:xfrm>
          <a:prstGeom prst="rect">
            <a:avLst/>
          </a:prstGeom>
          <a:solidFill>
            <a:schemeClr val="accent4">
              <a:lumMod val="60000"/>
              <a:lumOff val="40000"/>
            </a:schemeClr>
          </a:solidFill>
        </p:spPr>
        <p:txBody>
          <a:bodyPr wrap="square" rtlCol="0">
            <a:spAutoFit/>
          </a:bodyPr>
          <a:lstStyle/>
          <a:p>
            <a:pPr algn="ctr"/>
            <a:r>
              <a:rPr lang="en-US" sz="1400" dirty="0">
                <a:solidFill>
                  <a:srgbClr val="FF0000"/>
                </a:solidFill>
              </a:rPr>
              <a:t>*</a:t>
            </a:r>
            <a:r>
              <a:rPr lang="en-US" sz="1050" dirty="0"/>
              <a:t>RC AS Facilitator Training in July</a:t>
            </a:r>
          </a:p>
        </p:txBody>
      </p:sp>
      <p:cxnSp>
        <p:nvCxnSpPr>
          <p:cNvPr id="31" name="Straight Connector 30">
            <a:extLst>
              <a:ext uri="{FF2B5EF4-FFF2-40B4-BE49-F238E27FC236}">
                <a16:creationId xmlns:a16="http://schemas.microsoft.com/office/drawing/2014/main" id="{577CA9FE-FB9D-4335-8A79-6D58A2E0591C}"/>
              </a:ext>
            </a:extLst>
          </p:cNvPr>
          <p:cNvCxnSpPr>
            <a:cxnSpLocks/>
          </p:cNvCxnSpPr>
          <p:nvPr/>
        </p:nvCxnSpPr>
        <p:spPr>
          <a:xfrm>
            <a:off x="4754686" y="3646503"/>
            <a:ext cx="0" cy="1039089"/>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F94E5D1-237C-4C12-9A6E-AD872262F70F}"/>
              </a:ext>
            </a:extLst>
          </p:cNvPr>
          <p:cNvSpPr txBox="1"/>
          <p:nvPr/>
        </p:nvSpPr>
        <p:spPr>
          <a:xfrm>
            <a:off x="577051" y="6072687"/>
            <a:ext cx="5811216" cy="523220"/>
          </a:xfrm>
          <a:prstGeom prst="rect">
            <a:avLst/>
          </a:prstGeom>
          <a:noFill/>
        </p:spPr>
        <p:txBody>
          <a:bodyPr wrap="square" rtlCol="0">
            <a:spAutoFit/>
          </a:bodyPr>
          <a:lstStyle/>
          <a:p>
            <a:r>
              <a:rPr lang="en-US" sz="1600" dirty="0">
                <a:solidFill>
                  <a:srgbClr val="FF0000"/>
                </a:solidFill>
              </a:rPr>
              <a:t>*</a:t>
            </a:r>
            <a:r>
              <a:rPr lang="en-US" sz="1200" dirty="0"/>
              <a:t>Respecting Choices Advanced Steps Facilitator Certification Training:  REQUIRED for non-providers to facilitate conversations around POLST and to prepare POLST forms </a:t>
            </a:r>
          </a:p>
        </p:txBody>
      </p:sp>
      <p:sp>
        <p:nvSpPr>
          <p:cNvPr id="34" name="TextBox 33">
            <a:extLst>
              <a:ext uri="{FF2B5EF4-FFF2-40B4-BE49-F238E27FC236}">
                <a16:creationId xmlns:a16="http://schemas.microsoft.com/office/drawing/2014/main" id="{7AC3BAEB-4974-4FCA-8FB1-CDC8C4E0270E}"/>
              </a:ext>
            </a:extLst>
          </p:cNvPr>
          <p:cNvSpPr txBox="1"/>
          <p:nvPr/>
        </p:nvSpPr>
        <p:spPr>
          <a:xfrm>
            <a:off x="4878236" y="2324413"/>
            <a:ext cx="726485" cy="577081"/>
          </a:xfrm>
          <a:prstGeom prst="rect">
            <a:avLst/>
          </a:prstGeom>
          <a:solidFill>
            <a:schemeClr val="accent4">
              <a:lumMod val="60000"/>
              <a:lumOff val="40000"/>
            </a:schemeClr>
          </a:solidFill>
        </p:spPr>
        <p:txBody>
          <a:bodyPr wrap="square" rtlCol="0">
            <a:spAutoFit/>
          </a:bodyPr>
          <a:lstStyle/>
          <a:p>
            <a:pPr algn="ctr"/>
            <a:r>
              <a:rPr lang="en-US" sz="1050" dirty="0"/>
              <a:t>End-User Training Blitz</a:t>
            </a:r>
          </a:p>
        </p:txBody>
      </p:sp>
      <p:cxnSp>
        <p:nvCxnSpPr>
          <p:cNvPr id="35" name="Straight Connector 34">
            <a:extLst>
              <a:ext uri="{FF2B5EF4-FFF2-40B4-BE49-F238E27FC236}">
                <a16:creationId xmlns:a16="http://schemas.microsoft.com/office/drawing/2014/main" id="{F78A4C5F-AC1D-486E-A9B1-53A61C2930D0}"/>
              </a:ext>
            </a:extLst>
          </p:cNvPr>
          <p:cNvCxnSpPr>
            <a:cxnSpLocks/>
          </p:cNvCxnSpPr>
          <p:nvPr/>
        </p:nvCxnSpPr>
        <p:spPr>
          <a:xfrm>
            <a:off x="5241479" y="2890729"/>
            <a:ext cx="0" cy="74808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D76D88D-D97F-4B04-A332-E1B8A4001A26}"/>
              </a:ext>
            </a:extLst>
          </p:cNvPr>
          <p:cNvSpPr txBox="1"/>
          <p:nvPr/>
        </p:nvSpPr>
        <p:spPr>
          <a:xfrm>
            <a:off x="5117929" y="3948277"/>
            <a:ext cx="601462" cy="261610"/>
          </a:xfrm>
          <a:prstGeom prst="rect">
            <a:avLst/>
          </a:prstGeom>
          <a:solidFill>
            <a:srgbClr val="FF0000"/>
          </a:solidFill>
        </p:spPr>
        <p:txBody>
          <a:bodyPr wrap="square" rtlCol="0">
            <a:spAutoFit/>
          </a:bodyPr>
          <a:lstStyle/>
          <a:p>
            <a:pPr algn="ctr"/>
            <a:r>
              <a:rPr lang="en-US" sz="1100" dirty="0">
                <a:solidFill>
                  <a:schemeClr val="bg1"/>
                </a:solidFill>
              </a:rPr>
              <a:t>Launch</a:t>
            </a:r>
          </a:p>
        </p:txBody>
      </p:sp>
      <p:cxnSp>
        <p:nvCxnSpPr>
          <p:cNvPr id="41" name="Straight Connector 40">
            <a:extLst>
              <a:ext uri="{FF2B5EF4-FFF2-40B4-BE49-F238E27FC236}">
                <a16:creationId xmlns:a16="http://schemas.microsoft.com/office/drawing/2014/main" id="{F088E8FD-E7C8-447D-B2F4-635E4390FC19}"/>
              </a:ext>
            </a:extLst>
          </p:cNvPr>
          <p:cNvCxnSpPr>
            <a:cxnSpLocks/>
          </p:cNvCxnSpPr>
          <p:nvPr/>
        </p:nvCxnSpPr>
        <p:spPr>
          <a:xfrm>
            <a:off x="5418660" y="3646503"/>
            <a:ext cx="0" cy="2790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51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B70F-0DBD-4CAD-9CF5-EB2F224A2A57}"/>
              </a:ext>
            </a:extLst>
          </p:cNvPr>
          <p:cNvSpPr>
            <a:spLocks noGrp="1"/>
          </p:cNvSpPr>
          <p:nvPr>
            <p:ph type="title"/>
          </p:nvPr>
        </p:nvSpPr>
        <p:spPr/>
        <p:txBody>
          <a:bodyPr/>
          <a:lstStyle/>
          <a:p>
            <a:r>
              <a:rPr lang="en-US" dirty="0"/>
              <a:t>Preparation</a:t>
            </a:r>
            <a:br>
              <a:rPr lang="en-US" dirty="0"/>
            </a:br>
            <a:r>
              <a:rPr lang="en-US" dirty="0"/>
              <a:t>	</a:t>
            </a:r>
            <a:r>
              <a:rPr lang="en-US" sz="1800" dirty="0">
                <a:sym typeface="Wingdings" panose="05000000000000000000" pitchFamily="2" charset="2"/>
              </a:rPr>
              <a:t> </a:t>
            </a:r>
            <a:r>
              <a:rPr lang="en-US" sz="1800" dirty="0"/>
              <a:t>Engage Stakeholders: Mission &amp; Ethics</a:t>
            </a:r>
            <a:br>
              <a:rPr lang="en-US" sz="1800" dirty="0"/>
            </a:br>
            <a:r>
              <a:rPr lang="en-US" sz="1800" dirty="0"/>
              <a:t>	</a:t>
            </a:r>
            <a:r>
              <a:rPr lang="en-US" sz="1800" dirty="0">
                <a:sym typeface="Wingdings" panose="05000000000000000000" pitchFamily="2" charset="2"/>
              </a:rPr>
              <a:t> VP Operations, Legal, Risk </a:t>
            </a:r>
            <a:endParaRPr lang="en-US" sz="1800" dirty="0"/>
          </a:p>
        </p:txBody>
      </p:sp>
    </p:spTree>
    <p:extLst>
      <p:ext uri="{BB962C8B-B14F-4D97-AF65-F5344CB8AC3E}">
        <p14:creationId xmlns:p14="http://schemas.microsoft.com/office/powerpoint/2010/main" val="2648994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5A54-0248-40DB-8132-D0B872E96463}"/>
              </a:ext>
            </a:extLst>
          </p:cNvPr>
          <p:cNvSpPr>
            <a:spLocks noGrp="1"/>
          </p:cNvSpPr>
          <p:nvPr>
            <p:ph type="title"/>
          </p:nvPr>
        </p:nvSpPr>
        <p:spPr>
          <a:xfrm>
            <a:off x="334662" y="161601"/>
            <a:ext cx="8229600" cy="914400"/>
          </a:xfrm>
        </p:spPr>
        <p:txBody>
          <a:bodyPr/>
          <a:lstStyle/>
          <a:p>
            <a:r>
              <a:rPr lang="en-US" dirty="0"/>
              <a:t>Shared Intro to National POLST: </a:t>
            </a:r>
            <a:br>
              <a:rPr lang="en-US" dirty="0"/>
            </a:br>
            <a:r>
              <a:rPr lang="en-US" dirty="0"/>
              <a:t> Website &amp; Messaging</a:t>
            </a:r>
          </a:p>
        </p:txBody>
      </p:sp>
      <p:pic>
        <p:nvPicPr>
          <p:cNvPr id="4" name="Content Placeholder 3">
            <a:extLst>
              <a:ext uri="{FF2B5EF4-FFF2-40B4-BE49-F238E27FC236}">
                <a16:creationId xmlns:a16="http://schemas.microsoft.com/office/drawing/2014/main" id="{9DB2E1CA-71D9-480B-AB0C-5E34C5C6FE2C}"/>
              </a:ext>
            </a:extLst>
          </p:cNvPr>
          <p:cNvPicPr>
            <a:picLocks noGrp="1" noChangeAspect="1"/>
          </p:cNvPicPr>
          <p:nvPr>
            <p:ph idx="1"/>
          </p:nvPr>
        </p:nvPicPr>
        <p:blipFill>
          <a:blip r:embed="rId2"/>
          <a:stretch>
            <a:fillRect/>
          </a:stretch>
        </p:blipFill>
        <p:spPr>
          <a:xfrm>
            <a:off x="5539077" y="3943905"/>
            <a:ext cx="3314060" cy="2401410"/>
          </a:xfrm>
          <a:prstGeom prst="rect">
            <a:avLst/>
          </a:prstGeom>
        </p:spPr>
      </p:pic>
      <p:pic>
        <p:nvPicPr>
          <p:cNvPr id="5" name="Content Placeholder 3">
            <a:extLst>
              <a:ext uri="{FF2B5EF4-FFF2-40B4-BE49-F238E27FC236}">
                <a16:creationId xmlns:a16="http://schemas.microsoft.com/office/drawing/2014/main" id="{8252C092-59D5-47AE-9419-A365F625DE79}"/>
              </a:ext>
            </a:extLst>
          </p:cNvPr>
          <p:cNvPicPr>
            <a:picLocks noChangeAspect="1"/>
          </p:cNvPicPr>
          <p:nvPr/>
        </p:nvPicPr>
        <p:blipFill rotWithShape="1">
          <a:blip r:embed="rId3"/>
          <a:srcRect l="5232"/>
          <a:stretch/>
        </p:blipFill>
        <p:spPr>
          <a:xfrm>
            <a:off x="334662" y="1298360"/>
            <a:ext cx="4379418" cy="2530135"/>
          </a:xfrm>
          <a:prstGeom prst="rect">
            <a:avLst/>
          </a:prstGeom>
        </p:spPr>
      </p:pic>
      <p:pic>
        <p:nvPicPr>
          <p:cNvPr id="6" name="Picture 5">
            <a:extLst>
              <a:ext uri="{FF2B5EF4-FFF2-40B4-BE49-F238E27FC236}">
                <a16:creationId xmlns:a16="http://schemas.microsoft.com/office/drawing/2014/main" id="{95DC6E41-046D-4A64-950B-D1810AEDB2E2}"/>
              </a:ext>
            </a:extLst>
          </p:cNvPr>
          <p:cNvPicPr>
            <a:picLocks noChangeAspect="1"/>
          </p:cNvPicPr>
          <p:nvPr/>
        </p:nvPicPr>
        <p:blipFill>
          <a:blip r:embed="rId4"/>
          <a:stretch>
            <a:fillRect/>
          </a:stretch>
        </p:blipFill>
        <p:spPr>
          <a:xfrm>
            <a:off x="5615127" y="0"/>
            <a:ext cx="3419475" cy="790575"/>
          </a:xfrm>
          <a:prstGeom prst="rect">
            <a:avLst/>
          </a:prstGeom>
        </p:spPr>
      </p:pic>
      <p:pic>
        <p:nvPicPr>
          <p:cNvPr id="7" name="Content Placeholder 4">
            <a:extLst>
              <a:ext uri="{FF2B5EF4-FFF2-40B4-BE49-F238E27FC236}">
                <a16:creationId xmlns:a16="http://schemas.microsoft.com/office/drawing/2014/main" id="{C68A88EF-B350-49BB-9A35-A8DB5799093E}"/>
              </a:ext>
            </a:extLst>
          </p:cNvPr>
          <p:cNvPicPr>
            <a:picLocks noChangeAspect="1"/>
          </p:cNvPicPr>
          <p:nvPr/>
        </p:nvPicPr>
        <p:blipFill>
          <a:blip r:embed="rId5"/>
          <a:stretch>
            <a:fillRect/>
          </a:stretch>
        </p:blipFill>
        <p:spPr>
          <a:xfrm>
            <a:off x="5437916" y="1361427"/>
            <a:ext cx="3516381" cy="2268246"/>
          </a:xfrm>
          <a:prstGeom prst="rect">
            <a:avLst/>
          </a:prstGeom>
          <a:ln cmpd="sng">
            <a:solidFill>
              <a:schemeClr val="accent1"/>
            </a:solidFill>
          </a:ln>
          <a:effectLst>
            <a:softEdge rad="0"/>
          </a:effectLst>
        </p:spPr>
      </p:pic>
      <p:pic>
        <p:nvPicPr>
          <p:cNvPr id="8" name="Picture 7">
            <a:extLst>
              <a:ext uri="{FF2B5EF4-FFF2-40B4-BE49-F238E27FC236}">
                <a16:creationId xmlns:a16="http://schemas.microsoft.com/office/drawing/2014/main" id="{EA1CFCBB-FCE7-4D83-B162-933D5D6D75C7}"/>
              </a:ext>
            </a:extLst>
          </p:cNvPr>
          <p:cNvPicPr>
            <a:picLocks noChangeAspect="1"/>
          </p:cNvPicPr>
          <p:nvPr/>
        </p:nvPicPr>
        <p:blipFill>
          <a:blip r:embed="rId6"/>
          <a:stretch>
            <a:fillRect/>
          </a:stretch>
        </p:blipFill>
        <p:spPr>
          <a:xfrm>
            <a:off x="582079" y="4350367"/>
            <a:ext cx="3989921" cy="2228756"/>
          </a:xfrm>
          <a:prstGeom prst="rect">
            <a:avLst/>
          </a:prstGeom>
        </p:spPr>
      </p:pic>
      <p:sp>
        <p:nvSpPr>
          <p:cNvPr id="9" name="TextBox 8">
            <a:extLst>
              <a:ext uri="{FF2B5EF4-FFF2-40B4-BE49-F238E27FC236}">
                <a16:creationId xmlns:a16="http://schemas.microsoft.com/office/drawing/2014/main" id="{4A4C0AD6-BD36-4917-B838-AEF868EBD3F6}"/>
              </a:ext>
            </a:extLst>
          </p:cNvPr>
          <p:cNvSpPr txBox="1"/>
          <p:nvPr/>
        </p:nvSpPr>
        <p:spPr>
          <a:xfrm>
            <a:off x="514904" y="3967002"/>
            <a:ext cx="1920719" cy="253916"/>
          </a:xfrm>
          <a:prstGeom prst="rect">
            <a:avLst/>
          </a:prstGeom>
          <a:noFill/>
        </p:spPr>
        <p:txBody>
          <a:bodyPr wrap="none" rtlCol="0">
            <a:spAutoFit/>
          </a:bodyPr>
          <a:lstStyle/>
          <a:p>
            <a:r>
              <a:rPr lang="en-US" sz="1050" b="1" dirty="0"/>
              <a:t>National POLST Form Adoption</a:t>
            </a:r>
          </a:p>
        </p:txBody>
      </p:sp>
    </p:spTree>
    <p:extLst>
      <p:ext uri="{BB962C8B-B14F-4D97-AF65-F5344CB8AC3E}">
        <p14:creationId xmlns:p14="http://schemas.microsoft.com/office/powerpoint/2010/main" val="46889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09AA0-66AD-41E5-9151-1848F158950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(Previous Form)</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Cincinnati Area MOLST</a:t>
            </a:r>
          </a:p>
        </p:txBody>
      </p:sp>
      <p:pic>
        <p:nvPicPr>
          <p:cNvPr id="4" name="Content Placeholder 3">
            <a:extLst>
              <a:ext uri="{FF2B5EF4-FFF2-40B4-BE49-F238E27FC236}">
                <a16:creationId xmlns:a16="http://schemas.microsoft.com/office/drawing/2014/main" id="{E699FD42-01E1-4B1A-9AFB-28A7F40AF863}"/>
              </a:ext>
            </a:extLst>
          </p:cNvPr>
          <p:cNvPicPr>
            <a:picLocks noGrp="1" noChangeAspect="1"/>
          </p:cNvPicPr>
          <p:nvPr>
            <p:ph idx="1"/>
          </p:nvPr>
        </p:nvPicPr>
        <p:blipFill>
          <a:blip r:embed="rId2"/>
          <a:stretch>
            <a:fillRect/>
          </a:stretch>
        </p:blipFill>
        <p:spPr>
          <a:xfrm>
            <a:off x="3302493" y="186431"/>
            <a:ext cx="5663954" cy="6312023"/>
          </a:xfrm>
          <a:prstGeom prst="rect">
            <a:avLst/>
          </a:prstGeom>
        </p:spPr>
      </p:pic>
    </p:spTree>
    <p:extLst>
      <p:ext uri="{BB962C8B-B14F-4D97-AF65-F5344CB8AC3E}">
        <p14:creationId xmlns:p14="http://schemas.microsoft.com/office/powerpoint/2010/main" val="4214697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F3B7-50BA-45C2-BB3D-46D9E318389D}"/>
              </a:ext>
            </a:extLst>
          </p:cNvPr>
          <p:cNvSpPr>
            <a:spLocks noGrp="1"/>
          </p:cNvSpPr>
          <p:nvPr>
            <p:ph type="title"/>
          </p:nvPr>
        </p:nvSpPr>
        <p:spPr/>
        <p:txBody>
          <a:bodyPr/>
          <a:lstStyle/>
          <a:p>
            <a:r>
              <a:rPr lang="en-US" dirty="0"/>
              <a:t>National</a:t>
            </a:r>
            <a:br>
              <a:rPr lang="en-US" dirty="0"/>
            </a:br>
            <a:r>
              <a:rPr lang="en-US" dirty="0"/>
              <a:t> POLST</a:t>
            </a:r>
          </a:p>
        </p:txBody>
      </p:sp>
      <p:pic>
        <p:nvPicPr>
          <p:cNvPr id="4" name="Content Placeholder 3">
            <a:extLst>
              <a:ext uri="{FF2B5EF4-FFF2-40B4-BE49-F238E27FC236}">
                <a16:creationId xmlns:a16="http://schemas.microsoft.com/office/drawing/2014/main" id="{6EE8DC79-2FD5-4775-93DA-F78C990121A4}"/>
              </a:ext>
            </a:extLst>
          </p:cNvPr>
          <p:cNvPicPr>
            <a:picLocks noGrp="1" noChangeAspect="1"/>
          </p:cNvPicPr>
          <p:nvPr>
            <p:ph idx="1"/>
          </p:nvPr>
        </p:nvPicPr>
        <p:blipFill>
          <a:blip r:embed="rId2"/>
          <a:stretch>
            <a:fillRect/>
          </a:stretch>
        </p:blipFill>
        <p:spPr>
          <a:xfrm>
            <a:off x="1890945" y="186431"/>
            <a:ext cx="7106574" cy="6516210"/>
          </a:xfrm>
          <a:prstGeom prst="rect">
            <a:avLst/>
          </a:prstGeom>
        </p:spPr>
      </p:pic>
    </p:spTree>
    <p:extLst>
      <p:ext uri="{BB962C8B-B14F-4D97-AF65-F5344CB8AC3E}">
        <p14:creationId xmlns:p14="http://schemas.microsoft.com/office/powerpoint/2010/main" val="1958267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112" y="1143000"/>
            <a:ext cx="3927937" cy="5083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9153" name="Title 1"/>
          <p:cNvSpPr>
            <a:spLocks noGrp="1"/>
          </p:cNvSpPr>
          <p:nvPr>
            <p:ph type="title"/>
          </p:nvPr>
        </p:nvSpPr>
        <p:spPr/>
        <p:txBody>
          <a:bodyPr>
            <a:normAutofit/>
          </a:bodyPr>
          <a:lstStyle/>
          <a:p>
            <a:pPr eaLnBrk="1" hangingPunct="1"/>
            <a:r>
              <a:rPr lang="en-US" dirty="0"/>
              <a:t>What POST is </a:t>
            </a:r>
            <a:r>
              <a:rPr lang="en-US" i="1" dirty="0"/>
              <a:t>NOT</a:t>
            </a:r>
          </a:p>
        </p:txBody>
      </p:sp>
      <p:sp>
        <p:nvSpPr>
          <p:cNvPr id="5" name="Rectangle 3"/>
          <p:cNvSpPr txBox="1">
            <a:spLocks noChangeArrowheads="1"/>
          </p:cNvSpPr>
          <p:nvPr/>
        </p:nvSpPr>
        <p:spPr>
          <a:xfrm>
            <a:off x="457200" y="1446887"/>
            <a:ext cx="3657600" cy="4525963"/>
          </a:xfrm>
          <a:prstGeom prst="rect">
            <a:avLst/>
          </a:prstGeom>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90000"/>
              </a:lnSpc>
            </a:pPr>
            <a:r>
              <a:rPr lang="en-US" sz="3300" dirty="0"/>
              <a:t>POST is </a:t>
            </a:r>
            <a:r>
              <a:rPr lang="en-US" sz="3300" i="1" dirty="0"/>
              <a:t>NOT </a:t>
            </a:r>
            <a:r>
              <a:rPr lang="en-US" sz="3300" dirty="0"/>
              <a:t>affiliated with “Death with Dignity Programs” that deliberately end life.</a:t>
            </a:r>
          </a:p>
          <a:p>
            <a:pPr>
              <a:lnSpc>
                <a:spcPct val="90000"/>
              </a:lnSpc>
            </a:pPr>
            <a:r>
              <a:rPr lang="en-US" sz="3300" dirty="0"/>
              <a:t>Position Statement released September 18, 2015</a:t>
            </a:r>
          </a:p>
        </p:txBody>
      </p:sp>
    </p:spTree>
    <p:extLst>
      <p:ext uri="{BB962C8B-B14F-4D97-AF65-F5344CB8AC3E}">
        <p14:creationId xmlns:p14="http://schemas.microsoft.com/office/powerpoint/2010/main" val="137344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n_Secours_Mercy_Health_TemplateA_Standard (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1FB85BE47A714C9CC31F7701E29E57" ma:contentTypeVersion="0" ma:contentTypeDescription="Create a new document." ma:contentTypeScope="" ma:versionID="252e88ce592e915a3380c2b05923207f">
  <xsd:schema xmlns:xsd="http://www.w3.org/2001/XMLSchema" xmlns:xs="http://www.w3.org/2001/XMLSchema" xmlns:p="http://schemas.microsoft.com/office/2006/metadata/properties" targetNamespace="http://schemas.microsoft.com/office/2006/metadata/properties" ma:root="true" ma:fieldsID="382635a65ee13d709374abdbfc001c4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AD088F-7D46-470E-A324-B52590D174BD}">
  <ds:schemaRefs>
    <ds:schemaRef ds:uri="http://schemas.microsoft.com/sharepoint/v3/contenttype/forms"/>
  </ds:schemaRefs>
</ds:datastoreItem>
</file>

<file path=customXml/itemProps2.xml><?xml version="1.0" encoding="utf-8"?>
<ds:datastoreItem xmlns:ds="http://schemas.openxmlformats.org/officeDocument/2006/customXml" ds:itemID="{0DDFBDE0-48E0-4D6B-98DF-AACBF8773640}">
  <ds:schemaRefs>
    <ds:schemaRef ds:uri="http://schemas.microsoft.com/office/2006/documentManagement/types"/>
    <ds:schemaRef ds:uri="http://purl.org/dc/dcmitype/"/>
    <ds:schemaRef ds:uri="http://purl.org/dc/terms/"/>
    <ds:schemaRef ds:uri="http://schemas.openxmlformats.org/package/2006/metadata/core-properties"/>
    <ds:schemaRef ds:uri="http://www.w3.org/XML/1998/namespace"/>
    <ds:schemaRef ds:uri="http://schemas.microsoft.com/office/infopath/2007/PartnerControls"/>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56B404B1-0E21-406B-B4EB-55E42035A1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Bon_Secours_Mercy_Health_TemplateA_Standard (2)</Template>
  <TotalTime>1997</TotalTime>
  <Words>2898</Words>
  <Application>Microsoft Office PowerPoint</Application>
  <PresentationFormat>On-screen Show (4:3)</PresentationFormat>
  <Paragraphs>354</Paragraphs>
  <Slides>34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Calibri Light</vt:lpstr>
      <vt:lpstr>Gill Sans MT</vt:lpstr>
      <vt:lpstr>Lato Black</vt:lpstr>
      <vt:lpstr>Lato Light</vt:lpstr>
      <vt:lpstr>Montserrat Light</vt:lpstr>
      <vt:lpstr>Times New Roman</vt:lpstr>
      <vt:lpstr>Wingdings</vt:lpstr>
      <vt:lpstr>Wingdings 3</vt:lpstr>
      <vt:lpstr>Bon_Secours_Mercy_Health_TemplateA_Standard (2)</vt:lpstr>
      <vt:lpstr>Important National POLST Updates</vt:lpstr>
      <vt:lpstr>Ohio ACP/POLST Pilot: Mercy Health</vt:lpstr>
      <vt:lpstr>Pilot Highlights</vt:lpstr>
      <vt:lpstr>Timeline </vt:lpstr>
      <vt:lpstr>Preparation   Engage Stakeholders: Mission &amp; Ethics   VP Operations, Legal, Risk </vt:lpstr>
      <vt:lpstr>Shared Intro to National POLST:   Website &amp; Messaging</vt:lpstr>
      <vt:lpstr>(Previous Form) Cincinnati Area MOLST</vt:lpstr>
      <vt:lpstr>National  POLST</vt:lpstr>
      <vt:lpstr>What POST is NOT</vt:lpstr>
      <vt:lpstr>What POST is NOT</vt:lpstr>
      <vt:lpstr>PowerPoint Presentation</vt:lpstr>
      <vt:lpstr>Specific, consistent wording helps</vt:lpstr>
      <vt:lpstr>At the Same Time…</vt:lpstr>
      <vt:lpstr>  Next:   End-user Trainings</vt:lpstr>
      <vt:lpstr>PowerPoint Presentation</vt:lpstr>
      <vt:lpstr>Who is Participating in the ACP Pilot?</vt:lpstr>
      <vt:lpstr>ACP  Facilitator</vt:lpstr>
      <vt:lpstr>Steps to Starting ACP/POLST Process For the Resident</vt:lpstr>
      <vt:lpstr>Everyone! Whether Medical, Nursing, Dietary, Social Services, Activities, etc.:</vt:lpstr>
      <vt:lpstr>Communication across settings The health care facility initiating a transfer will send the Transfer Packet and will communicate the existence of the POLST form to the receiving facility prior to the transfer. The POLST form shall accompany the person to the receiving facility and shall remain in effect (just like any DNR form would). </vt:lpstr>
      <vt:lpstr>PowerPoint Presentation</vt:lpstr>
      <vt:lpstr>Review &amp; Common Questions </vt:lpstr>
      <vt:lpstr>EMS Participants</vt:lpstr>
      <vt:lpstr>Launch &amp; Progress to Date</vt:lpstr>
      <vt:lpstr>All in the Numbers</vt:lpstr>
      <vt:lpstr>Quality Tracking Process &amp; Outcomes</vt:lpstr>
      <vt:lpstr>  Wins</vt:lpstr>
      <vt:lpstr>  Challenges</vt:lpstr>
      <vt:lpstr>Next Steps</vt:lpstr>
      <vt:lpstr>Tips   Add POLST pilot to existing program/grant  Do friendly site visits  Maintain momentum  Build a robust team; Anticipate attrition </vt:lpstr>
      <vt:lpstr>PowerPoint Presentation</vt:lpstr>
      <vt:lpstr>Create Ohio Map for POLST Activity</vt:lpstr>
      <vt:lpstr>Let’s Go!</vt:lpstr>
      <vt:lpstr>Questions</vt:lpstr>
    </vt:vector>
  </TitlesOfParts>
  <Company>Bon Secours Health System,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Highest Quality Healthcare Title Slide</dc:title>
  <dc:creator>Gruszkos, Rebecca A.</dc:creator>
  <cp:lastModifiedBy>Corey Markham</cp:lastModifiedBy>
  <cp:revision>10</cp:revision>
  <dcterms:created xsi:type="dcterms:W3CDTF">2019-07-02T12:15:17Z</dcterms:created>
  <dcterms:modified xsi:type="dcterms:W3CDTF">2023-02-23T14:03:39Z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0x010100171FB85BE47A714C9CC31F7701E29E57</vt:lpwstr>
  </property>
</Properties>
</file>